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5"/>
  </p:sldMasterIdLst>
  <p:notesMasterIdLst>
    <p:notesMasterId r:id="rId62"/>
  </p:notesMasterIdLst>
  <p:handoutMasterIdLst>
    <p:handoutMasterId r:id="rId63"/>
  </p:handoutMasterIdLst>
  <p:sldIdLst>
    <p:sldId id="338" r:id="rId6"/>
    <p:sldId id="1962" r:id="rId7"/>
    <p:sldId id="421" r:id="rId8"/>
    <p:sldId id="393" r:id="rId9"/>
    <p:sldId id="1961" r:id="rId10"/>
    <p:sldId id="1936" r:id="rId11"/>
    <p:sldId id="1955" r:id="rId12"/>
    <p:sldId id="258" r:id="rId13"/>
    <p:sldId id="1956" r:id="rId14"/>
    <p:sldId id="1957" r:id="rId15"/>
    <p:sldId id="330" r:id="rId16"/>
    <p:sldId id="1992" r:id="rId17"/>
    <p:sldId id="422" r:id="rId18"/>
    <p:sldId id="423" r:id="rId19"/>
    <p:sldId id="424" r:id="rId20"/>
    <p:sldId id="425" r:id="rId21"/>
    <p:sldId id="426" r:id="rId22"/>
    <p:sldId id="427" r:id="rId23"/>
    <p:sldId id="428" r:id="rId24"/>
    <p:sldId id="1947" r:id="rId25"/>
    <p:sldId id="1949" r:id="rId26"/>
    <p:sldId id="1948" r:id="rId27"/>
    <p:sldId id="1950" r:id="rId28"/>
    <p:sldId id="1951" r:id="rId29"/>
    <p:sldId id="1993" r:id="rId30"/>
    <p:sldId id="286" r:id="rId31"/>
    <p:sldId id="287" r:id="rId32"/>
    <p:sldId id="288" r:id="rId33"/>
    <p:sldId id="289" r:id="rId34"/>
    <p:sldId id="290" r:id="rId35"/>
    <p:sldId id="291" r:id="rId36"/>
    <p:sldId id="263" r:id="rId37"/>
    <p:sldId id="1985" r:id="rId38"/>
    <p:sldId id="1994" r:id="rId39"/>
    <p:sldId id="1981" r:id="rId40"/>
    <p:sldId id="1987" r:id="rId41"/>
    <p:sldId id="1988" r:id="rId42"/>
    <p:sldId id="418" r:id="rId43"/>
    <p:sldId id="408" r:id="rId44"/>
    <p:sldId id="417" r:id="rId45"/>
    <p:sldId id="1989" r:id="rId46"/>
    <p:sldId id="1979" r:id="rId47"/>
    <p:sldId id="1990" r:id="rId48"/>
    <p:sldId id="267" r:id="rId49"/>
    <p:sldId id="268" r:id="rId50"/>
    <p:sldId id="269" r:id="rId51"/>
    <p:sldId id="270" r:id="rId52"/>
    <p:sldId id="1995" r:id="rId53"/>
    <p:sldId id="1968" r:id="rId54"/>
    <p:sldId id="411" r:id="rId55"/>
    <p:sldId id="412" r:id="rId56"/>
    <p:sldId id="1969" r:id="rId57"/>
    <p:sldId id="407" r:id="rId58"/>
    <p:sldId id="1970" r:id="rId59"/>
    <p:sldId id="1996" r:id="rId60"/>
    <p:sldId id="391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9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E8D3D20-7CA4-9D03-0E9E-82D8EA1FC204}" name="Richter, Sarah-marie" initials="RSm" userId="S::sm.richter@unesco.org::4d24b6f7-daf1-4767-af82-8f14ed78fde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evel, Matthieu" initials="GM" lastIdx="5" clrIdx="0">
    <p:extLst>
      <p:ext uri="{19B8F6BF-5375-455C-9EA6-DF929625EA0E}">
        <p15:presenceInfo xmlns:p15="http://schemas.microsoft.com/office/powerpoint/2012/main" userId="S::m.guevel@unesco.org::59e580ac-477c-44d0-8c02-a45964b90aeb" providerId="AD"/>
      </p:ext>
    </p:extLst>
  </p:cmAuthor>
  <p:cmAuthor id="2" name="Djioze-Gallet, Valérie" initials="VDG" lastIdx="1" clrIdx="1">
    <p:extLst>
      <p:ext uri="{19B8F6BF-5375-455C-9EA6-DF929625EA0E}">
        <p15:presenceInfo xmlns:p15="http://schemas.microsoft.com/office/powerpoint/2012/main" userId="Djioze-Gallet, Valér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4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63" autoAdjust="0"/>
    <p:restoredTop sz="93380" autoAdjust="0"/>
  </p:normalViewPr>
  <p:slideViewPr>
    <p:cSldViewPr snapToGrid="0" showGuides="1">
      <p:cViewPr varScale="1">
        <p:scale>
          <a:sx n="69" d="100"/>
          <a:sy n="69" d="100"/>
        </p:scale>
        <p:origin x="556" y="52"/>
      </p:cViewPr>
      <p:guideLst>
        <p:guide orient="horz" pos="2137"/>
        <p:guide pos="3931"/>
      </p:guideLst>
    </p:cSldViewPr>
  </p:slideViewPr>
  <p:outlineViewPr>
    <p:cViewPr>
      <p:scale>
        <a:sx n="100" d="100"/>
        <a:sy n="100" d="100"/>
      </p:scale>
      <p:origin x="0" y="-113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commentAuthors" Target="commentAuthors.xml"/><Relationship Id="rId69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q_wodon\Documents\Admin\Annual%20Reports\IICBA%20Annual%20Report%20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of%20Steve\Documents\27.%20UNESCO\3.%20UNESCO%20IICBA\4.%202022%20SHANGHAI-FIT%20PROJECT\2.%20SHANGHAI-FIT%202\15.%20AFRICA%20REPORT\1.%20Africa%20Report\Africa%20Templat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of%20Steve\Documents\27.%20UNESCO\3.%20UNESCO%20IICBA\4.%202022%20SHANGHAI-FIT%20PROJECT\2.%20SHANGHAI-FIT%202\15.%20AFRICA%20REPORT\1.%20Africa%20Report\Africa%20Templat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of%20Steve\Documents\27.%20UNESCO\3.%20UNESCO%20IICBA\4.%202022%20SHANGHAI-FIT%20PROJECT\2.%20SHANGHAI-FIT%202\15.%20AFRICA%20REPORT\1.%20Africa%20Report\Africa%20Templat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KIX\Shanghai_scorecards_three_countries_21Oct2025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KIX\Shanghai_scorecards_three_countries_21Oct2025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KIX\Shanghai_scorecards_three_countries_21Oct2025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Data\Teacher%20WellBeing%20Surveys%20Data\Ghana\01%20Ghana_Teacher%20Well-being%20Survey_30April2025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Data\Teacher%20WellBeing%20Surveys%20Data\Nigeria\01_Nigeria_Teacher%20Well-being%20Survey_11May2025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Data\Teacher%20WellBeing%20Surveys%20Data\Ghana\01%20Ghana_Teacher%20Well-being%20Survey_30April2025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Data\Teacher%20WellBeing%20Surveys%20Data\Nigeria\01_Nigeria_Teacher%20Well-being%20Survey_11May2025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Data\Teacher%20WellBeing%20Surveys%20Data\Ghana\01%20Ghana_Teacher%20Well-being%20Survey_30April2025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Data\Teacher%20WellBeing%20Surveys%20Data\Nigeria\01_Nigeria_Teacher%20Well-being%20Survey_11May2025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Data\Teacher%20WellBeing%20Surveys%20Data\Ghana\01%20Ghana_Teacher%20Well-being%20Survey_30April2025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Data\Teacher%20WellBeing%20Surveys%20Data\Nigeria\01_Nigeria_Teacher%20Well-being%20Survey_11May2025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Data\Teacher%20WellBeing%20Surveys%20Data\Ghana\01%20Ghana_Teacher%20Well-being%20Survey_30April2025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Ethio_MoE_Summer%20Program\Data\Ethio_2025_Summer_Training_Program_Survey_18Sept2025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Ethio_MoE_Summer%20Program\Data\Ethio_2025_Summer_Training_Program_Survey_18Sept2025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Ethio_MoE_Summer%20Program\Data\Ethio_2025_Summer_Training_Program_Survey_18Sept2025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Ethio_MoE_Summer%20Program\Data\Ethio_2025_Summer_Training_Program_Survey_18Sept2025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Ethio_MoE_Summer%20Program\Data\Ethio_2025_Summer_Training_Program_Survey_18Sept2025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Ethio_MoE_Summer%20Program\Data\Ethio_2025_Summer_Training_Program_Survey_18Sept2025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Files%20from%20Nhungi%20Profile%2029Oct2024\Hungi\IICBA\2025\Ethio_MoE_Summer%20Program\Data\Ethio_2025_Summer_Training_Program_Survey_18Sept2025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000">
                <a:solidFill>
                  <a:sysClr val="windowText" lastClr="000000"/>
                </a:solidFill>
              </a:rPr>
              <a:t>Figure 1: IICBA Annual Revenue until 2025 and</a:t>
            </a:r>
            <a:r>
              <a:rPr lang="en-US" sz="2000" baseline="0">
                <a:solidFill>
                  <a:sysClr val="windowText" lastClr="000000"/>
                </a:solidFill>
              </a:rPr>
              <a:t> Funding Raised as of March 2026 ($US Million)</a:t>
            </a:r>
            <a:endParaRPr lang="en-US" sz="200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862816749438094"/>
          <c:y val="0.28173100565527415"/>
          <c:w val="0.84583260667245819"/>
          <c:h val="0.55016814808648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Sheet1!$A$32</c:f>
              <c:strCache>
                <c:ptCount val="1"/>
                <c:pt idx="0">
                  <c:v>IICBA Annual Budget (US$ Million)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1A8-444C-B7E4-396D6969AC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66675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Sheet1!$B$31:$F$31</c:f>
              <c:strCache>
                <c:ptCount val="5"/>
                <c:pt idx="0">
                  <c:v>2018-2022 (Average)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 (*)</c:v>
                </c:pt>
              </c:strCache>
            </c:strRef>
          </c:cat>
          <c:val>
            <c:numRef>
              <c:f>Sheet1!$B$32:$F$32</c:f>
              <c:numCache>
                <c:formatCode>0.0</c:formatCode>
                <c:ptCount val="5"/>
                <c:pt idx="0">
                  <c:v>2.0938387999999999</c:v>
                </c:pt>
                <c:pt idx="1">
                  <c:v>2.633286</c:v>
                </c:pt>
                <c:pt idx="2">
                  <c:v>8</c:v>
                </c:pt>
                <c:pt idx="3">
                  <c:v>5.1845509999999999</c:v>
                </c:pt>
                <c:pt idx="4">
                  <c:v>8.3540886023407879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A8-444C-B7E4-396D6969A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7639920"/>
        <c:axId val="727638840"/>
      </c:barChart>
      <c:catAx>
        <c:axId val="72763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638840"/>
        <c:crosses val="autoZero"/>
        <c:auto val="1"/>
        <c:lblAlgn val="ctr"/>
        <c:lblOffset val="100"/>
        <c:noMultiLvlLbl val="0"/>
      </c:catAx>
      <c:valAx>
        <c:axId val="72763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639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Sheet1!$AI$61</c:f>
              <c:strCache>
                <c:ptCount val="1"/>
                <c:pt idx="0">
                  <c:v>Frequency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Sheet1!$AH$62:$AH$66</c:f>
              <c:strCache>
                <c:ptCount val="5"/>
                <c:pt idx="0">
                  <c:v>Very unfamiliar</c:v>
                </c:pt>
                <c:pt idx="1">
                  <c:v>Unfamiliar</c:v>
                </c:pt>
                <c:pt idx="2">
                  <c:v>Can't say</c:v>
                </c:pt>
                <c:pt idx="3">
                  <c:v>Familiar</c:v>
                </c:pt>
                <c:pt idx="4">
                  <c:v>Very familiar</c:v>
                </c:pt>
              </c:strCache>
            </c:strRef>
          </c:cat>
          <c:val>
            <c:numRef>
              <c:f>Sheet1!$AI$62:$AI$66</c:f>
              <c:numCache>
                <c:formatCode>General</c:formatCode>
                <c:ptCount val="5"/>
                <c:pt idx="0">
                  <c:v>7</c:v>
                </c:pt>
                <c:pt idx="1">
                  <c:v>3</c:v>
                </c:pt>
                <c:pt idx="2">
                  <c:v>14</c:v>
                </c:pt>
                <c:pt idx="3">
                  <c:v>6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1-4CB3-ACB6-70DBFCB13E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0145672"/>
        <c:axId val="430148192"/>
      </c:barChart>
      <c:catAx>
        <c:axId val="43014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148192"/>
        <c:crosses val="autoZero"/>
        <c:auto val="1"/>
        <c:lblAlgn val="ctr"/>
        <c:lblOffset val="100"/>
        <c:noMultiLvlLbl val="0"/>
      </c:catAx>
      <c:valAx>
        <c:axId val="43014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145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Sheet1!$AH$79:$AH$84</c:f>
              <c:strCache>
                <c:ptCount val="6"/>
                <c:pt idx="0">
                  <c:v>Other domains not listed above</c:v>
                </c:pt>
                <c:pt idx="1">
                  <c:v>Professional Leadership</c:v>
                </c:pt>
                <c:pt idx="2">
                  <c:v>Professional Partnerships</c:v>
                </c:pt>
                <c:pt idx="3">
                  <c:v>Professional Values, Attributes, Commitment</c:v>
                </c:pt>
                <c:pt idx="4">
                  <c:v>Professional Skills and Practices</c:v>
                </c:pt>
                <c:pt idx="5">
                  <c:v>Professional Knowledge and Understanding</c:v>
                </c:pt>
              </c:strCache>
            </c:strRef>
          </c:cat>
          <c:val>
            <c:numRef>
              <c:f>Sheet1!$AI$79:$AI$84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4">
                  <c:v>5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C8-44DE-9298-DFCC98A80A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24051832"/>
        <c:axId val="424052192"/>
      </c:barChart>
      <c:catAx>
        <c:axId val="424051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052192"/>
        <c:crosses val="autoZero"/>
        <c:auto val="1"/>
        <c:lblAlgn val="ctr"/>
        <c:lblOffset val="100"/>
        <c:noMultiLvlLbl val="0"/>
      </c:catAx>
      <c:valAx>
        <c:axId val="424052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051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137206406891449"/>
          <c:y val="7.0153061224489791E-2"/>
          <c:w val="0.40429032909347867"/>
          <c:h val="0.8019664952595211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Sheet1!$AF$99:$AF$106</c:f>
              <c:strCache>
                <c:ptCount val="8"/>
                <c:pt idx="0">
                  <c:v>Other domains not listed above</c:v>
                </c:pt>
                <c:pt idx="1">
                  <c:v>Engaging and Working with the Community</c:v>
                </c:pt>
                <c:pt idx="2">
                  <c:v>Supporting Learners' Enrolment and Participation</c:v>
                </c:pt>
                <c:pt idx="3">
                  <c:v>Generating Resources Internally and Ensuring Accountability</c:v>
                </c:pt>
                <c:pt idx="4">
                  <c:v>Promoting School Improvement, Innovation and Change</c:v>
                </c:pt>
                <c:pt idx="5">
                  <c:v>Manageing Resources of the School</c:v>
                </c:pt>
                <c:pt idx="6">
                  <c:v>Leading Professional Knowledge, Practice and Conduct</c:v>
                </c:pt>
                <c:pt idx="7">
                  <c:v>Developing Self and Others</c:v>
                </c:pt>
              </c:strCache>
            </c:strRef>
          </c:cat>
          <c:val>
            <c:numRef>
              <c:f>Sheet1!$AG$99:$AG$106</c:f>
              <c:numCache>
                <c:formatCode>General</c:formatCode>
                <c:ptCount val="8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11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E-40A2-BE23-5832A766D5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17795920"/>
        <c:axId val="517796640"/>
      </c:barChart>
      <c:catAx>
        <c:axId val="517795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7796640"/>
        <c:crosses val="autoZero"/>
        <c:auto val="1"/>
        <c:lblAlgn val="ctr"/>
        <c:lblOffset val="100"/>
        <c:noMultiLvlLbl val="0"/>
      </c:catAx>
      <c:valAx>
        <c:axId val="517796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7795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Sheet1!$H$28</c:f>
              <c:strCache>
                <c:ptCount val="1"/>
                <c:pt idx="0">
                  <c:v>Teachers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Sheet1!$G$29:$G$32</c:f>
              <c:strCache>
                <c:ptCount val="4"/>
                <c:pt idx="0">
                  <c:v>Less than 2</c:v>
                </c:pt>
                <c:pt idx="1">
                  <c:v>Two or three</c:v>
                </c:pt>
                <c:pt idx="2">
                  <c:v>Four</c:v>
                </c:pt>
                <c:pt idx="3">
                  <c:v>More than four</c:v>
                </c:pt>
              </c:strCache>
            </c:strRef>
          </c:cat>
          <c:val>
            <c:numRef>
              <c:f>Sheet1!$H$29:$H$32</c:f>
              <c:numCache>
                <c:formatCode>0%</c:formatCode>
                <c:ptCount val="4"/>
                <c:pt idx="0">
                  <c:v>0.32142857142857145</c:v>
                </c:pt>
                <c:pt idx="1">
                  <c:v>0.35714285714285715</c:v>
                </c:pt>
                <c:pt idx="2">
                  <c:v>0.21428571428571427</c:v>
                </c:pt>
                <c:pt idx="3">
                  <c:v>0.10714285714285714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5C-4F25-B4C2-641AA530B87E}"/>
            </c:ext>
          </c:extLst>
        </c:ser>
        <c:ser>
          <c:idx val="1"/>
          <c:order val="1"/>
          <c:tx>
            <c:strRef>
              <c:f>Sheet1!$I$28</c:f>
              <c:strCache>
                <c:ptCount val="1"/>
                <c:pt idx="0">
                  <c:v>School Leaders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Sheet1!$G$29:$G$32</c:f>
              <c:strCache>
                <c:ptCount val="4"/>
                <c:pt idx="0">
                  <c:v>Less than 2</c:v>
                </c:pt>
                <c:pt idx="1">
                  <c:v>Two or three</c:v>
                </c:pt>
                <c:pt idx="2">
                  <c:v>Four</c:v>
                </c:pt>
                <c:pt idx="3">
                  <c:v>More than four</c:v>
                </c:pt>
              </c:strCache>
            </c:strRef>
          </c:cat>
          <c:val>
            <c:numRef>
              <c:f>Sheet1!$I$29:$I$32</c:f>
              <c:numCache>
                <c:formatCode>0%</c:formatCode>
                <c:ptCount val="4"/>
                <c:pt idx="0">
                  <c:v>0.56666666666666665</c:v>
                </c:pt>
                <c:pt idx="1">
                  <c:v>0.33333333333333331</c:v>
                </c:pt>
                <c:pt idx="2">
                  <c:v>3.3333333333333333E-2</c:v>
                </c:pt>
                <c:pt idx="3">
                  <c:v>6.6666666666666666E-2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5C-4F25-B4C2-641AA530B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7243592"/>
        <c:axId val="707243952"/>
      </c:barChart>
      <c:catAx>
        <c:axId val="70724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7243952"/>
        <c:crosses val="autoZero"/>
        <c:auto val="1"/>
        <c:lblAlgn val="ctr"/>
        <c:lblOffset val="100"/>
        <c:noMultiLvlLbl val="0"/>
      </c:catAx>
      <c:valAx>
        <c:axId val="70724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724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Sheet1!$C$17:$C$19</c:f>
              <c:strCache>
                <c:ptCount val="3"/>
                <c:pt idx="0">
                  <c:v>Teachers require CPD credits to advance in career stage</c:v>
                </c:pt>
                <c:pt idx="1">
                  <c:v>There are CPD credits to be earned by participants</c:v>
                </c:pt>
                <c:pt idx="2">
                  <c:v>There is a national CPD Framework</c:v>
                </c:pt>
              </c:strCache>
            </c:strRef>
          </c:cat>
          <c:val>
            <c:numRef>
              <c:f>Sheet1!$D$17:$D$19</c:f>
              <c:numCache>
                <c:formatCode>0%</c:formatCode>
                <c:ptCount val="3"/>
                <c:pt idx="0">
                  <c:v>0.18181818181818182</c:v>
                </c:pt>
                <c:pt idx="1">
                  <c:v>0.33333333333333331</c:v>
                </c:pt>
                <c:pt idx="2">
                  <c:v>0.60606060606060608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8B-46E5-9381-F73FB97F7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87692224"/>
        <c:axId val="587695464"/>
      </c:barChart>
      <c:catAx>
        <c:axId val="587692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7695464"/>
        <c:crosses val="autoZero"/>
        <c:auto val="1"/>
        <c:lblAlgn val="ctr"/>
        <c:lblOffset val="100"/>
        <c:noMultiLvlLbl val="0"/>
      </c:catAx>
      <c:valAx>
        <c:axId val="587695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769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Sheet1!$C$41:$C$45</c:f>
              <c:strCache>
                <c:ptCount val="5"/>
                <c:pt idx="0">
                  <c:v>Up to 20%</c:v>
                </c:pt>
                <c:pt idx="1">
                  <c:v>21% to 40%</c:v>
                </c:pt>
                <c:pt idx="2">
                  <c:v>41% to 60%</c:v>
                </c:pt>
                <c:pt idx="3">
                  <c:v>61% to 80%</c:v>
                </c:pt>
                <c:pt idx="4">
                  <c:v>81% or more</c:v>
                </c:pt>
              </c:strCache>
            </c:strRef>
          </c:cat>
          <c:val>
            <c:numRef>
              <c:f>Sheet1!$D$41:$D$45</c:f>
              <c:numCache>
                <c:formatCode>0%</c:formatCode>
                <c:ptCount val="5"/>
                <c:pt idx="0">
                  <c:v>0.38709677419354838</c:v>
                </c:pt>
                <c:pt idx="1">
                  <c:v>0.19354838709677419</c:v>
                </c:pt>
                <c:pt idx="2">
                  <c:v>0.12903225806451613</c:v>
                </c:pt>
                <c:pt idx="3">
                  <c:v>0.16129032258064516</c:v>
                </c:pt>
                <c:pt idx="4">
                  <c:v>0.12903225806451613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73-4D49-B1B9-E4A7692D5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7242152"/>
        <c:axId val="707242512"/>
      </c:barChart>
      <c:catAx>
        <c:axId val="70724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7242512"/>
        <c:crosses val="autoZero"/>
        <c:auto val="1"/>
        <c:lblAlgn val="ctr"/>
        <c:lblOffset val="100"/>
        <c:noMultiLvlLbl val="0"/>
      </c:catAx>
      <c:valAx>
        <c:axId val="70724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7242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 b="0" i="0" u="none" strike="noStrike" baseline="0" dirty="0">
                <a:solidFill>
                  <a:schemeClr val="accent4">
                    <a:lumMod val="75000"/>
                  </a:schemeClr>
                </a:solidFill>
                <a:effectLst/>
              </a:rPr>
              <a:t>Sierra Leone</a:t>
            </a:r>
            <a:endParaRPr lang="en-US" sz="1050" b="0" dirty="0">
              <a:solidFill>
                <a:schemeClr val="accent4">
                  <a:lumMod val="7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accent4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'Each country separate (2)'!$C$2</c:f>
              <c:strCache>
                <c:ptCount val="1"/>
                <c:pt idx="0">
                  <c:v>Beginning</c:v>
                </c:pt>
              </c:strCache>
            </c:strRef>
          </c:tx>
          <c:spPr>
            <a:solidFill>
              <a:schemeClr val="accent4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B45EB27-83A9-4C26-9119-068BF271D1A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D1B3-496F-BB48-9EFE0F6D834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18334C2-26CC-497E-A1DC-FB704B0A61E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D1B3-496F-BB48-9EFE0F6D834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EF4B963-EDEE-4014-83DC-BFD869E4C8A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D1B3-496F-BB48-9EFE0F6D834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BCF9FFF-BF6A-4DDF-A088-B176A057209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1B3-496F-BB48-9EFE0F6D834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4635249-6616-408C-AD1B-473A9974D9A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D1B3-496F-BB48-9EFE0F6D8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'Each country separate (2)'!$B$3:$B$7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(2)'!$C$3:$C$7</c:f>
              <c:numCache>
                <c:formatCode>General</c:formatCode>
                <c:ptCount val="5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14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'Each country separate (2)'!$H$3:$H$7</c15:f>
                <c15:dlblRangeCache>
                  <c:ptCount val="5"/>
                  <c:pt idx="0">
                    <c:v>Excelling, 94%</c:v>
                  </c:pt>
                  <c:pt idx="1">
                    <c:v>Excelling II, 84%</c:v>
                  </c:pt>
                  <c:pt idx="2">
                    <c:v>Progressing, 57%</c:v>
                  </c:pt>
                  <c:pt idx="3">
                    <c:v>Complying, 62%</c:v>
                  </c:pt>
                  <c:pt idx="4">
                    <c:v>Beginning, 14%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D1B3-496F-BB48-9EFE0F6D8340}"/>
            </c:ext>
          </c:extLst>
        </c:ser>
        <c:ser>
          <c:idx val="1"/>
          <c:order val="1"/>
          <c:tx>
            <c:strRef>
              <c:f>'Each country separate (2)'!$D$2</c:f>
              <c:strCache>
                <c:ptCount val="1"/>
                <c:pt idx="0">
                  <c:v>Progressing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'Each country separate (2)'!$B$3:$B$7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(2)'!$D$3:$D$7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7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B3-496F-BB48-9EFE0F6D8340}"/>
            </c:ext>
          </c:extLst>
        </c:ser>
        <c:ser>
          <c:idx val="2"/>
          <c:order val="2"/>
          <c:tx>
            <c:strRef>
              <c:f>'Each country separate (2)'!$E$2</c:f>
              <c:strCache>
                <c:ptCount val="1"/>
                <c:pt idx="0">
                  <c:v>Improving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'Each country separate (2)'!$B$3:$B$7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(2)'!$E$3:$E$7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1B3-496F-BB48-9EFE0F6D8340}"/>
            </c:ext>
          </c:extLst>
        </c:ser>
        <c:ser>
          <c:idx val="3"/>
          <c:order val="3"/>
          <c:tx>
            <c:strRef>
              <c:f>'Each country separate (2)'!$F$2</c:f>
              <c:strCache>
                <c:ptCount val="1"/>
                <c:pt idx="0">
                  <c:v>Complying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'Each country separate (2)'!$B$3:$B$7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(2)'!$F$3:$F$7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1B3-496F-BB48-9EFE0F6D8340}"/>
            </c:ext>
          </c:extLst>
        </c:ser>
        <c:ser>
          <c:idx val="4"/>
          <c:order val="4"/>
          <c:tx>
            <c:strRef>
              <c:f>'Each country separate (2)'!$G$2</c:f>
              <c:strCache>
                <c:ptCount val="1"/>
                <c:pt idx="0">
                  <c:v>Excelling</c:v>
                </c:pt>
              </c:strCache>
            </c:strRef>
          </c:tx>
          <c:spPr>
            <a:solidFill>
              <a:schemeClr val="accent4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'Each country separate (2)'!$B$3:$B$7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(2)'!$G$3:$G$7</c:f>
              <c:numCache>
                <c:formatCode>General</c:formatCode>
                <c:ptCount val="5"/>
                <c:pt idx="0">
                  <c:v>14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1B3-496F-BB48-9EFE0F6D8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2100313696"/>
        <c:axId val="2100314176"/>
      </c:barChart>
      <c:catAx>
        <c:axId val="21003136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314176"/>
        <c:crosses val="autoZero"/>
        <c:auto val="1"/>
        <c:lblAlgn val="ctr"/>
        <c:lblOffset val="100"/>
        <c:noMultiLvlLbl val="0"/>
      </c:catAx>
      <c:valAx>
        <c:axId val="2100314176"/>
        <c:scaling>
          <c:orientation val="minMax"/>
          <c:max val="100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31369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 b="0" i="0" u="none" strike="noStrike" baseline="0" dirty="0">
                <a:solidFill>
                  <a:schemeClr val="accent6">
                    <a:lumMod val="75000"/>
                  </a:schemeClr>
                </a:solidFill>
                <a:effectLst/>
              </a:rPr>
              <a:t>The Gambia</a:t>
            </a:r>
            <a:endParaRPr lang="en-US" sz="1050" b="0" dirty="0">
              <a:solidFill>
                <a:schemeClr val="accent6">
                  <a:lumMod val="7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'Each country separate (2)'!$C$2</c:f>
              <c:strCache>
                <c:ptCount val="1"/>
                <c:pt idx="0">
                  <c:v>Beginning</c:v>
                </c:pt>
              </c:strCache>
            </c:strRef>
          </c:tx>
          <c:spPr>
            <a:solidFill>
              <a:schemeClr val="accent6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F957989-68CE-4484-9862-416A7F3DBE8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7166-4E4D-8B13-1BAB55C1CE5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8648FF3-FCFA-4994-8D0C-60A00799859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7166-4E4D-8B13-1BAB55C1CE5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F1F673D-D6F9-495C-80FD-E32299ACF01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7166-4E4D-8B13-1BAB55C1CE5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84AE28E-0F3F-4903-81D0-C67C480DCAB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7166-4E4D-8B13-1BAB55C1CE5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1A5FCDA0-C772-4649-B502-1C7523943E5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7166-4E4D-8B13-1BAB55C1CE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'Each country separate (2)'!$B$10:$B$14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(2)'!$C$10:$C$14</c:f>
              <c:numCache>
                <c:formatCode>General</c:formatCode>
                <c:ptCount val="5"/>
                <c:pt idx="0">
                  <c:v>25</c:v>
                </c:pt>
                <c:pt idx="1">
                  <c:v>43</c:v>
                </c:pt>
                <c:pt idx="2">
                  <c:v>50</c:v>
                </c:pt>
                <c:pt idx="3">
                  <c:v>29</c:v>
                </c:pt>
                <c:pt idx="4">
                  <c:v>37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'Each country separate (2)'!$H$10:$H$14</c15:f>
                <c15:dlblRangeCache>
                  <c:ptCount val="5"/>
                  <c:pt idx="0">
                    <c:v>Beginning, 25%</c:v>
                  </c:pt>
                  <c:pt idx="1">
                    <c:v>Beginning, 43%</c:v>
                  </c:pt>
                  <c:pt idx="2">
                    <c:v>Improving, 66%</c:v>
                  </c:pt>
                  <c:pt idx="3">
                    <c:v>Beginning, 29%</c:v>
                  </c:pt>
                  <c:pt idx="4">
                    <c:v>Beginning, 37%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7166-4E4D-8B13-1BAB55C1CE57}"/>
            </c:ext>
          </c:extLst>
        </c:ser>
        <c:ser>
          <c:idx val="1"/>
          <c:order val="1"/>
          <c:tx>
            <c:strRef>
              <c:f>'Each country separate (2)'!$D$2</c:f>
              <c:strCache>
                <c:ptCount val="1"/>
                <c:pt idx="0">
                  <c:v>Progressing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'Each country separate (2)'!$B$10:$B$14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(2)'!$D$10:$D$14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66-4E4D-8B13-1BAB55C1CE57}"/>
            </c:ext>
          </c:extLst>
        </c:ser>
        <c:ser>
          <c:idx val="2"/>
          <c:order val="2"/>
          <c:tx>
            <c:strRef>
              <c:f>'Each country separate (2)'!$E$2</c:f>
              <c:strCache>
                <c:ptCount val="1"/>
                <c:pt idx="0">
                  <c:v>Improving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'Each country separate (2)'!$B$10:$B$14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(2)'!$E$10:$E$14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66-4E4D-8B13-1BAB55C1CE57}"/>
            </c:ext>
          </c:extLst>
        </c:ser>
        <c:ser>
          <c:idx val="3"/>
          <c:order val="3"/>
          <c:tx>
            <c:strRef>
              <c:f>'Each country separate (2)'!$F$2</c:f>
              <c:strCache>
                <c:ptCount val="1"/>
                <c:pt idx="0">
                  <c:v>Complying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'Each country separate (2)'!$B$10:$B$14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(2)'!$F$10:$F$14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166-4E4D-8B13-1BAB55C1CE57}"/>
            </c:ext>
          </c:extLst>
        </c:ser>
        <c:ser>
          <c:idx val="4"/>
          <c:order val="4"/>
          <c:tx>
            <c:strRef>
              <c:f>'Each country separate (2)'!$G$2</c:f>
              <c:strCache>
                <c:ptCount val="1"/>
                <c:pt idx="0">
                  <c:v>Excelling</c:v>
                </c:pt>
              </c:strCache>
            </c:strRef>
          </c:tx>
          <c:spPr>
            <a:solidFill>
              <a:schemeClr val="accent6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'Each country separate (2)'!$B$10:$B$14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(2)'!$G$10:$G$14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166-4E4D-8B13-1BAB55C1C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2100313696"/>
        <c:axId val="2100314176"/>
      </c:barChart>
      <c:catAx>
        <c:axId val="21003136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314176"/>
        <c:crosses val="autoZero"/>
        <c:auto val="1"/>
        <c:lblAlgn val="ctr"/>
        <c:lblOffset val="100"/>
        <c:noMultiLvlLbl val="0"/>
      </c:catAx>
      <c:valAx>
        <c:axId val="2100314176"/>
        <c:scaling>
          <c:orientation val="minMax"/>
          <c:max val="100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31369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 b="0" i="0" u="none" strike="noStrike" baseline="0" dirty="0">
                <a:solidFill>
                  <a:schemeClr val="accent2">
                    <a:lumMod val="50000"/>
                  </a:schemeClr>
                </a:solidFill>
                <a:effectLst/>
              </a:rPr>
              <a:t>Liberia</a:t>
            </a:r>
            <a:endParaRPr lang="en-US" sz="1050" b="0" dirty="0">
              <a:solidFill>
                <a:schemeClr val="accent2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'Each country separate (2)'!$C$2</c:f>
              <c:strCache>
                <c:ptCount val="1"/>
                <c:pt idx="0">
                  <c:v>Beginning</c:v>
                </c:pt>
              </c:strCache>
            </c:strRef>
          </c:tx>
          <c:spPr>
            <a:solidFill>
              <a:schemeClr val="accent2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AAD93E3-9B29-48F9-8442-469681CE2B1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7E78-45EE-AACB-0BDE8F0F543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25A0093-C055-426A-9418-7D0BA9E5E4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7E78-45EE-AACB-0BDE8F0F543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9F626DD-9D07-4544-98AC-D7060737EE1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7E78-45EE-AACB-0BDE8F0F543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0F7C515-99E7-4591-9FDB-5E8A87A310C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7E78-45EE-AACB-0BDE8F0F543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F4A2068-722A-4100-9A8A-949092C767C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7E78-45EE-AACB-0BDE8F0F54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'Each country separate (2)'!$B$18:$B$22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(2)'!$C$18:$C$22</c:f>
              <c:numCache>
                <c:formatCode>General</c:formatCode>
                <c:ptCount val="5"/>
                <c:pt idx="0">
                  <c:v>17</c:v>
                </c:pt>
                <c:pt idx="1">
                  <c:v>34</c:v>
                </c:pt>
                <c:pt idx="2">
                  <c:v>50</c:v>
                </c:pt>
                <c:pt idx="3">
                  <c:v>18</c:v>
                </c:pt>
                <c:pt idx="4">
                  <c:v>38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'Each country separate (2)'!$H$18:$H$22</c15:f>
                <c15:dlblRangeCache>
                  <c:ptCount val="5"/>
                  <c:pt idx="0">
                    <c:v>Beginning, 17%</c:v>
                  </c:pt>
                  <c:pt idx="1">
                    <c:v>Beginning, 34%</c:v>
                  </c:pt>
                  <c:pt idx="2">
                    <c:v>Progressing, 55%</c:v>
                  </c:pt>
                  <c:pt idx="3">
                    <c:v>Beginning, 18%</c:v>
                  </c:pt>
                  <c:pt idx="4">
                    <c:v>Beginning, 38%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5-7E78-45EE-AACB-0BDE8F0F5431}"/>
            </c:ext>
          </c:extLst>
        </c:ser>
        <c:ser>
          <c:idx val="1"/>
          <c:order val="1"/>
          <c:tx>
            <c:strRef>
              <c:f>'Each country separate (2)'!$D$2</c:f>
              <c:strCache>
                <c:ptCount val="1"/>
                <c:pt idx="0">
                  <c:v>Progressing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'Each country separate (2)'!$B$18:$B$22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(2)'!$D$18:$D$22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78-45EE-AACB-0BDE8F0F5431}"/>
            </c:ext>
          </c:extLst>
        </c:ser>
        <c:ser>
          <c:idx val="2"/>
          <c:order val="2"/>
          <c:tx>
            <c:strRef>
              <c:f>'Each country separate (2)'!$E$2</c:f>
              <c:strCache>
                <c:ptCount val="1"/>
                <c:pt idx="0">
                  <c:v>Improving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'Each country separate (2)'!$B$18:$B$22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(2)'!$E$18:$E$22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E78-45EE-AACB-0BDE8F0F5431}"/>
            </c:ext>
          </c:extLst>
        </c:ser>
        <c:ser>
          <c:idx val="3"/>
          <c:order val="3"/>
          <c:tx>
            <c:strRef>
              <c:f>'Each country separate (2)'!$F$2</c:f>
              <c:strCache>
                <c:ptCount val="1"/>
                <c:pt idx="0">
                  <c:v>Complying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'Each country separate (2)'!$B$18:$B$22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(2)'!$F$18:$F$22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78-45EE-AACB-0BDE8F0F5431}"/>
            </c:ext>
          </c:extLst>
        </c:ser>
        <c:ser>
          <c:idx val="4"/>
          <c:order val="4"/>
          <c:tx>
            <c:strRef>
              <c:f>'Each country separate (2)'!$G$2</c:f>
              <c:strCache>
                <c:ptCount val="1"/>
                <c:pt idx="0">
                  <c:v>Excelling</c:v>
                </c:pt>
              </c:strCache>
            </c:strRef>
          </c:tx>
          <c:spPr>
            <a:solidFill>
              <a:schemeClr val="accent2">
                <a:shade val="53000"/>
              </a:schemeClr>
            </a:solidFill>
            <a:ln>
              <a:noFill/>
            </a:ln>
            <a:effectLst/>
          </c:spPr>
          <c:invertIfNegative val="0"/>
          <c:cat>
            <c:strRef>
              <c:f>'Each country separate (2)'!$B$18:$B$22</c:f>
              <c:strCache>
                <c:ptCount val="5"/>
                <c:pt idx="0">
                  <c:v>Alignment with African Union
 and Related Frameworks</c:v>
                </c:pt>
                <c:pt idx="1">
                  <c:v>Legal Standing of the 
Teaching Profession</c:v>
                </c:pt>
                <c:pt idx="2">
                  <c:v>Pre-Service 
Teacher Education</c:v>
                </c:pt>
                <c:pt idx="3">
                  <c:v>Teacher and 
School Leader CPD</c:v>
                </c:pt>
                <c:pt idx="4">
                  <c:v> Teacher and School 
Leader Working Conditions</c:v>
                </c:pt>
              </c:strCache>
            </c:strRef>
          </c:cat>
          <c:val>
            <c:numRef>
              <c:f>'Each country separate (2)'!$G$18:$G$22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E78-45EE-AACB-0BDE8F0F5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2100313696"/>
        <c:axId val="2100314176"/>
      </c:barChart>
      <c:catAx>
        <c:axId val="21003136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314176"/>
        <c:crosses val="autoZero"/>
        <c:auto val="1"/>
        <c:lblAlgn val="ctr"/>
        <c:lblOffset val="100"/>
        <c:noMultiLvlLbl val="0"/>
      </c:catAx>
      <c:valAx>
        <c:axId val="2100314176"/>
        <c:scaling>
          <c:orientation val="minMax"/>
          <c:max val="100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31369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'zQ17 (+Nigeria)'!$I$3</c:f>
              <c:strCache>
                <c:ptCount val="1"/>
                <c:pt idx="0">
                  <c:v>Ghana 
(n=1,456)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'zQ17 (+Nigeria)'!$H$4:$H$8</c:f>
              <c:strCache>
                <c:ptCount val="5"/>
                <c:pt idx="0">
                  <c:v>Continue to work as a teacher</c:v>
                </c:pt>
                <c:pt idx="1">
                  <c:v>Move into school administration</c:v>
                </c:pt>
                <c:pt idx="2">
                  <c:v>Leave the education profession and enter a new career field</c:v>
                </c:pt>
                <c:pt idx="3">
                  <c:v>Leave the education profession and start my own business</c:v>
                </c:pt>
                <c:pt idx="4">
                  <c:v>I am due for retirement within the next 5 years</c:v>
                </c:pt>
              </c:strCache>
            </c:strRef>
          </c:cat>
          <c:val>
            <c:numRef>
              <c:f>'zQ17 (+Nigeria)'!$I$4:$I$8</c:f>
              <c:numCache>
                <c:formatCode>0.0%</c:formatCode>
                <c:ptCount val="5"/>
                <c:pt idx="0">
                  <c:v>0.53159999999999996</c:v>
                </c:pt>
                <c:pt idx="1">
                  <c:v>0.2452</c:v>
                </c:pt>
                <c:pt idx="2">
                  <c:v>0.1305</c:v>
                </c:pt>
                <c:pt idx="3">
                  <c:v>5.7699999999999987E-2</c:v>
                </c:pt>
                <c:pt idx="4">
                  <c:v>3.5000000000000003E-2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81-4E03-BE6E-7A6FE8E57CED}"/>
            </c:ext>
          </c:extLst>
        </c:ser>
        <c:ser>
          <c:idx val="1"/>
          <c:order val="1"/>
          <c:tx>
            <c:strRef>
              <c:f>'zQ17 (+Nigeria)'!$J$3</c:f>
              <c:strCache>
                <c:ptCount val="1"/>
                <c:pt idx="0">
                  <c:v>Nigeria 
(n=1,192)</c:v>
                </c:pt>
              </c:strCache>
            </c:strRef>
          </c:tx>
          <c:spPr>
            <a:solidFill>
              <a:srgbClr val="009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'zQ17 (+Nigeria)'!$H$4:$H$8</c:f>
              <c:strCache>
                <c:ptCount val="5"/>
                <c:pt idx="0">
                  <c:v>Continue to work as a teacher</c:v>
                </c:pt>
                <c:pt idx="1">
                  <c:v>Move into school administration</c:v>
                </c:pt>
                <c:pt idx="2">
                  <c:v>Leave the education profession and enter a new career field</c:v>
                </c:pt>
                <c:pt idx="3">
                  <c:v>Leave the education profession and start my own business</c:v>
                </c:pt>
                <c:pt idx="4">
                  <c:v>I am due for retirement within the next 5 years</c:v>
                </c:pt>
              </c:strCache>
            </c:strRef>
          </c:cat>
          <c:val>
            <c:numRef>
              <c:f>'zQ17 (+Nigeria)'!$J$4:$J$8</c:f>
              <c:numCache>
                <c:formatCode>0.0%</c:formatCode>
                <c:ptCount val="5"/>
                <c:pt idx="0">
                  <c:v>0.50840000000000007</c:v>
                </c:pt>
                <c:pt idx="1">
                  <c:v>0.30030000000000001</c:v>
                </c:pt>
                <c:pt idx="2">
                  <c:v>5.2900000000000003E-2</c:v>
                </c:pt>
                <c:pt idx="3">
                  <c:v>5.0299999999999997E-2</c:v>
                </c:pt>
                <c:pt idx="4">
                  <c:v>8.8100000000000012E-2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81-4E03-BE6E-7A6FE8E57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973399328"/>
        <c:axId val="973395488"/>
      </c:barChart>
      <c:catAx>
        <c:axId val="973399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3395488"/>
        <c:crosses val="autoZero"/>
        <c:auto val="1"/>
        <c:lblAlgn val="ctr"/>
        <c:lblOffset val="100"/>
        <c:noMultiLvlLbl val="0"/>
      </c:catAx>
      <c:valAx>
        <c:axId val="97339548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97339932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rgbClr val="008000"/>
                </a:solidFill>
              </a:rPr>
              <a:t>Nigeria</a:t>
            </a:r>
            <a:r>
              <a:rPr lang="en-US" sz="1800" dirty="0"/>
              <a:t> (n=1,192)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'zQ20'!$B$29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009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'zQ20'!$A$30:$A$37</c:f>
              <c:strCache>
                <c:ptCount val="8"/>
                <c:pt idx="0">
                  <c:v>I am highly satisfied by my teaching job</c:v>
                </c:pt>
                <c:pt idx="1">
                  <c:v>My compensation is highly rewarding</c:v>
                </c:pt>
                <c:pt idx="2">
                  <c:v>My employer offers many opportunities for career or professional development</c:v>
                </c:pt>
                <c:pt idx="3">
                  <c:v>I am satisfied with guidelines on promotion</c:v>
                </c:pt>
                <c:pt idx="4">
                  <c:v>Achievement of set guidelines on promotion is difficult</c:v>
                </c:pt>
                <c:pt idx="5">
                  <c:v>My job allows me to easily meet my family needs</c:v>
                </c:pt>
                <c:pt idx="6">
                  <c:v>Teaching makes my life more meaningful</c:v>
                </c:pt>
                <c:pt idx="7">
                  <c:v>Given another opportunity, I would still choose teaching as my career</c:v>
                </c:pt>
              </c:strCache>
            </c:strRef>
          </c:cat>
          <c:val>
            <c:numRef>
              <c:f>'zQ20'!$B$30:$B$37</c:f>
              <c:numCache>
                <c:formatCode>0%</c:formatCode>
                <c:ptCount val="8"/>
                <c:pt idx="0">
                  <c:v>0.23730000000000001</c:v>
                </c:pt>
                <c:pt idx="1">
                  <c:v>5.4699999999999999E-2</c:v>
                </c:pt>
                <c:pt idx="2">
                  <c:v>8.0199999999999994E-2</c:v>
                </c:pt>
                <c:pt idx="3">
                  <c:v>9.7500000000000003E-2</c:v>
                </c:pt>
                <c:pt idx="4">
                  <c:v>6.3399999999999998E-2</c:v>
                </c:pt>
                <c:pt idx="5">
                  <c:v>8.72E-2</c:v>
                </c:pt>
                <c:pt idx="6">
                  <c:v>0.28339999999999999</c:v>
                </c:pt>
                <c:pt idx="7">
                  <c:v>0.24809999999999999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9F-427E-9D34-16725C0290CD}"/>
            </c:ext>
          </c:extLst>
        </c:ser>
        <c:ser>
          <c:idx val="1"/>
          <c:order val="1"/>
          <c:tx>
            <c:strRef>
              <c:f>'zQ20'!$C$29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'zQ20'!$A$30:$A$37</c:f>
              <c:strCache>
                <c:ptCount val="8"/>
                <c:pt idx="0">
                  <c:v>I am highly satisfied by my teaching job</c:v>
                </c:pt>
                <c:pt idx="1">
                  <c:v>My compensation is highly rewarding</c:v>
                </c:pt>
                <c:pt idx="2">
                  <c:v>My employer offers many opportunities for career or professional development</c:v>
                </c:pt>
                <c:pt idx="3">
                  <c:v>I am satisfied with guidelines on promotion</c:v>
                </c:pt>
                <c:pt idx="4">
                  <c:v>Achievement of set guidelines on promotion is difficult</c:v>
                </c:pt>
                <c:pt idx="5">
                  <c:v>My job allows me to easily meet my family needs</c:v>
                </c:pt>
                <c:pt idx="6">
                  <c:v>Teaching makes my life more meaningful</c:v>
                </c:pt>
                <c:pt idx="7">
                  <c:v>Given another opportunity, I would still choose teaching as my career</c:v>
                </c:pt>
              </c:strCache>
            </c:strRef>
          </c:cat>
          <c:val>
            <c:numRef>
              <c:f>'zQ20'!$C$30:$C$37</c:f>
              <c:numCache>
                <c:formatCode>0%</c:formatCode>
                <c:ptCount val="8"/>
                <c:pt idx="0">
                  <c:v>0.48559999999999998</c:v>
                </c:pt>
                <c:pt idx="1">
                  <c:v>0.3049</c:v>
                </c:pt>
                <c:pt idx="2">
                  <c:v>0.4642</c:v>
                </c:pt>
                <c:pt idx="3">
                  <c:v>0.55520000000000003</c:v>
                </c:pt>
                <c:pt idx="4">
                  <c:v>0.4375</c:v>
                </c:pt>
                <c:pt idx="5">
                  <c:v>0.38629999999999998</c:v>
                </c:pt>
                <c:pt idx="6">
                  <c:v>0.55230000000000001</c:v>
                </c:pt>
                <c:pt idx="7">
                  <c:v>0.46800000000000003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9F-427E-9D34-16725C0290CD}"/>
            </c:ext>
          </c:extLst>
        </c:ser>
        <c:ser>
          <c:idx val="2"/>
          <c:order val="2"/>
          <c:tx>
            <c:strRef>
              <c:f>'zQ20'!$D$29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'zQ20'!$A$30:$A$37</c:f>
              <c:strCache>
                <c:ptCount val="8"/>
                <c:pt idx="0">
                  <c:v>I am highly satisfied by my teaching job</c:v>
                </c:pt>
                <c:pt idx="1">
                  <c:v>My compensation is highly rewarding</c:v>
                </c:pt>
                <c:pt idx="2">
                  <c:v>My employer offers many opportunities for career or professional development</c:v>
                </c:pt>
                <c:pt idx="3">
                  <c:v>I am satisfied with guidelines on promotion</c:v>
                </c:pt>
                <c:pt idx="4">
                  <c:v>Achievement of set guidelines on promotion is difficult</c:v>
                </c:pt>
                <c:pt idx="5">
                  <c:v>My job allows me to easily meet my family needs</c:v>
                </c:pt>
                <c:pt idx="6">
                  <c:v>Teaching makes my life more meaningful</c:v>
                </c:pt>
                <c:pt idx="7">
                  <c:v>Given another opportunity, I would still choose teaching as my career</c:v>
                </c:pt>
              </c:strCache>
            </c:strRef>
          </c:cat>
          <c:val>
            <c:numRef>
              <c:f>'zQ20'!$D$30:$D$37</c:f>
              <c:numCache>
                <c:formatCode>0%</c:formatCode>
                <c:ptCount val="8"/>
                <c:pt idx="0">
                  <c:v>0.17030000000000001</c:v>
                </c:pt>
                <c:pt idx="1">
                  <c:v>0.3997</c:v>
                </c:pt>
                <c:pt idx="2">
                  <c:v>0.31059999999999999</c:v>
                </c:pt>
                <c:pt idx="3">
                  <c:v>0.24979999999999999</c:v>
                </c:pt>
                <c:pt idx="4">
                  <c:v>0.42209999999999998</c:v>
                </c:pt>
                <c:pt idx="5">
                  <c:v>0.32140000000000002</c:v>
                </c:pt>
                <c:pt idx="6">
                  <c:v>0.1149</c:v>
                </c:pt>
                <c:pt idx="7">
                  <c:v>0.17899999999999999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9F-427E-9D34-16725C0290CD}"/>
            </c:ext>
          </c:extLst>
        </c:ser>
        <c:ser>
          <c:idx val="3"/>
          <c:order val="3"/>
          <c:tx>
            <c:strRef>
              <c:f>'zQ20'!$E$29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'zQ20'!$A$30:$A$37</c:f>
              <c:strCache>
                <c:ptCount val="8"/>
                <c:pt idx="0">
                  <c:v>I am highly satisfied by my teaching job</c:v>
                </c:pt>
                <c:pt idx="1">
                  <c:v>My compensation is highly rewarding</c:v>
                </c:pt>
                <c:pt idx="2">
                  <c:v>My employer offers many opportunities for career or professional development</c:v>
                </c:pt>
                <c:pt idx="3">
                  <c:v>I am satisfied with guidelines on promotion</c:v>
                </c:pt>
                <c:pt idx="4">
                  <c:v>Achievement of set guidelines on promotion is difficult</c:v>
                </c:pt>
                <c:pt idx="5">
                  <c:v>My job allows me to easily meet my family needs</c:v>
                </c:pt>
                <c:pt idx="6">
                  <c:v>Teaching makes my life more meaningful</c:v>
                </c:pt>
                <c:pt idx="7">
                  <c:v>Given another opportunity, I would still choose teaching as my career</c:v>
                </c:pt>
              </c:strCache>
            </c:strRef>
          </c:cat>
          <c:val>
            <c:numRef>
              <c:f>'zQ20'!$E$30:$E$37</c:f>
              <c:numCache>
                <c:formatCode>0%</c:formatCode>
                <c:ptCount val="8"/>
                <c:pt idx="0">
                  <c:v>0.10680000000000001</c:v>
                </c:pt>
                <c:pt idx="1">
                  <c:v>0.24079999999999999</c:v>
                </c:pt>
                <c:pt idx="2">
                  <c:v>0.14510000000000001</c:v>
                </c:pt>
                <c:pt idx="3">
                  <c:v>9.7500000000000003E-2</c:v>
                </c:pt>
                <c:pt idx="4">
                  <c:v>7.7100000000000002E-2</c:v>
                </c:pt>
                <c:pt idx="5">
                  <c:v>0.2051</c:v>
                </c:pt>
                <c:pt idx="6">
                  <c:v>4.9400000000000013E-2</c:v>
                </c:pt>
                <c:pt idx="7">
                  <c:v>0.10489999999999999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9F-427E-9D34-16725C029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98058479"/>
        <c:axId val="798058959"/>
      </c:barChart>
      <c:catAx>
        <c:axId val="7980584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8058959"/>
        <c:crosses val="autoZero"/>
        <c:auto val="1"/>
        <c:lblAlgn val="ctr"/>
        <c:lblOffset val="100"/>
        <c:noMultiLvlLbl val="0"/>
      </c:catAx>
      <c:valAx>
        <c:axId val="79805895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98058479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rgbClr val="C00000"/>
                </a:solidFill>
              </a:rPr>
              <a:t>Ghana</a:t>
            </a:r>
            <a:r>
              <a:rPr lang="en-US" sz="1800" dirty="0"/>
              <a:t> (n=1,456)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'zQ20'!$B$29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009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'zQ20'!$A$30:$A$37</c:f>
              <c:strCache>
                <c:ptCount val="8"/>
                <c:pt idx="0">
                  <c:v>I am highly satisfied by my teaching job</c:v>
                </c:pt>
                <c:pt idx="1">
                  <c:v>My compensation is highly rewarding</c:v>
                </c:pt>
                <c:pt idx="2">
                  <c:v>My employer offers many opportunities for career or professional development</c:v>
                </c:pt>
                <c:pt idx="3">
                  <c:v>I am satisfied with guidelines on promotion</c:v>
                </c:pt>
                <c:pt idx="4">
                  <c:v>Achievement of set guidelines on promotion is difficult</c:v>
                </c:pt>
                <c:pt idx="5">
                  <c:v>My job allows me to easily meet my family needs</c:v>
                </c:pt>
                <c:pt idx="6">
                  <c:v>Teaching makes my life more meaningful</c:v>
                </c:pt>
                <c:pt idx="7">
                  <c:v>Given another opportunity, I would still choose teaching as my career</c:v>
                </c:pt>
              </c:strCache>
            </c:strRef>
          </c:cat>
          <c:val>
            <c:numRef>
              <c:f>'zQ20'!$B$30:$B$37</c:f>
              <c:numCache>
                <c:formatCode>0%</c:formatCode>
                <c:ptCount val="8"/>
                <c:pt idx="0">
                  <c:v>0.1181</c:v>
                </c:pt>
                <c:pt idx="1">
                  <c:v>2.87E-2</c:v>
                </c:pt>
                <c:pt idx="2">
                  <c:v>5.8600000000000013E-2</c:v>
                </c:pt>
                <c:pt idx="3">
                  <c:v>4.9400000000000013E-2</c:v>
                </c:pt>
                <c:pt idx="4">
                  <c:v>0.19109999999999999</c:v>
                </c:pt>
                <c:pt idx="5">
                  <c:v>4.7600000000000003E-2</c:v>
                </c:pt>
                <c:pt idx="6">
                  <c:v>0.104</c:v>
                </c:pt>
                <c:pt idx="7">
                  <c:v>0.11899999999999999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D4-4225-A4BB-61953A3C5589}"/>
            </c:ext>
          </c:extLst>
        </c:ser>
        <c:ser>
          <c:idx val="1"/>
          <c:order val="1"/>
          <c:tx>
            <c:strRef>
              <c:f>'zQ20'!$C$29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'zQ20'!$A$30:$A$37</c:f>
              <c:strCache>
                <c:ptCount val="8"/>
                <c:pt idx="0">
                  <c:v>I am highly satisfied by my teaching job</c:v>
                </c:pt>
                <c:pt idx="1">
                  <c:v>My compensation is highly rewarding</c:v>
                </c:pt>
                <c:pt idx="2">
                  <c:v>My employer offers many opportunities for career or professional development</c:v>
                </c:pt>
                <c:pt idx="3">
                  <c:v>I am satisfied with guidelines on promotion</c:v>
                </c:pt>
                <c:pt idx="4">
                  <c:v>Achievement of set guidelines on promotion is difficult</c:v>
                </c:pt>
                <c:pt idx="5">
                  <c:v>My job allows me to easily meet my family needs</c:v>
                </c:pt>
                <c:pt idx="6">
                  <c:v>Teaching makes my life more meaningful</c:v>
                </c:pt>
                <c:pt idx="7">
                  <c:v>Given another opportunity, I would still choose teaching as my career</c:v>
                </c:pt>
              </c:strCache>
            </c:strRef>
          </c:cat>
          <c:val>
            <c:numRef>
              <c:f>'zQ20'!$C$30:$C$37</c:f>
              <c:numCache>
                <c:formatCode>0%</c:formatCode>
                <c:ptCount val="8"/>
                <c:pt idx="0">
                  <c:v>0.42870000000000003</c:v>
                </c:pt>
                <c:pt idx="1">
                  <c:v>0.17199999999999999</c:v>
                </c:pt>
                <c:pt idx="2">
                  <c:v>0.44240000000000002</c:v>
                </c:pt>
                <c:pt idx="3">
                  <c:v>0.35949999999999999</c:v>
                </c:pt>
                <c:pt idx="4">
                  <c:v>0.51060000000000005</c:v>
                </c:pt>
                <c:pt idx="5">
                  <c:v>0.30580000000000002</c:v>
                </c:pt>
                <c:pt idx="6">
                  <c:v>0.53969999999999996</c:v>
                </c:pt>
                <c:pt idx="7">
                  <c:v>0.38100000000000001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D4-4225-A4BB-61953A3C5589}"/>
            </c:ext>
          </c:extLst>
        </c:ser>
        <c:ser>
          <c:idx val="2"/>
          <c:order val="2"/>
          <c:tx>
            <c:strRef>
              <c:f>'zQ20'!$D$29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'zQ20'!$A$30:$A$37</c:f>
              <c:strCache>
                <c:ptCount val="8"/>
                <c:pt idx="0">
                  <c:v>I am highly satisfied by my teaching job</c:v>
                </c:pt>
                <c:pt idx="1">
                  <c:v>My compensation is highly rewarding</c:v>
                </c:pt>
                <c:pt idx="2">
                  <c:v>My employer offers many opportunities for career or professional development</c:v>
                </c:pt>
                <c:pt idx="3">
                  <c:v>I am satisfied with guidelines on promotion</c:v>
                </c:pt>
                <c:pt idx="4">
                  <c:v>Achievement of set guidelines on promotion is difficult</c:v>
                </c:pt>
                <c:pt idx="5">
                  <c:v>My job allows me to easily meet my family needs</c:v>
                </c:pt>
                <c:pt idx="6">
                  <c:v>Teaching makes my life more meaningful</c:v>
                </c:pt>
                <c:pt idx="7">
                  <c:v>Given another opportunity, I would still choose teaching as my career</c:v>
                </c:pt>
              </c:strCache>
            </c:strRef>
          </c:cat>
          <c:val>
            <c:numRef>
              <c:f>'zQ20'!$D$30:$D$37</c:f>
              <c:numCache>
                <c:formatCode>0%</c:formatCode>
                <c:ptCount val="8"/>
                <c:pt idx="0">
                  <c:v>0.30220000000000002</c:v>
                </c:pt>
                <c:pt idx="1">
                  <c:v>0.4224</c:v>
                </c:pt>
                <c:pt idx="2">
                  <c:v>0.314</c:v>
                </c:pt>
                <c:pt idx="3">
                  <c:v>0.34139999999999998</c:v>
                </c:pt>
                <c:pt idx="4">
                  <c:v>0.23480000000000001</c:v>
                </c:pt>
                <c:pt idx="5">
                  <c:v>0.3821</c:v>
                </c:pt>
                <c:pt idx="6">
                  <c:v>0.26069999999999999</c:v>
                </c:pt>
                <c:pt idx="7">
                  <c:v>0.26889999999999997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D4-4225-A4BB-61953A3C5589}"/>
            </c:ext>
          </c:extLst>
        </c:ser>
        <c:ser>
          <c:idx val="3"/>
          <c:order val="3"/>
          <c:tx>
            <c:strRef>
              <c:f>'zQ20'!$E$29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'zQ20'!$A$30:$A$37</c:f>
              <c:strCache>
                <c:ptCount val="8"/>
                <c:pt idx="0">
                  <c:v>I am highly satisfied by my teaching job</c:v>
                </c:pt>
                <c:pt idx="1">
                  <c:v>My compensation is highly rewarding</c:v>
                </c:pt>
                <c:pt idx="2">
                  <c:v>My employer offers many opportunities for career or professional development</c:v>
                </c:pt>
                <c:pt idx="3">
                  <c:v>I am satisfied with guidelines on promotion</c:v>
                </c:pt>
                <c:pt idx="4">
                  <c:v>Achievement of set guidelines on promotion is difficult</c:v>
                </c:pt>
                <c:pt idx="5">
                  <c:v>My job allows me to easily meet my family needs</c:v>
                </c:pt>
                <c:pt idx="6">
                  <c:v>Teaching makes my life more meaningful</c:v>
                </c:pt>
                <c:pt idx="7">
                  <c:v>Given another opportunity, I would still choose teaching as my career</c:v>
                </c:pt>
              </c:strCache>
            </c:strRef>
          </c:cat>
          <c:val>
            <c:numRef>
              <c:f>'zQ20'!$E$30:$E$37</c:f>
              <c:numCache>
                <c:formatCode>0%</c:formatCode>
                <c:ptCount val="8"/>
                <c:pt idx="0">
                  <c:v>0.15110000000000001</c:v>
                </c:pt>
                <c:pt idx="1">
                  <c:v>0.37690000000000001</c:v>
                </c:pt>
                <c:pt idx="2">
                  <c:v>0.18490000000000001</c:v>
                </c:pt>
                <c:pt idx="3">
                  <c:v>0.24970000000000001</c:v>
                </c:pt>
                <c:pt idx="4">
                  <c:v>6.3500000000000001E-2</c:v>
                </c:pt>
                <c:pt idx="5">
                  <c:v>0.26450000000000001</c:v>
                </c:pt>
                <c:pt idx="6">
                  <c:v>9.5600000000000004E-2</c:v>
                </c:pt>
                <c:pt idx="7">
                  <c:v>0.2311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D4-4225-A4BB-61953A3C5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98058479"/>
        <c:axId val="798058959"/>
      </c:barChart>
      <c:catAx>
        <c:axId val="7980584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8058959"/>
        <c:crosses val="autoZero"/>
        <c:auto val="1"/>
        <c:lblAlgn val="ctr"/>
        <c:lblOffset val="100"/>
        <c:noMultiLvlLbl val="0"/>
      </c:catAx>
      <c:valAx>
        <c:axId val="79805895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98058479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'zQ19'!$C$23</c:f>
              <c:strCache>
                <c:ptCount val="1"/>
                <c:pt idx="0">
                  <c:v>Very low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'zQ19'!$B$24:$B$38</c:f>
              <c:strCache>
                <c:ptCount val="15"/>
                <c:pt idx="0">
                  <c:v>Salary or adequate compensation</c:v>
                </c:pt>
                <c:pt idx="1">
                  <c:v>Status of teachers in society</c:v>
                </c:pt>
                <c:pt idx="2">
                  <c:v>Involvement of teacher in making decisions about their issues</c:v>
                </c:pt>
                <c:pt idx="3">
                  <c:v>Teacher independence in executing decisions</c:v>
                </c:pt>
                <c:pt idx="4">
                  <c:v>Family-friendly policies</c:v>
                </c:pt>
                <c:pt idx="5">
                  <c:v>Policies on teacher performance review</c:v>
                </c:pt>
                <c:pt idx="6">
                  <c:v>Adequate pre-service preparation</c:v>
                </c:pt>
                <c:pt idx="7">
                  <c:v>Friendly/supportive/healthy work-life balance culture</c:v>
                </c:pt>
                <c:pt idx="8">
                  <c:v>Understanding and support from parents</c:v>
                </c:pt>
                <c:pt idx="9">
                  <c:v>Opportunities for professional development or training for teachers</c:v>
                </c:pt>
                <c:pt idx="10">
                  <c:v>Job security</c:v>
                </c:pt>
                <c:pt idx="11">
                  <c:v>Location of the school</c:v>
                </c:pt>
                <c:pt idx="12">
                  <c:v>Opportunities for career progression or promotion</c:v>
                </c:pt>
                <c:pt idx="13">
                  <c:v>Manageable workload/realistic job expectations</c:v>
                </c:pt>
                <c:pt idx="14">
                  <c:v>Leadership of the principal</c:v>
                </c:pt>
              </c:strCache>
            </c:strRef>
          </c:cat>
          <c:val>
            <c:numRef>
              <c:f>'zQ19'!$C$24:$C$38</c:f>
              <c:numCache>
                <c:formatCode>0%</c:formatCode>
                <c:ptCount val="15"/>
                <c:pt idx="0">
                  <c:v>0.28789999999999999</c:v>
                </c:pt>
                <c:pt idx="1">
                  <c:v>0.1981</c:v>
                </c:pt>
                <c:pt idx="2">
                  <c:v>0.16719999999999999</c:v>
                </c:pt>
                <c:pt idx="3">
                  <c:v>0.10730000000000001</c:v>
                </c:pt>
                <c:pt idx="4">
                  <c:v>8.0299999999999996E-2</c:v>
                </c:pt>
                <c:pt idx="5">
                  <c:v>9.1199999999999989E-2</c:v>
                </c:pt>
                <c:pt idx="6">
                  <c:v>0.1187</c:v>
                </c:pt>
                <c:pt idx="7">
                  <c:v>0.1009</c:v>
                </c:pt>
                <c:pt idx="8">
                  <c:v>0.10730000000000001</c:v>
                </c:pt>
                <c:pt idx="9">
                  <c:v>0.12130000000000001</c:v>
                </c:pt>
                <c:pt idx="10">
                  <c:v>0.1293</c:v>
                </c:pt>
                <c:pt idx="11">
                  <c:v>7.6299999999999993E-2</c:v>
                </c:pt>
                <c:pt idx="12">
                  <c:v>8.8499999999999995E-2</c:v>
                </c:pt>
                <c:pt idx="13">
                  <c:v>6.2800000000000009E-2</c:v>
                </c:pt>
                <c:pt idx="14">
                  <c:v>4.8599999999999997E-2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4F-4974-A246-78D6C569BB06}"/>
            </c:ext>
          </c:extLst>
        </c:ser>
        <c:ser>
          <c:idx val="1"/>
          <c:order val="1"/>
          <c:tx>
            <c:strRef>
              <c:f>'zQ19'!$D$23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'zQ19'!$B$24:$B$38</c:f>
              <c:strCache>
                <c:ptCount val="15"/>
                <c:pt idx="0">
                  <c:v>Salary or adequate compensation</c:v>
                </c:pt>
                <c:pt idx="1">
                  <c:v>Status of teachers in society</c:v>
                </c:pt>
                <c:pt idx="2">
                  <c:v>Involvement of teacher in making decisions about their issues</c:v>
                </c:pt>
                <c:pt idx="3">
                  <c:v>Teacher independence in executing decisions</c:v>
                </c:pt>
                <c:pt idx="4">
                  <c:v>Family-friendly policies</c:v>
                </c:pt>
                <c:pt idx="5">
                  <c:v>Policies on teacher performance review</c:v>
                </c:pt>
                <c:pt idx="6">
                  <c:v>Adequate pre-service preparation</c:v>
                </c:pt>
                <c:pt idx="7">
                  <c:v>Friendly/supportive/healthy work-life balance culture</c:v>
                </c:pt>
                <c:pt idx="8">
                  <c:v>Understanding and support from parents</c:v>
                </c:pt>
                <c:pt idx="9">
                  <c:v>Opportunities for professional development or training for teachers</c:v>
                </c:pt>
                <c:pt idx="10">
                  <c:v>Job security</c:v>
                </c:pt>
                <c:pt idx="11">
                  <c:v>Location of the school</c:v>
                </c:pt>
                <c:pt idx="12">
                  <c:v>Opportunities for career progression or promotion</c:v>
                </c:pt>
                <c:pt idx="13">
                  <c:v>Manageable workload/realistic job expectations</c:v>
                </c:pt>
                <c:pt idx="14">
                  <c:v>Leadership of the principal</c:v>
                </c:pt>
              </c:strCache>
            </c:strRef>
          </c:cat>
          <c:val>
            <c:numRef>
              <c:f>'zQ19'!$D$24:$D$38</c:f>
              <c:numCache>
                <c:formatCode>0%</c:formatCode>
                <c:ptCount val="15"/>
                <c:pt idx="0">
                  <c:v>0.19450000000000001</c:v>
                </c:pt>
                <c:pt idx="1">
                  <c:v>0.24379999999999999</c:v>
                </c:pt>
                <c:pt idx="2">
                  <c:v>0.2296</c:v>
                </c:pt>
                <c:pt idx="3">
                  <c:v>0.2344</c:v>
                </c:pt>
                <c:pt idx="4">
                  <c:v>0.2286</c:v>
                </c:pt>
                <c:pt idx="5">
                  <c:v>0.19289999999999999</c:v>
                </c:pt>
                <c:pt idx="6">
                  <c:v>0.20280000000000001</c:v>
                </c:pt>
                <c:pt idx="7">
                  <c:v>0.18529999999999999</c:v>
                </c:pt>
                <c:pt idx="8">
                  <c:v>0.1981</c:v>
                </c:pt>
                <c:pt idx="9">
                  <c:v>0.19189999999999999</c:v>
                </c:pt>
                <c:pt idx="10">
                  <c:v>0.18579999999999999</c:v>
                </c:pt>
                <c:pt idx="11">
                  <c:v>0.15</c:v>
                </c:pt>
                <c:pt idx="12">
                  <c:v>0.16739999999999999</c:v>
                </c:pt>
                <c:pt idx="13">
                  <c:v>0.14019999999999999</c:v>
                </c:pt>
                <c:pt idx="14">
                  <c:v>0.10489999999999999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4F-4974-A246-78D6C569BB06}"/>
            </c:ext>
          </c:extLst>
        </c:ser>
        <c:ser>
          <c:idx val="2"/>
          <c:order val="2"/>
          <c:tx>
            <c:strRef>
              <c:f>'zQ19'!$E$23</c:f>
              <c:strCache>
                <c:ptCount val="1"/>
                <c:pt idx="0">
                  <c:v>Medium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'zQ19'!$B$24:$B$38</c:f>
              <c:strCache>
                <c:ptCount val="15"/>
                <c:pt idx="0">
                  <c:v>Salary or adequate compensation</c:v>
                </c:pt>
                <c:pt idx="1">
                  <c:v>Status of teachers in society</c:v>
                </c:pt>
                <c:pt idx="2">
                  <c:v>Involvement of teacher in making decisions about their issues</c:v>
                </c:pt>
                <c:pt idx="3">
                  <c:v>Teacher independence in executing decisions</c:v>
                </c:pt>
                <c:pt idx="4">
                  <c:v>Family-friendly policies</c:v>
                </c:pt>
                <c:pt idx="5">
                  <c:v>Policies on teacher performance review</c:v>
                </c:pt>
                <c:pt idx="6">
                  <c:v>Adequate pre-service preparation</c:v>
                </c:pt>
                <c:pt idx="7">
                  <c:v>Friendly/supportive/healthy work-life balance culture</c:v>
                </c:pt>
                <c:pt idx="8">
                  <c:v>Understanding and support from parents</c:v>
                </c:pt>
                <c:pt idx="9">
                  <c:v>Opportunities for professional development or training for teachers</c:v>
                </c:pt>
                <c:pt idx="10">
                  <c:v>Job security</c:v>
                </c:pt>
                <c:pt idx="11">
                  <c:v>Location of the school</c:v>
                </c:pt>
                <c:pt idx="12">
                  <c:v>Opportunities for career progression or promotion</c:v>
                </c:pt>
                <c:pt idx="13">
                  <c:v>Manageable workload/realistic job expectations</c:v>
                </c:pt>
                <c:pt idx="14">
                  <c:v>Leadership of the principal</c:v>
                </c:pt>
              </c:strCache>
            </c:strRef>
          </c:cat>
          <c:val>
            <c:numRef>
              <c:f>'zQ19'!$E$24:$E$38</c:f>
              <c:numCache>
                <c:formatCode>0%</c:formatCode>
                <c:ptCount val="15"/>
                <c:pt idx="0">
                  <c:v>0.2339</c:v>
                </c:pt>
                <c:pt idx="1">
                  <c:v>0.30840000000000001</c:v>
                </c:pt>
                <c:pt idx="2">
                  <c:v>0.35099999999999998</c:v>
                </c:pt>
                <c:pt idx="3">
                  <c:v>0.4083</c:v>
                </c:pt>
                <c:pt idx="4">
                  <c:v>0.4738</c:v>
                </c:pt>
                <c:pt idx="5">
                  <c:v>0.41789999999999999</c:v>
                </c:pt>
                <c:pt idx="6">
                  <c:v>0.3458</c:v>
                </c:pt>
                <c:pt idx="7">
                  <c:v>0.41639999999999999</c:v>
                </c:pt>
                <c:pt idx="8">
                  <c:v>0.37280000000000002</c:v>
                </c:pt>
                <c:pt idx="9">
                  <c:v>0.35460000000000003</c:v>
                </c:pt>
                <c:pt idx="10">
                  <c:v>0.31869999999999998</c:v>
                </c:pt>
                <c:pt idx="11">
                  <c:v>0.46050000000000002</c:v>
                </c:pt>
                <c:pt idx="12">
                  <c:v>0.379</c:v>
                </c:pt>
                <c:pt idx="13">
                  <c:v>0.45739999999999997</c:v>
                </c:pt>
                <c:pt idx="14">
                  <c:v>0.41199999999999998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4F-4974-A246-78D6C569BB06}"/>
            </c:ext>
          </c:extLst>
        </c:ser>
        <c:ser>
          <c:idx val="3"/>
          <c:order val="3"/>
          <c:tx>
            <c:strRef>
              <c:f>'zQ19'!$F$23</c:f>
              <c:strCache>
                <c:ptCount val="1"/>
                <c:pt idx="0">
                  <c:v>High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'zQ19'!$B$24:$B$38</c:f>
              <c:strCache>
                <c:ptCount val="15"/>
                <c:pt idx="0">
                  <c:v>Salary or adequate compensation</c:v>
                </c:pt>
                <c:pt idx="1">
                  <c:v>Status of teachers in society</c:v>
                </c:pt>
                <c:pt idx="2">
                  <c:v>Involvement of teacher in making decisions about their issues</c:v>
                </c:pt>
                <c:pt idx="3">
                  <c:v>Teacher independence in executing decisions</c:v>
                </c:pt>
                <c:pt idx="4">
                  <c:v>Family-friendly policies</c:v>
                </c:pt>
                <c:pt idx="5">
                  <c:v>Policies on teacher performance review</c:v>
                </c:pt>
                <c:pt idx="6">
                  <c:v>Adequate pre-service preparation</c:v>
                </c:pt>
                <c:pt idx="7">
                  <c:v>Friendly/supportive/healthy work-life balance culture</c:v>
                </c:pt>
                <c:pt idx="8">
                  <c:v>Understanding and support from parents</c:v>
                </c:pt>
                <c:pt idx="9">
                  <c:v>Opportunities for professional development or training for teachers</c:v>
                </c:pt>
                <c:pt idx="10">
                  <c:v>Job security</c:v>
                </c:pt>
                <c:pt idx="11">
                  <c:v>Location of the school</c:v>
                </c:pt>
                <c:pt idx="12">
                  <c:v>Opportunities for career progression or promotion</c:v>
                </c:pt>
                <c:pt idx="13">
                  <c:v>Manageable workload/realistic job expectations</c:v>
                </c:pt>
                <c:pt idx="14">
                  <c:v>Leadership of the principal</c:v>
                </c:pt>
              </c:strCache>
            </c:strRef>
          </c:cat>
          <c:val>
            <c:numRef>
              <c:f>'zQ19'!$F$24:$F$38</c:f>
              <c:numCache>
                <c:formatCode>0%</c:formatCode>
                <c:ptCount val="15"/>
                <c:pt idx="0">
                  <c:v>0.13800000000000001</c:v>
                </c:pt>
                <c:pt idx="1">
                  <c:v>0.1585</c:v>
                </c:pt>
                <c:pt idx="2">
                  <c:v>0.1794</c:v>
                </c:pt>
                <c:pt idx="3">
                  <c:v>0.20069999999999999</c:v>
                </c:pt>
                <c:pt idx="4">
                  <c:v>0.15970000000000001</c:v>
                </c:pt>
                <c:pt idx="5">
                  <c:v>0.23280000000000001</c:v>
                </c:pt>
                <c:pt idx="6">
                  <c:v>0.23400000000000001</c:v>
                </c:pt>
                <c:pt idx="7">
                  <c:v>0.20949999999999999</c:v>
                </c:pt>
                <c:pt idx="8">
                  <c:v>0.22489999999999999</c:v>
                </c:pt>
                <c:pt idx="9">
                  <c:v>0.21260000000000001</c:v>
                </c:pt>
                <c:pt idx="10">
                  <c:v>0.2127</c:v>
                </c:pt>
                <c:pt idx="11">
                  <c:v>0.22720000000000001</c:v>
                </c:pt>
                <c:pt idx="12">
                  <c:v>0.24110000000000001</c:v>
                </c:pt>
                <c:pt idx="13">
                  <c:v>0.25019999999999998</c:v>
                </c:pt>
                <c:pt idx="14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4F-4974-A246-78D6C569BB06}"/>
            </c:ext>
          </c:extLst>
        </c:ser>
        <c:ser>
          <c:idx val="4"/>
          <c:order val="4"/>
          <c:tx>
            <c:strRef>
              <c:f>'zQ19'!$G$23</c:f>
              <c:strCache>
                <c:ptCount val="1"/>
                <c:pt idx="0">
                  <c:v>Very high</c:v>
                </c:pt>
              </c:strCache>
            </c:strRef>
          </c:tx>
          <c:spPr>
            <a:solidFill>
              <a:srgbClr val="009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'zQ19'!$B$24:$B$38</c:f>
              <c:strCache>
                <c:ptCount val="15"/>
                <c:pt idx="0">
                  <c:v>Salary or adequate compensation</c:v>
                </c:pt>
                <c:pt idx="1">
                  <c:v>Status of teachers in society</c:v>
                </c:pt>
                <c:pt idx="2">
                  <c:v>Involvement of teacher in making decisions about their issues</c:v>
                </c:pt>
                <c:pt idx="3">
                  <c:v>Teacher independence in executing decisions</c:v>
                </c:pt>
                <c:pt idx="4">
                  <c:v>Family-friendly policies</c:v>
                </c:pt>
                <c:pt idx="5">
                  <c:v>Policies on teacher performance review</c:v>
                </c:pt>
                <c:pt idx="6">
                  <c:v>Adequate pre-service preparation</c:v>
                </c:pt>
                <c:pt idx="7">
                  <c:v>Friendly/supportive/healthy work-life balance culture</c:v>
                </c:pt>
                <c:pt idx="8">
                  <c:v>Understanding and support from parents</c:v>
                </c:pt>
                <c:pt idx="9">
                  <c:v>Opportunities for professional development or training for teachers</c:v>
                </c:pt>
                <c:pt idx="10">
                  <c:v>Job security</c:v>
                </c:pt>
                <c:pt idx="11">
                  <c:v>Location of the school</c:v>
                </c:pt>
                <c:pt idx="12">
                  <c:v>Opportunities for career progression or promotion</c:v>
                </c:pt>
                <c:pt idx="13">
                  <c:v>Manageable workload/realistic job expectations</c:v>
                </c:pt>
                <c:pt idx="14">
                  <c:v>Leadership of the principal</c:v>
                </c:pt>
              </c:strCache>
            </c:strRef>
          </c:cat>
          <c:val>
            <c:numRef>
              <c:f>'zQ19'!$G$24:$G$38</c:f>
              <c:numCache>
                <c:formatCode>0%</c:formatCode>
                <c:ptCount val="15"/>
                <c:pt idx="0">
                  <c:v>0.1457</c:v>
                </c:pt>
                <c:pt idx="1">
                  <c:v>9.1300000000000006E-2</c:v>
                </c:pt>
                <c:pt idx="2">
                  <c:v>7.2800000000000004E-2</c:v>
                </c:pt>
                <c:pt idx="3">
                  <c:v>4.9299999999999997E-2</c:v>
                </c:pt>
                <c:pt idx="4">
                  <c:v>5.7599999999999998E-2</c:v>
                </c:pt>
                <c:pt idx="5">
                  <c:v>6.5199999999999994E-2</c:v>
                </c:pt>
                <c:pt idx="6">
                  <c:v>9.8800000000000013E-2</c:v>
                </c:pt>
                <c:pt idx="7">
                  <c:v>8.7899999999999992E-2</c:v>
                </c:pt>
                <c:pt idx="8">
                  <c:v>9.69E-2</c:v>
                </c:pt>
                <c:pt idx="9">
                  <c:v>0.1196</c:v>
                </c:pt>
                <c:pt idx="10">
                  <c:v>0.1535</c:v>
                </c:pt>
                <c:pt idx="11">
                  <c:v>8.5999999999999993E-2</c:v>
                </c:pt>
                <c:pt idx="12">
                  <c:v>0.124</c:v>
                </c:pt>
                <c:pt idx="13">
                  <c:v>8.9399999999999993E-2</c:v>
                </c:pt>
                <c:pt idx="14">
                  <c:v>0.1145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4F-4974-A246-78D6C569B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92419888"/>
        <c:axId val="892420368"/>
      </c:barChart>
      <c:catAx>
        <c:axId val="892419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2420368"/>
        <c:crosses val="autoZero"/>
        <c:auto val="1"/>
        <c:lblAlgn val="ctr"/>
        <c:lblOffset val="100"/>
        <c:noMultiLvlLbl val="0"/>
      </c:catAx>
      <c:valAx>
        <c:axId val="8924203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89241988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'zQ19'!$C$23</c:f>
              <c:strCache>
                <c:ptCount val="1"/>
                <c:pt idx="0">
                  <c:v>Very low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'zQ19'!$B$24:$B$38</c:f>
              <c:strCache>
                <c:ptCount val="15"/>
                <c:pt idx="0">
                  <c:v>Salary or adequate compensation</c:v>
                </c:pt>
                <c:pt idx="1">
                  <c:v>Family-friendly policies</c:v>
                </c:pt>
                <c:pt idx="2">
                  <c:v>Status of teachers in society</c:v>
                </c:pt>
                <c:pt idx="3">
                  <c:v>Involvement of teacher in making decisions about their issues</c:v>
                </c:pt>
                <c:pt idx="4">
                  <c:v>Understanding and support from parents</c:v>
                </c:pt>
                <c:pt idx="5">
                  <c:v>Location of the school</c:v>
                </c:pt>
                <c:pt idx="6">
                  <c:v>Policies on teacher performance review</c:v>
                </c:pt>
                <c:pt idx="7">
                  <c:v>Teacher independence in executing decisions</c:v>
                </c:pt>
                <c:pt idx="8">
                  <c:v>Friendly/supportive/healthy work-life balance culture</c:v>
                </c:pt>
                <c:pt idx="9">
                  <c:v>Adequate pre-service preparation</c:v>
                </c:pt>
                <c:pt idx="10">
                  <c:v>Manageable workload/realistic job expectations</c:v>
                </c:pt>
                <c:pt idx="11">
                  <c:v>Leadership of the principal</c:v>
                </c:pt>
                <c:pt idx="12">
                  <c:v>Opportunities for career progression or promotion</c:v>
                </c:pt>
                <c:pt idx="13">
                  <c:v>Opportunities for professional development or training for teachers</c:v>
                </c:pt>
                <c:pt idx="14">
                  <c:v>Job security</c:v>
                </c:pt>
              </c:strCache>
            </c:strRef>
          </c:cat>
          <c:val>
            <c:numRef>
              <c:f>'zQ19'!$C$24:$C$38</c:f>
              <c:numCache>
                <c:formatCode>0%</c:formatCode>
                <c:ptCount val="15"/>
                <c:pt idx="0">
                  <c:v>0.30859999999999999</c:v>
                </c:pt>
                <c:pt idx="1">
                  <c:v>0.12870000000000001</c:v>
                </c:pt>
                <c:pt idx="2">
                  <c:v>0.19550000000000001</c:v>
                </c:pt>
                <c:pt idx="3">
                  <c:v>0.19020000000000001</c:v>
                </c:pt>
                <c:pt idx="4">
                  <c:v>0.15659999999999999</c:v>
                </c:pt>
                <c:pt idx="5">
                  <c:v>0.1555</c:v>
                </c:pt>
                <c:pt idx="6">
                  <c:v>0.128</c:v>
                </c:pt>
                <c:pt idx="7">
                  <c:v>0.1263</c:v>
                </c:pt>
                <c:pt idx="8">
                  <c:v>0.12570000000000001</c:v>
                </c:pt>
                <c:pt idx="9">
                  <c:v>0.1173</c:v>
                </c:pt>
                <c:pt idx="10">
                  <c:v>8.9600000000000013E-2</c:v>
                </c:pt>
                <c:pt idx="11">
                  <c:v>9.5299999999999996E-2</c:v>
                </c:pt>
                <c:pt idx="12">
                  <c:v>0.1202</c:v>
                </c:pt>
                <c:pt idx="13">
                  <c:v>9.2600000000000002E-2</c:v>
                </c:pt>
                <c:pt idx="14">
                  <c:v>0.1391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64-4A23-BBFA-73D596CC1980}"/>
            </c:ext>
          </c:extLst>
        </c:ser>
        <c:ser>
          <c:idx val="1"/>
          <c:order val="1"/>
          <c:tx>
            <c:strRef>
              <c:f>'zQ19'!$D$23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'zQ19'!$B$24:$B$38</c:f>
              <c:strCache>
                <c:ptCount val="15"/>
                <c:pt idx="0">
                  <c:v>Salary or adequate compensation</c:v>
                </c:pt>
                <c:pt idx="1">
                  <c:v>Family-friendly policies</c:v>
                </c:pt>
                <c:pt idx="2">
                  <c:v>Status of teachers in society</c:v>
                </c:pt>
                <c:pt idx="3">
                  <c:v>Involvement of teacher in making decisions about their issues</c:v>
                </c:pt>
                <c:pt idx="4">
                  <c:v>Understanding and support from parents</c:v>
                </c:pt>
                <c:pt idx="5">
                  <c:v>Location of the school</c:v>
                </c:pt>
                <c:pt idx="6">
                  <c:v>Policies on teacher performance review</c:v>
                </c:pt>
                <c:pt idx="7">
                  <c:v>Teacher independence in executing decisions</c:v>
                </c:pt>
                <c:pt idx="8">
                  <c:v>Friendly/supportive/healthy work-life balance culture</c:v>
                </c:pt>
                <c:pt idx="9">
                  <c:v>Adequate pre-service preparation</c:v>
                </c:pt>
                <c:pt idx="10">
                  <c:v>Manageable workload/realistic job expectations</c:v>
                </c:pt>
                <c:pt idx="11">
                  <c:v>Leadership of the principal</c:v>
                </c:pt>
                <c:pt idx="12">
                  <c:v>Opportunities for career progression or promotion</c:v>
                </c:pt>
                <c:pt idx="13">
                  <c:v>Opportunities for professional development or training for teachers</c:v>
                </c:pt>
                <c:pt idx="14">
                  <c:v>Job security</c:v>
                </c:pt>
              </c:strCache>
            </c:strRef>
          </c:cat>
          <c:val>
            <c:numRef>
              <c:f>'zQ19'!$D$24:$D$38</c:f>
              <c:numCache>
                <c:formatCode>0%</c:formatCode>
                <c:ptCount val="15"/>
                <c:pt idx="0">
                  <c:v>0.17299999999999999</c:v>
                </c:pt>
                <c:pt idx="1">
                  <c:v>0.25659999999999999</c:v>
                </c:pt>
                <c:pt idx="2">
                  <c:v>0.19400000000000001</c:v>
                </c:pt>
                <c:pt idx="3">
                  <c:v>0.2079</c:v>
                </c:pt>
                <c:pt idx="4">
                  <c:v>0.214</c:v>
                </c:pt>
                <c:pt idx="5">
                  <c:v>0.20230000000000001</c:v>
                </c:pt>
                <c:pt idx="6">
                  <c:v>0.19889999999999999</c:v>
                </c:pt>
                <c:pt idx="7">
                  <c:v>0.2009</c:v>
                </c:pt>
                <c:pt idx="8">
                  <c:v>0.1903</c:v>
                </c:pt>
                <c:pt idx="9">
                  <c:v>0.15490000000000001</c:v>
                </c:pt>
                <c:pt idx="10">
                  <c:v>0.13719999999999999</c:v>
                </c:pt>
                <c:pt idx="11">
                  <c:v>0.13039999999999999</c:v>
                </c:pt>
                <c:pt idx="12">
                  <c:v>0.15579999999999999</c:v>
                </c:pt>
                <c:pt idx="13">
                  <c:v>0.1457</c:v>
                </c:pt>
                <c:pt idx="14">
                  <c:v>0.13830000000000001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64-4A23-BBFA-73D596CC1980}"/>
            </c:ext>
          </c:extLst>
        </c:ser>
        <c:ser>
          <c:idx val="2"/>
          <c:order val="2"/>
          <c:tx>
            <c:strRef>
              <c:f>'zQ19'!$E$23</c:f>
              <c:strCache>
                <c:ptCount val="1"/>
                <c:pt idx="0">
                  <c:v>Medium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'zQ19'!$B$24:$B$38</c:f>
              <c:strCache>
                <c:ptCount val="15"/>
                <c:pt idx="0">
                  <c:v>Salary or adequate compensation</c:v>
                </c:pt>
                <c:pt idx="1">
                  <c:v>Family-friendly policies</c:v>
                </c:pt>
                <c:pt idx="2">
                  <c:v>Status of teachers in society</c:v>
                </c:pt>
                <c:pt idx="3">
                  <c:v>Involvement of teacher in making decisions about their issues</c:v>
                </c:pt>
                <c:pt idx="4">
                  <c:v>Understanding and support from parents</c:v>
                </c:pt>
                <c:pt idx="5">
                  <c:v>Location of the school</c:v>
                </c:pt>
                <c:pt idx="6">
                  <c:v>Policies on teacher performance review</c:v>
                </c:pt>
                <c:pt idx="7">
                  <c:v>Teacher independence in executing decisions</c:v>
                </c:pt>
                <c:pt idx="8">
                  <c:v>Friendly/supportive/healthy work-life balance culture</c:v>
                </c:pt>
                <c:pt idx="9">
                  <c:v>Adequate pre-service preparation</c:v>
                </c:pt>
                <c:pt idx="10">
                  <c:v>Manageable workload/realistic job expectations</c:v>
                </c:pt>
                <c:pt idx="11">
                  <c:v>Leadership of the principal</c:v>
                </c:pt>
                <c:pt idx="12">
                  <c:v>Opportunities for career progression or promotion</c:v>
                </c:pt>
                <c:pt idx="13">
                  <c:v>Opportunities for professional development or training for teachers</c:v>
                </c:pt>
                <c:pt idx="14">
                  <c:v>Job security</c:v>
                </c:pt>
              </c:strCache>
            </c:strRef>
          </c:cat>
          <c:val>
            <c:numRef>
              <c:f>'zQ19'!$E$24:$E$38</c:f>
              <c:numCache>
                <c:formatCode>0%</c:formatCode>
                <c:ptCount val="15"/>
                <c:pt idx="0">
                  <c:v>0.19839999999999999</c:v>
                </c:pt>
                <c:pt idx="1">
                  <c:v>0.40600000000000003</c:v>
                </c:pt>
                <c:pt idx="2">
                  <c:v>0.32200000000000001</c:v>
                </c:pt>
                <c:pt idx="3">
                  <c:v>0.29099999999999998</c:v>
                </c:pt>
                <c:pt idx="4">
                  <c:v>0.33520000000000011</c:v>
                </c:pt>
                <c:pt idx="5">
                  <c:v>0.35489999999999999</c:v>
                </c:pt>
                <c:pt idx="6">
                  <c:v>0.38340000000000002</c:v>
                </c:pt>
                <c:pt idx="7">
                  <c:v>0.35980000000000001</c:v>
                </c:pt>
                <c:pt idx="8">
                  <c:v>0.38069999999999998</c:v>
                </c:pt>
                <c:pt idx="9">
                  <c:v>0.35389999999999999</c:v>
                </c:pt>
                <c:pt idx="10">
                  <c:v>0.37309999999999999</c:v>
                </c:pt>
                <c:pt idx="11">
                  <c:v>0.37030000000000002</c:v>
                </c:pt>
                <c:pt idx="12">
                  <c:v>0.2767</c:v>
                </c:pt>
                <c:pt idx="13">
                  <c:v>0.32179999999999997</c:v>
                </c:pt>
                <c:pt idx="14">
                  <c:v>0.23480000000000001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64-4A23-BBFA-73D596CC1980}"/>
            </c:ext>
          </c:extLst>
        </c:ser>
        <c:ser>
          <c:idx val="3"/>
          <c:order val="3"/>
          <c:tx>
            <c:strRef>
              <c:f>'zQ19'!$F$23</c:f>
              <c:strCache>
                <c:ptCount val="1"/>
                <c:pt idx="0">
                  <c:v>High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'zQ19'!$B$24:$B$38</c:f>
              <c:strCache>
                <c:ptCount val="15"/>
                <c:pt idx="0">
                  <c:v>Salary or adequate compensation</c:v>
                </c:pt>
                <c:pt idx="1">
                  <c:v>Family-friendly policies</c:v>
                </c:pt>
                <c:pt idx="2">
                  <c:v>Status of teachers in society</c:v>
                </c:pt>
                <c:pt idx="3">
                  <c:v>Involvement of teacher in making decisions about their issues</c:v>
                </c:pt>
                <c:pt idx="4">
                  <c:v>Understanding and support from parents</c:v>
                </c:pt>
                <c:pt idx="5">
                  <c:v>Location of the school</c:v>
                </c:pt>
                <c:pt idx="6">
                  <c:v>Policies on teacher performance review</c:v>
                </c:pt>
                <c:pt idx="7">
                  <c:v>Teacher independence in executing decisions</c:v>
                </c:pt>
                <c:pt idx="8">
                  <c:v>Friendly/supportive/healthy work-life balance culture</c:v>
                </c:pt>
                <c:pt idx="9">
                  <c:v>Adequate pre-service preparation</c:v>
                </c:pt>
                <c:pt idx="10">
                  <c:v>Manageable workload/realistic job expectations</c:v>
                </c:pt>
                <c:pt idx="11">
                  <c:v>Leadership of the principal</c:v>
                </c:pt>
                <c:pt idx="12">
                  <c:v>Opportunities for career progression or promotion</c:v>
                </c:pt>
                <c:pt idx="13">
                  <c:v>Opportunities for professional development or training for teachers</c:v>
                </c:pt>
                <c:pt idx="14">
                  <c:v>Job security</c:v>
                </c:pt>
              </c:strCache>
            </c:strRef>
          </c:cat>
          <c:val>
            <c:numRef>
              <c:f>'zQ19'!$F$24:$F$38</c:f>
              <c:numCache>
                <c:formatCode>0%</c:formatCode>
                <c:ptCount val="15"/>
                <c:pt idx="0">
                  <c:v>0.1052</c:v>
                </c:pt>
                <c:pt idx="1">
                  <c:v>0.158</c:v>
                </c:pt>
                <c:pt idx="2">
                  <c:v>0.1734</c:v>
                </c:pt>
                <c:pt idx="3">
                  <c:v>0.18809999999999999</c:v>
                </c:pt>
                <c:pt idx="4">
                  <c:v>0.2006</c:v>
                </c:pt>
                <c:pt idx="5">
                  <c:v>0.18290000000000001</c:v>
                </c:pt>
                <c:pt idx="6">
                  <c:v>0.216</c:v>
                </c:pt>
                <c:pt idx="7">
                  <c:v>0.2399</c:v>
                </c:pt>
                <c:pt idx="8">
                  <c:v>0.2109</c:v>
                </c:pt>
                <c:pt idx="9">
                  <c:v>0.27860000000000001</c:v>
                </c:pt>
                <c:pt idx="10">
                  <c:v>0.29420000000000002</c:v>
                </c:pt>
                <c:pt idx="11">
                  <c:v>0.28720000000000001</c:v>
                </c:pt>
                <c:pt idx="12">
                  <c:v>0.26100000000000001</c:v>
                </c:pt>
                <c:pt idx="13">
                  <c:v>0.29070000000000001</c:v>
                </c:pt>
                <c:pt idx="14">
                  <c:v>0.26669999999999999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64-4A23-BBFA-73D596CC1980}"/>
            </c:ext>
          </c:extLst>
        </c:ser>
        <c:ser>
          <c:idx val="4"/>
          <c:order val="4"/>
          <c:tx>
            <c:strRef>
              <c:f>'zQ19'!$G$23</c:f>
              <c:strCache>
                <c:ptCount val="1"/>
                <c:pt idx="0">
                  <c:v>Very high</c:v>
                </c:pt>
              </c:strCache>
            </c:strRef>
          </c:tx>
          <c:spPr>
            <a:solidFill>
              <a:srgbClr val="009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'zQ19'!$B$24:$B$38</c:f>
              <c:strCache>
                <c:ptCount val="15"/>
                <c:pt idx="0">
                  <c:v>Salary or adequate compensation</c:v>
                </c:pt>
                <c:pt idx="1">
                  <c:v>Family-friendly policies</c:v>
                </c:pt>
                <c:pt idx="2">
                  <c:v>Status of teachers in society</c:v>
                </c:pt>
                <c:pt idx="3">
                  <c:v>Involvement of teacher in making decisions about their issues</c:v>
                </c:pt>
                <c:pt idx="4">
                  <c:v>Understanding and support from parents</c:v>
                </c:pt>
                <c:pt idx="5">
                  <c:v>Location of the school</c:v>
                </c:pt>
                <c:pt idx="6">
                  <c:v>Policies on teacher performance review</c:v>
                </c:pt>
                <c:pt idx="7">
                  <c:v>Teacher independence in executing decisions</c:v>
                </c:pt>
                <c:pt idx="8">
                  <c:v>Friendly/supportive/healthy work-life balance culture</c:v>
                </c:pt>
                <c:pt idx="9">
                  <c:v>Adequate pre-service preparation</c:v>
                </c:pt>
                <c:pt idx="10">
                  <c:v>Manageable workload/realistic job expectations</c:v>
                </c:pt>
                <c:pt idx="11">
                  <c:v>Leadership of the principal</c:v>
                </c:pt>
                <c:pt idx="12">
                  <c:v>Opportunities for career progression or promotion</c:v>
                </c:pt>
                <c:pt idx="13">
                  <c:v>Opportunities for professional development or training for teachers</c:v>
                </c:pt>
                <c:pt idx="14">
                  <c:v>Job security</c:v>
                </c:pt>
              </c:strCache>
            </c:strRef>
          </c:cat>
          <c:val>
            <c:numRef>
              <c:f>'zQ19'!$G$24:$G$38</c:f>
              <c:numCache>
                <c:formatCode>0%</c:formatCode>
                <c:ptCount val="15"/>
                <c:pt idx="0">
                  <c:v>0.2147</c:v>
                </c:pt>
                <c:pt idx="1">
                  <c:v>5.0799999999999998E-2</c:v>
                </c:pt>
                <c:pt idx="2">
                  <c:v>0.11509999999999999</c:v>
                </c:pt>
                <c:pt idx="3">
                  <c:v>0.12280000000000001</c:v>
                </c:pt>
                <c:pt idx="4">
                  <c:v>9.3599999999999989E-2</c:v>
                </c:pt>
                <c:pt idx="5">
                  <c:v>0.10440000000000001</c:v>
                </c:pt>
                <c:pt idx="6">
                  <c:v>7.3700000000000002E-2</c:v>
                </c:pt>
                <c:pt idx="7">
                  <c:v>7.3099999999999998E-2</c:v>
                </c:pt>
                <c:pt idx="8">
                  <c:v>9.2300000000000007E-2</c:v>
                </c:pt>
                <c:pt idx="9">
                  <c:v>9.5199999999999993E-2</c:v>
                </c:pt>
                <c:pt idx="10">
                  <c:v>0.10589999999999999</c:v>
                </c:pt>
                <c:pt idx="11">
                  <c:v>0.1168</c:v>
                </c:pt>
                <c:pt idx="12">
                  <c:v>0.18629999999999999</c:v>
                </c:pt>
                <c:pt idx="13">
                  <c:v>0.1492</c:v>
                </c:pt>
                <c:pt idx="14">
                  <c:v>0.22109999999999999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64-4A23-BBFA-73D596CC1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92419888"/>
        <c:axId val="892420368"/>
      </c:barChart>
      <c:catAx>
        <c:axId val="892419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2420368"/>
        <c:crosses val="autoZero"/>
        <c:auto val="1"/>
        <c:lblAlgn val="ctr"/>
        <c:lblOffset val="100"/>
        <c:noMultiLvlLbl val="0"/>
      </c:catAx>
      <c:valAx>
        <c:axId val="8924203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89241988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Nigeria</a:t>
            </a:r>
            <a:r>
              <a:rPr lang="en-US" sz="3200" baseline="0" dirty="0"/>
              <a:t> </a:t>
            </a:r>
            <a:r>
              <a:rPr lang="en-US" sz="3200" baseline="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n=1,192)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'zQ25'!$N$3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'zQ25'!$M$4:$M$11</c:f>
              <c:strCache>
                <c:ptCount val="8"/>
                <c:pt idx="0">
                  <c:v>Sch. safety &amp; security</c:v>
                </c:pt>
                <c:pt idx="1">
                  <c:v>Peace &amp; resilience</c:v>
                </c:pt>
                <c:pt idx="2">
                  <c:v>CSE</c:v>
                </c:pt>
                <c:pt idx="3">
                  <c:v>Digital tech. or ICT</c:v>
                </c:pt>
                <c:pt idx="4">
                  <c:v>MHPSS &amp; well-being</c:v>
                </c:pt>
                <c:pt idx="5">
                  <c:v>Special needs educ. </c:v>
                </c:pt>
                <c:pt idx="6">
                  <c:v>Gender resp. pedagogy</c:v>
                </c:pt>
                <c:pt idx="7">
                  <c:v>Other incl. educ.</c:v>
                </c:pt>
              </c:strCache>
            </c:strRef>
          </c:cat>
          <c:val>
            <c:numRef>
              <c:f>'zQ25'!$N$4:$N$11</c:f>
              <c:numCache>
                <c:formatCode>0%</c:formatCode>
                <c:ptCount val="8"/>
                <c:pt idx="0">
                  <c:v>0.33900000000000002</c:v>
                </c:pt>
                <c:pt idx="1">
                  <c:v>0.30580000000000002</c:v>
                </c:pt>
                <c:pt idx="2">
                  <c:v>0.32050000000000001</c:v>
                </c:pt>
                <c:pt idx="3">
                  <c:v>0.65760000000000007</c:v>
                </c:pt>
                <c:pt idx="4">
                  <c:v>0.21629999999999999</c:v>
                </c:pt>
                <c:pt idx="5">
                  <c:v>0.30609999999999998</c:v>
                </c:pt>
                <c:pt idx="6">
                  <c:v>0.28270000000000001</c:v>
                </c:pt>
                <c:pt idx="7">
                  <c:v>0.23130000000000001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6-4B85-801A-44C432FDDF29}"/>
            </c:ext>
          </c:extLst>
        </c:ser>
        <c:ser>
          <c:idx val="1"/>
          <c:order val="1"/>
          <c:tx>
            <c:strRef>
              <c:f>'zQ25'!$O$3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'zQ25'!$M$4:$M$11</c:f>
              <c:strCache>
                <c:ptCount val="8"/>
                <c:pt idx="0">
                  <c:v>Sch. safety &amp; security</c:v>
                </c:pt>
                <c:pt idx="1">
                  <c:v>Peace &amp; resilience</c:v>
                </c:pt>
                <c:pt idx="2">
                  <c:v>CSE</c:v>
                </c:pt>
                <c:pt idx="3">
                  <c:v>Digital tech. or ICT</c:v>
                </c:pt>
                <c:pt idx="4">
                  <c:v>MHPSS &amp; well-being</c:v>
                </c:pt>
                <c:pt idx="5">
                  <c:v>Special needs educ. </c:v>
                </c:pt>
                <c:pt idx="6">
                  <c:v>Gender resp. pedagogy</c:v>
                </c:pt>
                <c:pt idx="7">
                  <c:v>Other incl. educ.</c:v>
                </c:pt>
              </c:strCache>
            </c:strRef>
          </c:cat>
          <c:val>
            <c:numRef>
              <c:f>'zQ25'!$O$4:$O$11</c:f>
              <c:numCache>
                <c:formatCode>0%</c:formatCode>
                <c:ptCount val="8"/>
                <c:pt idx="0">
                  <c:v>0.66099999999999992</c:v>
                </c:pt>
                <c:pt idx="1">
                  <c:v>0.69420000000000004</c:v>
                </c:pt>
                <c:pt idx="2">
                  <c:v>0.67949999999999999</c:v>
                </c:pt>
                <c:pt idx="3">
                  <c:v>0.34239999999999998</c:v>
                </c:pt>
                <c:pt idx="4">
                  <c:v>0.78370000000000006</c:v>
                </c:pt>
                <c:pt idx="5">
                  <c:v>0.69389999999999996</c:v>
                </c:pt>
                <c:pt idx="6">
                  <c:v>0.71730000000000005</c:v>
                </c:pt>
                <c:pt idx="7">
                  <c:v>0.76870000000000005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36-4B85-801A-44C432FDD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692173840"/>
        <c:axId val="1626618640"/>
      </c:barChart>
      <c:catAx>
        <c:axId val="1692173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618640"/>
        <c:crosses val="autoZero"/>
        <c:auto val="1"/>
        <c:lblAlgn val="ctr"/>
        <c:lblOffset val="100"/>
        <c:noMultiLvlLbl val="0"/>
      </c:catAx>
      <c:valAx>
        <c:axId val="16266186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69217384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Ghana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(n= 1,456)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'zQ25'!$N$3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'zQ25'!$M$4:$M$11</c:f>
              <c:strCache>
                <c:ptCount val="8"/>
                <c:pt idx="0">
                  <c:v>Sch. safety &amp; security</c:v>
                </c:pt>
                <c:pt idx="1">
                  <c:v>Peace &amp; resilience</c:v>
                </c:pt>
                <c:pt idx="2">
                  <c:v>CSE</c:v>
                </c:pt>
                <c:pt idx="3">
                  <c:v>Digital tech. or ICT</c:v>
                </c:pt>
                <c:pt idx="4">
                  <c:v>MHPSS &amp; well-being</c:v>
                </c:pt>
                <c:pt idx="5">
                  <c:v>Special needs educ. </c:v>
                </c:pt>
                <c:pt idx="6">
                  <c:v>Gender resp. pedagogy</c:v>
                </c:pt>
                <c:pt idx="7">
                  <c:v>Other incl. educ.</c:v>
                </c:pt>
              </c:strCache>
            </c:strRef>
          </c:cat>
          <c:val>
            <c:numRef>
              <c:f>'zQ25'!$N$4:$N$11</c:f>
              <c:numCache>
                <c:formatCode>0%</c:formatCode>
                <c:ptCount val="8"/>
                <c:pt idx="0">
                  <c:v>0.32419999999999999</c:v>
                </c:pt>
                <c:pt idx="1">
                  <c:v>0.27539999999999998</c:v>
                </c:pt>
                <c:pt idx="2">
                  <c:v>0.48070000000000002</c:v>
                </c:pt>
                <c:pt idx="3">
                  <c:v>0.68540000000000001</c:v>
                </c:pt>
                <c:pt idx="4">
                  <c:v>0.31979999999999997</c:v>
                </c:pt>
                <c:pt idx="5">
                  <c:v>0.4204</c:v>
                </c:pt>
                <c:pt idx="6">
                  <c:v>0.46360000000000001</c:v>
                </c:pt>
                <c:pt idx="7">
                  <c:v>0.46310000000000001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4C-400C-B85F-598DFA7E9B26}"/>
            </c:ext>
          </c:extLst>
        </c:ser>
        <c:ser>
          <c:idx val="1"/>
          <c:order val="1"/>
          <c:tx>
            <c:strRef>
              <c:f>'zQ25'!$O$3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'zQ25'!$M$4:$M$11</c:f>
              <c:strCache>
                <c:ptCount val="8"/>
                <c:pt idx="0">
                  <c:v>Sch. safety &amp; security</c:v>
                </c:pt>
                <c:pt idx="1">
                  <c:v>Peace &amp; resilience</c:v>
                </c:pt>
                <c:pt idx="2">
                  <c:v>CSE</c:v>
                </c:pt>
                <c:pt idx="3">
                  <c:v>Digital tech. or ICT</c:v>
                </c:pt>
                <c:pt idx="4">
                  <c:v>MHPSS &amp; well-being</c:v>
                </c:pt>
                <c:pt idx="5">
                  <c:v>Special needs educ. </c:v>
                </c:pt>
                <c:pt idx="6">
                  <c:v>Gender resp. pedagogy</c:v>
                </c:pt>
                <c:pt idx="7">
                  <c:v>Other incl. educ.</c:v>
                </c:pt>
              </c:strCache>
            </c:strRef>
          </c:cat>
          <c:val>
            <c:numRef>
              <c:f>'zQ25'!$O$4:$O$11</c:f>
              <c:numCache>
                <c:formatCode>0%</c:formatCode>
                <c:ptCount val="8"/>
                <c:pt idx="0">
                  <c:v>0.67579999999999996</c:v>
                </c:pt>
                <c:pt idx="1">
                  <c:v>0.72459999999999991</c:v>
                </c:pt>
                <c:pt idx="2">
                  <c:v>0.51929999999999998</c:v>
                </c:pt>
                <c:pt idx="3">
                  <c:v>0.31459999999999999</c:v>
                </c:pt>
                <c:pt idx="4">
                  <c:v>0.68019999999999992</c:v>
                </c:pt>
                <c:pt idx="5">
                  <c:v>0.5796</c:v>
                </c:pt>
                <c:pt idx="6">
                  <c:v>0.53639999999999999</c:v>
                </c:pt>
                <c:pt idx="7">
                  <c:v>0.53689999999999993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4C-400C-B85F-598DFA7E9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692173840"/>
        <c:axId val="1626618640"/>
      </c:barChart>
      <c:catAx>
        <c:axId val="1692173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618640"/>
        <c:crosses val="autoZero"/>
        <c:auto val="1"/>
        <c:lblAlgn val="ctr"/>
        <c:lblOffset val="100"/>
        <c:noMultiLvlLbl val="0"/>
      </c:catAx>
      <c:valAx>
        <c:axId val="16266186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69217384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Nigeria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(n=1,192)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'zQ24'!$M$12</c:f>
              <c:strCache>
                <c:ptCount val="1"/>
                <c:pt idx="0">
                  <c:v>Agree/Strongly agree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'zQ24'!$L$22:$L$24</c:f>
              <c:strCache>
                <c:ptCount val="3"/>
                <c:pt idx="0">
                  <c:v>I can refer learners affected by mental health and psychosocial issues for further support.</c:v>
                </c:pt>
                <c:pt idx="1">
                  <c:v>I incorporate activities related to mental health and well-being in my lessons.</c:v>
                </c:pt>
                <c:pt idx="2">
                  <c:v>Appropriate support for mental health issues for learners is available in my school.</c:v>
                </c:pt>
              </c:strCache>
            </c:strRef>
          </c:cat>
          <c:val>
            <c:numRef>
              <c:f>'zQ24'!$M$22:$M$24</c:f>
              <c:numCache>
                <c:formatCode>0%</c:formatCode>
                <c:ptCount val="3"/>
                <c:pt idx="0">
                  <c:v>0.84290000000000009</c:v>
                </c:pt>
                <c:pt idx="1">
                  <c:v>0.79759999999999998</c:v>
                </c:pt>
                <c:pt idx="2">
                  <c:v>0.4244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90-45DB-9B8F-275AD9B5E7ED}"/>
            </c:ext>
          </c:extLst>
        </c:ser>
        <c:ser>
          <c:idx val="1"/>
          <c:order val="1"/>
          <c:tx>
            <c:strRef>
              <c:f>'zQ24'!$N$12</c:f>
              <c:strCache>
                <c:ptCount val="1"/>
                <c:pt idx="0">
                  <c:v>Disagree/Strongly disagree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'zQ24'!$L$22:$L$24</c:f>
              <c:strCache>
                <c:ptCount val="3"/>
                <c:pt idx="0">
                  <c:v>I can refer learners affected by mental health and psychosocial issues for further support.</c:v>
                </c:pt>
                <c:pt idx="1">
                  <c:v>I incorporate activities related to mental health and well-being in my lessons.</c:v>
                </c:pt>
                <c:pt idx="2">
                  <c:v>Appropriate support for mental health issues for learners is available in my school.</c:v>
                </c:pt>
              </c:strCache>
            </c:strRef>
          </c:cat>
          <c:val>
            <c:numRef>
              <c:f>'zQ24'!$N$22:$N$24</c:f>
              <c:numCache>
                <c:formatCode>0%</c:formatCode>
                <c:ptCount val="3"/>
                <c:pt idx="0">
                  <c:v>0.15709999999999991</c:v>
                </c:pt>
                <c:pt idx="1">
                  <c:v>0.20240000000000002</c:v>
                </c:pt>
                <c:pt idx="2">
                  <c:v>0.5756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90-45DB-9B8F-275AD9B5E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05965135"/>
        <c:axId val="305967055"/>
      </c:barChart>
      <c:catAx>
        <c:axId val="3059651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67055"/>
        <c:crosses val="autoZero"/>
        <c:auto val="1"/>
        <c:lblAlgn val="ctr"/>
        <c:lblOffset val="100"/>
        <c:noMultiLvlLbl val="0"/>
      </c:catAx>
      <c:valAx>
        <c:axId val="30596705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05965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Ghana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(n=1,456)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'zQ24'!$M$12</c:f>
              <c:strCache>
                <c:ptCount val="1"/>
                <c:pt idx="0">
                  <c:v>Agree/Strongly agree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'zQ24'!$L$22:$L$24</c:f>
              <c:strCache>
                <c:ptCount val="3"/>
                <c:pt idx="0">
                  <c:v>I can refer learners affected by mental health and psychosocial issues for further support.</c:v>
                </c:pt>
                <c:pt idx="1">
                  <c:v>I incorporate activities related to mental health and well-being in my lessons.</c:v>
                </c:pt>
                <c:pt idx="2">
                  <c:v>Appropriate support for mental health issues for learners is available in my school.</c:v>
                </c:pt>
              </c:strCache>
            </c:strRef>
          </c:cat>
          <c:val>
            <c:numRef>
              <c:f>'zQ24'!$M$22:$M$24</c:f>
              <c:numCache>
                <c:formatCode>0%</c:formatCode>
                <c:ptCount val="3"/>
                <c:pt idx="0">
                  <c:v>0.80680000000000007</c:v>
                </c:pt>
                <c:pt idx="1">
                  <c:v>0.79290000000000005</c:v>
                </c:pt>
                <c:pt idx="2">
                  <c:v>0.31020000000000003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3-4BD9-A95B-F94184507A9D}"/>
            </c:ext>
          </c:extLst>
        </c:ser>
        <c:ser>
          <c:idx val="1"/>
          <c:order val="1"/>
          <c:tx>
            <c:strRef>
              <c:f>'zQ24'!$N$12</c:f>
              <c:strCache>
                <c:ptCount val="1"/>
                <c:pt idx="0">
                  <c:v>Disagree/Strongly disagree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'zQ24'!$L$22:$L$24</c:f>
              <c:strCache>
                <c:ptCount val="3"/>
                <c:pt idx="0">
                  <c:v>I can refer learners affected by mental health and psychosocial issues for further support.</c:v>
                </c:pt>
                <c:pt idx="1">
                  <c:v>I incorporate activities related to mental health and well-being in my lessons.</c:v>
                </c:pt>
                <c:pt idx="2">
                  <c:v>Appropriate support for mental health issues for learners is available in my school.</c:v>
                </c:pt>
              </c:strCache>
            </c:strRef>
          </c:cat>
          <c:val>
            <c:numRef>
              <c:f>'zQ24'!$N$22:$N$24</c:f>
              <c:numCache>
                <c:formatCode>0%</c:formatCode>
                <c:ptCount val="3"/>
                <c:pt idx="0">
                  <c:v>0.19319999999999993</c:v>
                </c:pt>
                <c:pt idx="1">
                  <c:v>0.20709999999999995</c:v>
                </c:pt>
                <c:pt idx="2">
                  <c:v>0.68979999999999997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73-4BD9-A95B-F94184507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05965135"/>
        <c:axId val="305967055"/>
      </c:barChart>
      <c:catAx>
        <c:axId val="3059651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67055"/>
        <c:crosses val="autoZero"/>
        <c:auto val="1"/>
        <c:lblAlgn val="ctr"/>
        <c:lblOffset val="100"/>
        <c:noMultiLvlLbl val="0"/>
      </c:catAx>
      <c:valAx>
        <c:axId val="30596705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05965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pPr>
            <a:r>
              <a:rPr lang="en-GB" sz="1800" b="1" dirty="0">
                <a:solidFill>
                  <a:srgbClr val="0000FF"/>
                </a:solidFill>
              </a:rPr>
              <a:t>Overall, how satisfied are you with the training program?</a:t>
            </a:r>
            <a:endParaRPr lang="en-US" sz="1800" b="1" dirty="0">
              <a:solidFill>
                <a:srgbClr val="0000FF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0000FF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zQ12_stfy!$E$4</c:f>
              <c:strCache>
                <c:ptCount val="1"/>
                <c:pt idx="0">
                  <c:v>Very dissatisfied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F9D-4C8A-A864-D169B15C40FD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F9D-4C8A-A864-D169B15C40FD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9D-4C8A-A864-D169B15C40FD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F9D-4C8A-A864-D169B15C40FD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F9D-4C8A-A864-D169B15C40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zQ12_stfy!$F$3</c:f>
              <c:strCache>
                <c:ptCount val="1"/>
                <c:pt idx="0">
                  <c:v>All</c:v>
                </c:pt>
              </c:strCache>
            </c:strRef>
          </c:cat>
          <c:val>
            <c:numRef>
              <c:f>zQ12_stfy!$F$4</c:f>
              <c:numCache>
                <c:formatCode>0%</c:formatCode>
                <c:ptCount val="1"/>
                <c:pt idx="0">
                  <c:v>6.1799999999999987E-2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F9D-4C8A-A864-D169B15C40FD}"/>
            </c:ext>
          </c:extLst>
        </c:ser>
        <c:ser>
          <c:idx val="1"/>
          <c:order val="1"/>
          <c:tx>
            <c:strRef>
              <c:f>zQ12_stfy!$E$5</c:f>
              <c:strCache>
                <c:ptCount val="1"/>
                <c:pt idx="0">
                  <c:v>Dissatisfied</c:v>
                </c:pt>
              </c:strCache>
            </c:strRef>
          </c:tx>
          <c:spPr>
            <a:solidFill>
              <a:srgbClr val="FFFF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zQ12_stfy!$F$3</c:f>
              <c:strCache>
                <c:ptCount val="1"/>
                <c:pt idx="0">
                  <c:v>All</c:v>
                </c:pt>
              </c:strCache>
            </c:strRef>
          </c:cat>
          <c:val>
            <c:numRef>
              <c:f>zQ12_stfy!$F$5</c:f>
              <c:numCache>
                <c:formatCode>0%</c:formatCode>
                <c:ptCount val="1"/>
                <c:pt idx="0">
                  <c:v>7.17E-2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F9D-4C8A-A864-D169B15C40FD}"/>
            </c:ext>
          </c:extLst>
        </c:ser>
        <c:ser>
          <c:idx val="2"/>
          <c:order val="2"/>
          <c:tx>
            <c:strRef>
              <c:f>zQ12_stfy!$E$6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zQ12_stfy!$F$3</c:f>
              <c:strCache>
                <c:ptCount val="1"/>
                <c:pt idx="0">
                  <c:v>All</c:v>
                </c:pt>
              </c:strCache>
            </c:strRef>
          </c:cat>
          <c:val>
            <c:numRef>
              <c:f>zQ12_stfy!$F$6</c:f>
              <c:numCache>
                <c:formatCode>0%</c:formatCode>
                <c:ptCount val="1"/>
                <c:pt idx="0">
                  <c:v>0.1154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F9D-4C8A-A864-D169B15C40FD}"/>
            </c:ext>
          </c:extLst>
        </c:ser>
        <c:ser>
          <c:idx val="3"/>
          <c:order val="3"/>
          <c:tx>
            <c:strRef>
              <c:f>zQ12_stfy!$E$7</c:f>
              <c:strCache>
                <c:ptCount val="1"/>
                <c:pt idx="0">
                  <c:v>Satisfied</c:v>
                </c:pt>
              </c:strCache>
            </c:strRef>
          </c:tx>
          <c:spPr>
            <a:solidFill>
              <a:srgbClr val="92D05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zQ12_stfy!$F$3</c:f>
              <c:strCache>
                <c:ptCount val="1"/>
                <c:pt idx="0">
                  <c:v>All</c:v>
                </c:pt>
              </c:strCache>
            </c:strRef>
          </c:cat>
          <c:val>
            <c:numRef>
              <c:f>zQ12_stfy!$F$7</c:f>
              <c:numCache>
                <c:formatCode>0%</c:formatCode>
                <c:ptCount val="1"/>
                <c:pt idx="0">
                  <c:v>0.52959999999999996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F9D-4C8A-A864-D169B15C40FD}"/>
            </c:ext>
          </c:extLst>
        </c:ser>
        <c:ser>
          <c:idx val="4"/>
          <c:order val="4"/>
          <c:tx>
            <c:strRef>
              <c:f>zQ12_stfy!$E$8</c:f>
              <c:strCache>
                <c:ptCount val="1"/>
                <c:pt idx="0">
                  <c:v>Very satisfied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CF9D-4C8A-A864-D169B15C40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zQ12_stfy!$F$3</c:f>
              <c:strCache>
                <c:ptCount val="1"/>
                <c:pt idx="0">
                  <c:v>All</c:v>
                </c:pt>
              </c:strCache>
            </c:strRef>
          </c:cat>
          <c:val>
            <c:numRef>
              <c:f>zQ12_stfy!$F$8</c:f>
              <c:numCache>
                <c:formatCode>0%</c:formatCode>
                <c:ptCount val="1"/>
                <c:pt idx="0">
                  <c:v>0.2215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F9D-4C8A-A864-D169B15C4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594855776"/>
        <c:axId val="1594862496"/>
      </c:barChart>
      <c:valAx>
        <c:axId val="15948624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594855776"/>
        <c:crosses val="autoZero"/>
        <c:crossBetween val="between"/>
      </c:valAx>
      <c:catAx>
        <c:axId val="15948557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948624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rgbClr val="0000FF"/>
                </a:solidFill>
              </a:rPr>
              <a:t>How useful has the content of the training program been for your daily teaching practice?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0000FF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zQ13_use!$E$4</c:f>
              <c:strCache>
                <c:ptCount val="1"/>
                <c:pt idx="0">
                  <c:v>Not useful at all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4D-45A9-97E3-E7EA392CB811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4D-45A9-97E3-E7EA392CB811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24D-45A9-97E3-E7EA392CB811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4D-45A9-97E3-E7EA392CB811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24D-45A9-97E3-E7EA392CB8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zQ13_use!$F$3</c:f>
              <c:strCache>
                <c:ptCount val="1"/>
                <c:pt idx="0">
                  <c:v>How useful has the content of the summer training program been for your daily teaching practice?</c:v>
                </c:pt>
              </c:strCache>
            </c:strRef>
          </c:cat>
          <c:val>
            <c:numRef>
              <c:f>zQ13_use!$F$4</c:f>
              <c:numCache>
                <c:formatCode>0%</c:formatCode>
                <c:ptCount val="1"/>
                <c:pt idx="0">
                  <c:v>1.43E-2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24D-45A9-97E3-E7EA392CB811}"/>
            </c:ext>
          </c:extLst>
        </c:ser>
        <c:ser>
          <c:idx val="1"/>
          <c:order val="1"/>
          <c:tx>
            <c:strRef>
              <c:f>zQ13_use!$E$5</c:f>
              <c:strCache>
                <c:ptCount val="1"/>
                <c:pt idx="0">
                  <c:v>Little useful</c:v>
                </c:pt>
              </c:strCache>
            </c:strRef>
          </c:tx>
          <c:spPr>
            <a:solidFill>
              <a:srgbClr val="FFFF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zQ13_use!$F$3</c:f>
              <c:strCache>
                <c:ptCount val="1"/>
                <c:pt idx="0">
                  <c:v>How useful has the content of the summer training program been for your daily teaching practice?</c:v>
                </c:pt>
              </c:strCache>
            </c:strRef>
          </c:cat>
          <c:val>
            <c:numRef>
              <c:f>zQ13_use!$F$5</c:f>
              <c:numCache>
                <c:formatCode>0%</c:formatCode>
                <c:ptCount val="1"/>
                <c:pt idx="0">
                  <c:v>5.6099999999999997E-2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24D-45A9-97E3-E7EA392CB811}"/>
            </c:ext>
          </c:extLst>
        </c:ser>
        <c:ser>
          <c:idx val="2"/>
          <c:order val="2"/>
          <c:tx>
            <c:strRef>
              <c:f>zQ13_use!$E$6</c:f>
              <c:strCache>
                <c:ptCount val="1"/>
                <c:pt idx="0">
                  <c:v>Moderately useful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zQ13_use!$F$3</c:f>
              <c:strCache>
                <c:ptCount val="1"/>
                <c:pt idx="0">
                  <c:v>How useful has the content of the summer training program been for your daily teaching practice?</c:v>
                </c:pt>
              </c:strCache>
            </c:strRef>
          </c:cat>
          <c:val>
            <c:numRef>
              <c:f>zQ13_use!$F$6</c:f>
              <c:numCache>
                <c:formatCode>0%</c:formatCode>
                <c:ptCount val="1"/>
                <c:pt idx="0">
                  <c:v>0.16039999999999999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24D-45A9-97E3-E7EA392CB811}"/>
            </c:ext>
          </c:extLst>
        </c:ser>
        <c:ser>
          <c:idx val="3"/>
          <c:order val="3"/>
          <c:tx>
            <c:strRef>
              <c:f>zQ13_use!$E$7</c:f>
              <c:strCache>
                <c:ptCount val="1"/>
                <c:pt idx="0">
                  <c:v>Useful</c:v>
                </c:pt>
              </c:strCache>
            </c:strRef>
          </c:tx>
          <c:spPr>
            <a:solidFill>
              <a:srgbClr val="92D05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zQ13_use!$F$3</c:f>
              <c:strCache>
                <c:ptCount val="1"/>
                <c:pt idx="0">
                  <c:v>How useful has the content of the summer training program been for your daily teaching practice?</c:v>
                </c:pt>
              </c:strCache>
            </c:strRef>
          </c:cat>
          <c:val>
            <c:numRef>
              <c:f>zQ13_use!$F$7</c:f>
              <c:numCache>
                <c:formatCode>0%</c:formatCode>
                <c:ptCount val="1"/>
                <c:pt idx="0">
                  <c:v>0.41110000000000002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24D-45A9-97E3-E7EA392CB811}"/>
            </c:ext>
          </c:extLst>
        </c:ser>
        <c:ser>
          <c:idx val="4"/>
          <c:order val="4"/>
          <c:tx>
            <c:strRef>
              <c:f>zQ13_use!$E$8</c:f>
              <c:strCache>
                <c:ptCount val="1"/>
                <c:pt idx="0">
                  <c:v>Very useful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zQ13_use!$F$3</c:f>
              <c:strCache>
                <c:ptCount val="1"/>
                <c:pt idx="0">
                  <c:v>How useful has the content of the summer training program been for your daily teaching practice?</c:v>
                </c:pt>
              </c:strCache>
            </c:strRef>
          </c:cat>
          <c:val>
            <c:numRef>
              <c:f>zQ13_use!$F$8</c:f>
              <c:numCache>
                <c:formatCode>0%</c:formatCode>
                <c:ptCount val="1"/>
                <c:pt idx="0">
                  <c:v>0.35809999999999997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24D-45A9-97E3-E7EA392CB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560159839"/>
        <c:axId val="1560159359"/>
      </c:barChart>
      <c:valAx>
        <c:axId val="1560159359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560159839"/>
        <c:crosses val="autoZero"/>
        <c:crossBetween val="between"/>
      </c:valAx>
      <c:catAx>
        <c:axId val="156015983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601593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rgbClr val="0000FF"/>
                </a:solidFill>
              </a:rPr>
              <a:t>About what percentage of the training content do you expect to be able to use or apply in your classroom?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0000FF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zQ14_apply!$E$4</c:f>
              <c:strCache>
                <c:ptCount val="1"/>
                <c:pt idx="0">
                  <c:v>About 20% or less</c:v>
                </c:pt>
              </c:strCache>
            </c:strRef>
          </c:tx>
          <c:spPr>
            <a:solidFill>
              <a:srgbClr val="FFC0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DCB-4331-A37A-B76C01F5EFFE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DCB-4331-A37A-B76C01F5EFFE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DCB-4331-A37A-B76C01F5EFFE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CB-4331-A37A-B76C01F5EFFE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DCB-4331-A37A-B76C01F5E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zQ14_apply!$F$3</c:f>
              <c:strCache>
                <c:ptCount val="1"/>
                <c:pt idx="0">
                  <c:v>About what percentage of the training content do you expect to be able to use or apply in your classroom?</c:v>
                </c:pt>
              </c:strCache>
            </c:strRef>
          </c:cat>
          <c:val>
            <c:numRef>
              <c:f>zQ14_apply!$F$4</c:f>
              <c:numCache>
                <c:formatCode>0%</c:formatCode>
                <c:ptCount val="1"/>
                <c:pt idx="0">
                  <c:v>4.6799999999999987E-2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DCB-4331-A37A-B76C01F5EFFE}"/>
            </c:ext>
          </c:extLst>
        </c:ser>
        <c:ser>
          <c:idx val="1"/>
          <c:order val="1"/>
          <c:tx>
            <c:strRef>
              <c:f>zQ14_apply!$E$5</c:f>
              <c:strCache>
                <c:ptCount val="1"/>
                <c:pt idx="0">
                  <c:v>21-40%</c:v>
                </c:pt>
              </c:strCache>
            </c:strRef>
          </c:tx>
          <c:spPr>
            <a:solidFill>
              <a:srgbClr val="FFFF0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zQ14_apply!$F$3</c:f>
              <c:strCache>
                <c:ptCount val="1"/>
                <c:pt idx="0">
                  <c:v>About what percentage of the training content do you expect to be able to use or apply in your classroom?</c:v>
                </c:pt>
              </c:strCache>
            </c:strRef>
          </c:cat>
          <c:val>
            <c:numRef>
              <c:f>zQ14_apply!$F$5</c:f>
              <c:numCache>
                <c:formatCode>0%</c:formatCode>
                <c:ptCount val="1"/>
                <c:pt idx="0">
                  <c:v>8.9399999999999993E-2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DCB-4331-A37A-B76C01F5EFFE}"/>
            </c:ext>
          </c:extLst>
        </c:ser>
        <c:ser>
          <c:idx val="2"/>
          <c:order val="2"/>
          <c:tx>
            <c:strRef>
              <c:f>zQ14_apply!$E$6</c:f>
              <c:strCache>
                <c:ptCount val="1"/>
                <c:pt idx="0">
                  <c:v>41-60%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zQ14_apply!$F$3</c:f>
              <c:strCache>
                <c:ptCount val="1"/>
                <c:pt idx="0">
                  <c:v>About what percentage of the training content do you expect to be able to use or apply in your classroom?</c:v>
                </c:pt>
              </c:strCache>
            </c:strRef>
          </c:cat>
          <c:val>
            <c:numRef>
              <c:f>zQ14_apply!$F$6</c:f>
              <c:numCache>
                <c:formatCode>0%</c:formatCode>
                <c:ptCount val="1"/>
                <c:pt idx="0">
                  <c:v>0.20200000000000001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DCB-4331-A37A-B76C01F5EFFE}"/>
            </c:ext>
          </c:extLst>
        </c:ser>
        <c:ser>
          <c:idx val="3"/>
          <c:order val="3"/>
          <c:tx>
            <c:strRef>
              <c:f>zQ14_apply!$E$7</c:f>
              <c:strCache>
                <c:ptCount val="1"/>
                <c:pt idx="0">
                  <c:v>61-80%</c:v>
                </c:pt>
              </c:strCache>
            </c:strRef>
          </c:tx>
          <c:spPr>
            <a:solidFill>
              <a:srgbClr val="92D050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zQ14_apply!$F$3</c:f>
              <c:strCache>
                <c:ptCount val="1"/>
                <c:pt idx="0">
                  <c:v>About what percentage of the training content do you expect to be able to use or apply in your classroom?</c:v>
                </c:pt>
              </c:strCache>
            </c:strRef>
          </c:cat>
          <c:val>
            <c:numRef>
              <c:f>zQ14_apply!$F$7</c:f>
              <c:numCache>
                <c:formatCode>0%</c:formatCode>
                <c:ptCount val="1"/>
                <c:pt idx="0">
                  <c:v>0.36880000000000002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DCB-4331-A37A-B76C01F5EFFE}"/>
            </c:ext>
          </c:extLst>
        </c:ser>
        <c:ser>
          <c:idx val="4"/>
          <c:order val="4"/>
          <c:tx>
            <c:strRef>
              <c:f>zQ14_apply!$E$8</c:f>
              <c:strCache>
                <c:ptCount val="1"/>
                <c:pt idx="0">
                  <c:v>Over 80%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zQ14_apply!$F$3</c:f>
              <c:strCache>
                <c:ptCount val="1"/>
                <c:pt idx="0">
                  <c:v>About what percentage of the training content do you expect to be able to use or apply in your classroom?</c:v>
                </c:pt>
              </c:strCache>
            </c:strRef>
          </c:cat>
          <c:val>
            <c:numRef>
              <c:f>zQ14_apply!$F$8</c:f>
              <c:numCache>
                <c:formatCode>0%</c:formatCode>
                <c:ptCount val="1"/>
                <c:pt idx="0">
                  <c:v>0.29299999999999998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DCB-4331-A37A-B76C01F5E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560190079"/>
        <c:axId val="1560188639"/>
      </c:barChart>
      <c:valAx>
        <c:axId val="1560188639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560190079"/>
        <c:crosses val="autoZero"/>
        <c:crossBetween val="between"/>
      </c:valAx>
      <c:catAx>
        <c:axId val="156019007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6018863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zQ15_comptcy!$B$14</c:f>
              <c:strCache>
                <c:ptCount val="1"/>
                <c:pt idx="0">
                  <c:v>Very little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zQ15_comptcy!$A$15:$A$21</c:f>
              <c:strCache>
                <c:ptCount val="7"/>
                <c:pt idx="0">
                  <c:v>Understanding of students &amp; how they learn</c:v>
                </c:pt>
                <c:pt idx="1">
                  <c:v>Knowledge the content &amp; how to teach it</c:v>
                </c:pt>
                <c:pt idx="2">
                  <c:v>Planning &amp; implementing effective teaching and learning</c:v>
                </c:pt>
                <c:pt idx="3">
                  <c:v>Creating &amp; maintaining supportive and safe learning environments</c:v>
                </c:pt>
                <c:pt idx="4">
                  <c:v>Assessing students, providing feedback, &amp; reporting on student learning</c:v>
                </c:pt>
                <c:pt idx="5">
                  <c:v>Engaging in self-directed professional learning</c:v>
                </c:pt>
                <c:pt idx="6">
                  <c:v>Engaging professionally with colleagues, parents/caregivers &amp; community</c:v>
                </c:pt>
              </c:strCache>
            </c:strRef>
          </c:cat>
          <c:val>
            <c:numRef>
              <c:f>zQ15_comptcy!$B$15:$B$21</c:f>
              <c:numCache>
                <c:formatCode>0%</c:formatCode>
                <c:ptCount val="7"/>
                <c:pt idx="0">
                  <c:v>2.6599999999999999E-2</c:v>
                </c:pt>
                <c:pt idx="1">
                  <c:v>1.6400000000000001E-2</c:v>
                </c:pt>
                <c:pt idx="2">
                  <c:v>1.84E-2</c:v>
                </c:pt>
                <c:pt idx="3">
                  <c:v>2.7900000000000001E-2</c:v>
                </c:pt>
                <c:pt idx="4">
                  <c:v>1.89E-2</c:v>
                </c:pt>
                <c:pt idx="5">
                  <c:v>1.8100000000000002E-2</c:v>
                </c:pt>
                <c:pt idx="6">
                  <c:v>2.1700000000000001E-2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2D-4F97-8808-96B51CA2E31C}"/>
            </c:ext>
          </c:extLst>
        </c:ser>
        <c:ser>
          <c:idx val="1"/>
          <c:order val="1"/>
          <c:tx>
            <c:strRef>
              <c:f>zQ15_comptcy!$C$14</c:f>
              <c:strCache>
                <c:ptCount val="1"/>
                <c:pt idx="0">
                  <c:v>Little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zQ15_comptcy!$A$15:$A$21</c:f>
              <c:strCache>
                <c:ptCount val="7"/>
                <c:pt idx="0">
                  <c:v>Understanding of students &amp; how they learn</c:v>
                </c:pt>
                <c:pt idx="1">
                  <c:v>Knowledge the content &amp; how to teach it</c:v>
                </c:pt>
                <c:pt idx="2">
                  <c:v>Planning &amp; implementing effective teaching and learning</c:v>
                </c:pt>
                <c:pt idx="3">
                  <c:v>Creating &amp; maintaining supportive and safe learning environments</c:v>
                </c:pt>
                <c:pt idx="4">
                  <c:v>Assessing students, providing feedback, &amp; reporting on student learning</c:v>
                </c:pt>
                <c:pt idx="5">
                  <c:v>Engaging in self-directed professional learning</c:v>
                </c:pt>
                <c:pt idx="6">
                  <c:v>Engaging professionally with colleagues, parents/caregivers &amp; community</c:v>
                </c:pt>
              </c:strCache>
            </c:strRef>
          </c:cat>
          <c:val>
            <c:numRef>
              <c:f>zQ15_comptcy!$C$15:$C$21</c:f>
              <c:numCache>
                <c:formatCode>0%</c:formatCode>
                <c:ptCount val="7"/>
                <c:pt idx="0">
                  <c:v>4.0500000000000001E-2</c:v>
                </c:pt>
                <c:pt idx="1">
                  <c:v>4.4900000000000002E-2</c:v>
                </c:pt>
                <c:pt idx="2">
                  <c:v>4.6399999999999997E-2</c:v>
                </c:pt>
                <c:pt idx="3">
                  <c:v>8.6999999999999994E-2</c:v>
                </c:pt>
                <c:pt idx="4">
                  <c:v>5.3400000000000003E-2</c:v>
                </c:pt>
                <c:pt idx="5">
                  <c:v>4.6799999999999987E-2</c:v>
                </c:pt>
                <c:pt idx="6">
                  <c:v>6.4399999999999999E-2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2D-4F97-8808-96B51CA2E31C}"/>
            </c:ext>
          </c:extLst>
        </c:ser>
        <c:ser>
          <c:idx val="2"/>
          <c:order val="2"/>
          <c:tx>
            <c:strRef>
              <c:f>zQ15_comptcy!$D$14</c:f>
              <c:strCache>
                <c:ptCount val="1"/>
                <c:pt idx="0">
                  <c:v>Moderate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zQ15_comptcy!$A$15:$A$21</c:f>
              <c:strCache>
                <c:ptCount val="7"/>
                <c:pt idx="0">
                  <c:v>Understanding of students &amp; how they learn</c:v>
                </c:pt>
                <c:pt idx="1">
                  <c:v>Knowledge the content &amp; how to teach it</c:v>
                </c:pt>
                <c:pt idx="2">
                  <c:v>Planning &amp; implementing effective teaching and learning</c:v>
                </c:pt>
                <c:pt idx="3">
                  <c:v>Creating &amp; maintaining supportive and safe learning environments</c:v>
                </c:pt>
                <c:pt idx="4">
                  <c:v>Assessing students, providing feedback, &amp; reporting on student learning</c:v>
                </c:pt>
                <c:pt idx="5">
                  <c:v>Engaging in self-directed professional learning</c:v>
                </c:pt>
                <c:pt idx="6">
                  <c:v>Engaging professionally with colleagues, parents/caregivers &amp; community</c:v>
                </c:pt>
              </c:strCache>
            </c:strRef>
          </c:cat>
          <c:val>
            <c:numRef>
              <c:f>zQ15_comptcy!$D$15:$D$21</c:f>
              <c:numCache>
                <c:formatCode>0%</c:formatCode>
                <c:ptCount val="7"/>
                <c:pt idx="0">
                  <c:v>0.30049999999999999</c:v>
                </c:pt>
                <c:pt idx="1">
                  <c:v>0.2402</c:v>
                </c:pt>
                <c:pt idx="2">
                  <c:v>0.2407</c:v>
                </c:pt>
                <c:pt idx="3">
                  <c:v>0.29010000000000002</c:v>
                </c:pt>
                <c:pt idx="4">
                  <c:v>0.23430000000000001</c:v>
                </c:pt>
                <c:pt idx="5">
                  <c:v>0.23519999999999999</c:v>
                </c:pt>
                <c:pt idx="6">
                  <c:v>0.25940000000000002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2D-4F97-8808-96B51CA2E31C}"/>
            </c:ext>
          </c:extLst>
        </c:ser>
        <c:ser>
          <c:idx val="3"/>
          <c:order val="3"/>
          <c:tx>
            <c:strRef>
              <c:f>zQ15_comptcy!$E$14</c:f>
              <c:strCache>
                <c:ptCount val="1"/>
                <c:pt idx="0">
                  <c:v>Much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zQ15_comptcy!$A$15:$A$21</c:f>
              <c:strCache>
                <c:ptCount val="7"/>
                <c:pt idx="0">
                  <c:v>Understanding of students &amp; how they learn</c:v>
                </c:pt>
                <c:pt idx="1">
                  <c:v>Knowledge the content &amp; how to teach it</c:v>
                </c:pt>
                <c:pt idx="2">
                  <c:v>Planning &amp; implementing effective teaching and learning</c:v>
                </c:pt>
                <c:pt idx="3">
                  <c:v>Creating &amp; maintaining supportive and safe learning environments</c:v>
                </c:pt>
                <c:pt idx="4">
                  <c:v>Assessing students, providing feedback, &amp; reporting on student learning</c:v>
                </c:pt>
                <c:pt idx="5">
                  <c:v>Engaging in self-directed professional learning</c:v>
                </c:pt>
                <c:pt idx="6">
                  <c:v>Engaging professionally with colleagues, parents/caregivers &amp; community</c:v>
                </c:pt>
              </c:strCache>
            </c:strRef>
          </c:cat>
          <c:val>
            <c:numRef>
              <c:f>zQ15_comptcy!$E$15:$E$21</c:f>
              <c:numCache>
                <c:formatCode>0%</c:formatCode>
                <c:ptCount val="7"/>
                <c:pt idx="0">
                  <c:v>0.34760000000000002</c:v>
                </c:pt>
                <c:pt idx="1">
                  <c:v>0.36530000000000001</c:v>
                </c:pt>
                <c:pt idx="2">
                  <c:v>0.35289999999999999</c:v>
                </c:pt>
                <c:pt idx="3">
                  <c:v>0.35149999999999998</c:v>
                </c:pt>
                <c:pt idx="4">
                  <c:v>0.36580000000000001</c:v>
                </c:pt>
                <c:pt idx="5">
                  <c:v>0.38350000000000001</c:v>
                </c:pt>
                <c:pt idx="6">
                  <c:v>0.35849999999999999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2D-4F97-8808-96B51CA2E31C}"/>
            </c:ext>
          </c:extLst>
        </c:ser>
        <c:ser>
          <c:idx val="4"/>
          <c:order val="4"/>
          <c:tx>
            <c:strRef>
              <c:f>zQ15_comptcy!$F$14</c:f>
              <c:strCache>
                <c:ptCount val="1"/>
                <c:pt idx="0">
                  <c:v>Very much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zQ15_comptcy!$A$15:$A$21</c:f>
              <c:strCache>
                <c:ptCount val="7"/>
                <c:pt idx="0">
                  <c:v>Understanding of students &amp; how they learn</c:v>
                </c:pt>
                <c:pt idx="1">
                  <c:v>Knowledge the content &amp; how to teach it</c:v>
                </c:pt>
                <c:pt idx="2">
                  <c:v>Planning &amp; implementing effective teaching and learning</c:v>
                </c:pt>
                <c:pt idx="3">
                  <c:v>Creating &amp; maintaining supportive and safe learning environments</c:v>
                </c:pt>
                <c:pt idx="4">
                  <c:v>Assessing students, providing feedback, &amp; reporting on student learning</c:v>
                </c:pt>
                <c:pt idx="5">
                  <c:v>Engaging in self-directed professional learning</c:v>
                </c:pt>
                <c:pt idx="6">
                  <c:v>Engaging professionally with colleagues, parents/caregivers &amp; community</c:v>
                </c:pt>
              </c:strCache>
            </c:strRef>
          </c:cat>
          <c:val>
            <c:numRef>
              <c:f>zQ15_comptcy!$F$15:$F$21</c:f>
              <c:numCache>
                <c:formatCode>0%</c:formatCode>
                <c:ptCount val="7"/>
                <c:pt idx="0">
                  <c:v>0.2848</c:v>
                </c:pt>
                <c:pt idx="1">
                  <c:v>0.3332</c:v>
                </c:pt>
                <c:pt idx="2">
                  <c:v>0.34160000000000001</c:v>
                </c:pt>
                <c:pt idx="3">
                  <c:v>0.24360000000000001</c:v>
                </c:pt>
                <c:pt idx="4">
                  <c:v>0.3276</c:v>
                </c:pt>
                <c:pt idx="5">
                  <c:v>0.31630000000000003</c:v>
                </c:pt>
                <c:pt idx="6">
                  <c:v>0.2959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2D-4F97-8808-96B51CA2E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561164687"/>
        <c:axId val="1561155087"/>
      </c:barChart>
      <c:catAx>
        <c:axId val="15611646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1155087"/>
        <c:crosses val="autoZero"/>
        <c:auto val="1"/>
        <c:lblAlgn val="ctr"/>
        <c:lblOffset val="100"/>
        <c:noMultiLvlLbl val="0"/>
      </c:catAx>
      <c:valAx>
        <c:axId val="1561155087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561164687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zQ16_knwdge!$B$10</c:f>
              <c:strCache>
                <c:ptCount val="1"/>
                <c:pt idx="0">
                  <c:v>Not at all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00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zQ16_knwdge!$A$11:$A$14</c:f>
              <c:strCache>
                <c:ptCount val="4"/>
                <c:pt idx="0">
                  <c:v>Competency-based curriculum</c:v>
                </c:pt>
                <c:pt idx="1">
                  <c:v>Indigenization of the curriculum</c:v>
                </c:pt>
                <c:pt idx="2">
                  <c:v>“Vocationalization” of the general curriculum</c:v>
                </c:pt>
                <c:pt idx="3">
                  <c:v>Activity based, project based &amp; student centered teaching – learning</c:v>
                </c:pt>
              </c:strCache>
            </c:strRef>
          </c:cat>
          <c:val>
            <c:numRef>
              <c:f>zQ16_knwdge!$B$11:$B$14</c:f>
              <c:numCache>
                <c:formatCode>0%</c:formatCode>
                <c:ptCount val="4"/>
                <c:pt idx="0">
                  <c:v>1.7299999999999999E-2</c:v>
                </c:pt>
                <c:pt idx="1">
                  <c:v>1.7299999999999999E-2</c:v>
                </c:pt>
                <c:pt idx="2">
                  <c:v>2.6800000000000001E-2</c:v>
                </c:pt>
                <c:pt idx="3">
                  <c:v>1.8499999999999999E-2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E9-4A03-BBD8-4531CB995F1F}"/>
            </c:ext>
          </c:extLst>
        </c:ser>
        <c:ser>
          <c:idx val="1"/>
          <c:order val="1"/>
          <c:tx>
            <c:strRef>
              <c:f>zQ16_knwdge!$C$10</c:f>
              <c:strCache>
                <c:ptCount val="1"/>
                <c:pt idx="0">
                  <c:v>Slightly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zQ16_knwdge!$A$11:$A$14</c:f>
              <c:strCache>
                <c:ptCount val="4"/>
                <c:pt idx="0">
                  <c:v>Competency-based curriculum</c:v>
                </c:pt>
                <c:pt idx="1">
                  <c:v>Indigenization of the curriculum</c:v>
                </c:pt>
                <c:pt idx="2">
                  <c:v>“Vocationalization” of the general curriculum</c:v>
                </c:pt>
                <c:pt idx="3">
                  <c:v>Activity based, project based &amp; student centered teaching – learning</c:v>
                </c:pt>
              </c:strCache>
            </c:strRef>
          </c:cat>
          <c:val>
            <c:numRef>
              <c:f>zQ16_knwdge!$C$11:$C$14</c:f>
              <c:numCache>
                <c:formatCode>0%</c:formatCode>
                <c:ptCount val="4"/>
                <c:pt idx="0">
                  <c:v>5.0799999999999998E-2</c:v>
                </c:pt>
                <c:pt idx="1">
                  <c:v>8.0399999999999985E-2</c:v>
                </c:pt>
                <c:pt idx="2">
                  <c:v>9.2699999999999991E-2</c:v>
                </c:pt>
                <c:pt idx="3">
                  <c:v>5.8099999999999999E-2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E9-4A03-BBD8-4531CB995F1F}"/>
            </c:ext>
          </c:extLst>
        </c:ser>
        <c:ser>
          <c:idx val="2"/>
          <c:order val="2"/>
          <c:tx>
            <c:strRef>
              <c:f>zQ16_knwdge!$D$10</c:f>
              <c:strCache>
                <c:ptCount val="1"/>
                <c:pt idx="0">
                  <c:v>Moderately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zQ16_knwdge!$A$11:$A$14</c:f>
              <c:strCache>
                <c:ptCount val="4"/>
                <c:pt idx="0">
                  <c:v>Competency-based curriculum</c:v>
                </c:pt>
                <c:pt idx="1">
                  <c:v>Indigenization of the curriculum</c:v>
                </c:pt>
                <c:pt idx="2">
                  <c:v>“Vocationalization” of the general curriculum</c:v>
                </c:pt>
                <c:pt idx="3">
                  <c:v>Activity based, project based &amp; student centered teaching – learning</c:v>
                </c:pt>
              </c:strCache>
            </c:strRef>
          </c:cat>
          <c:val>
            <c:numRef>
              <c:f>zQ16_knwdge!$D$11:$D$14</c:f>
              <c:numCache>
                <c:formatCode>0%</c:formatCode>
                <c:ptCount val="4"/>
                <c:pt idx="0">
                  <c:v>0.26429999999999998</c:v>
                </c:pt>
                <c:pt idx="1">
                  <c:v>0.29980000000000001</c:v>
                </c:pt>
                <c:pt idx="2">
                  <c:v>0.3392</c:v>
                </c:pt>
                <c:pt idx="3">
                  <c:v>0.23319999999999999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E9-4A03-BBD8-4531CB995F1F}"/>
            </c:ext>
          </c:extLst>
        </c:ser>
        <c:ser>
          <c:idx val="3"/>
          <c:order val="3"/>
          <c:tx>
            <c:strRef>
              <c:f>zQ16_knwdge!$E$10</c:f>
              <c:strCache>
                <c:ptCount val="1"/>
                <c:pt idx="0">
                  <c:v>Significantly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zQ16_knwdge!$A$11:$A$14</c:f>
              <c:strCache>
                <c:ptCount val="4"/>
                <c:pt idx="0">
                  <c:v>Competency-based curriculum</c:v>
                </c:pt>
                <c:pt idx="1">
                  <c:v>Indigenization of the curriculum</c:v>
                </c:pt>
                <c:pt idx="2">
                  <c:v>“Vocationalization” of the general curriculum</c:v>
                </c:pt>
                <c:pt idx="3">
                  <c:v>Activity based, project based &amp; student centered teaching – learning</c:v>
                </c:pt>
              </c:strCache>
            </c:strRef>
          </c:cat>
          <c:val>
            <c:numRef>
              <c:f>zQ16_knwdge!$E$11:$E$14</c:f>
              <c:numCache>
                <c:formatCode>0%</c:formatCode>
                <c:ptCount val="4"/>
                <c:pt idx="0">
                  <c:v>0.46379999999999999</c:v>
                </c:pt>
                <c:pt idx="1">
                  <c:v>0.40870000000000001</c:v>
                </c:pt>
                <c:pt idx="2">
                  <c:v>0.3826</c:v>
                </c:pt>
                <c:pt idx="3">
                  <c:v>0.39250000000000002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E9-4A03-BBD8-4531CB995F1F}"/>
            </c:ext>
          </c:extLst>
        </c:ser>
        <c:ser>
          <c:idx val="4"/>
          <c:order val="4"/>
          <c:tx>
            <c:strRef>
              <c:f>zQ16_knwdge!$F$10</c:f>
              <c:strCache>
                <c:ptCount val="1"/>
                <c:pt idx="0">
                  <c:v>Extremely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zQ16_knwdge!$A$11:$A$14</c:f>
              <c:strCache>
                <c:ptCount val="4"/>
                <c:pt idx="0">
                  <c:v>Competency-based curriculum</c:v>
                </c:pt>
                <c:pt idx="1">
                  <c:v>Indigenization of the curriculum</c:v>
                </c:pt>
                <c:pt idx="2">
                  <c:v>“Vocationalization” of the general curriculum</c:v>
                </c:pt>
                <c:pt idx="3">
                  <c:v>Activity based, project based &amp; student centered teaching – learning</c:v>
                </c:pt>
              </c:strCache>
            </c:strRef>
          </c:cat>
          <c:val>
            <c:numRef>
              <c:f>zQ16_knwdge!$F$11:$F$14</c:f>
              <c:numCache>
                <c:formatCode>0%</c:formatCode>
                <c:ptCount val="4"/>
                <c:pt idx="0">
                  <c:v>0.20380000000000001</c:v>
                </c:pt>
                <c:pt idx="1">
                  <c:v>0.19370000000000001</c:v>
                </c:pt>
                <c:pt idx="2">
                  <c:v>0.15870000000000001</c:v>
                </c:pt>
                <c:pt idx="3">
                  <c:v>0.29780000000000001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E9-4A03-BBD8-4531CB995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561164687"/>
        <c:axId val="1561155087"/>
      </c:barChart>
      <c:catAx>
        <c:axId val="15611646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1155087"/>
        <c:crosses val="autoZero"/>
        <c:auto val="1"/>
        <c:lblAlgn val="ctr"/>
        <c:lblOffset val="100"/>
        <c:noMultiLvlLbl val="0"/>
      </c:catAx>
      <c:valAx>
        <c:axId val="1561155087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561164687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zQ20_format!$G$33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zQ20_format!$E$34:$F$40</c:f>
              <c:multiLvlStrCache>
                <c:ptCount val="7"/>
                <c:lvl>
                  <c:pt idx="0">
                    <c:v>Leadership</c:v>
                  </c:pt>
                  <c:pt idx="1">
                    <c:v>Natural sc. 
&amp; Eng. l'ge</c:v>
                  </c:pt>
                  <c:pt idx="2">
                    <c:v>Social 
science</c:v>
                  </c:pt>
                  <c:pt idx="3">
                    <c:v>Vocational</c:v>
                  </c:pt>
                  <c:pt idx="4">
                    <c:v>Male</c:v>
                  </c:pt>
                  <c:pt idx="5">
                    <c:v>Female</c:v>
                  </c:pt>
                  <c:pt idx="6">
                    <c:v> </c:v>
                  </c:pt>
                </c:lvl>
                <c:lvl>
                  <c:pt idx="0">
                    <c:v>Track</c:v>
                  </c:pt>
                  <c:pt idx="4">
                    <c:v>Teacher 
sex</c:v>
                  </c:pt>
                  <c:pt idx="6">
                    <c:v>Total</c:v>
                  </c:pt>
                </c:lvl>
              </c:multiLvlStrCache>
            </c:multiLvlStrRef>
          </c:cat>
          <c:val>
            <c:numRef>
              <c:f>zQ20_format!$G$34:$G$40</c:f>
              <c:numCache>
                <c:formatCode>0%</c:formatCode>
                <c:ptCount val="7"/>
                <c:pt idx="0">
                  <c:v>9.6774193548387011E-2</c:v>
                </c:pt>
                <c:pt idx="1">
                  <c:v>0.16842634489693309</c:v>
                </c:pt>
                <c:pt idx="2">
                  <c:v>0.20785440613026818</c:v>
                </c:pt>
                <c:pt idx="3">
                  <c:v>0.18400000000000005</c:v>
                </c:pt>
                <c:pt idx="4">
                  <c:v>0.19748229740361922</c:v>
                </c:pt>
                <c:pt idx="5">
                  <c:v>0.11696869851729819</c:v>
                </c:pt>
                <c:pt idx="6">
                  <c:v>0.18642533936651584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9-435F-A58B-55D85069B570}"/>
            </c:ext>
          </c:extLst>
        </c:ser>
        <c:ser>
          <c:idx val="1"/>
          <c:order val="1"/>
          <c:tx>
            <c:strRef>
              <c:f>zQ20_format!$H$33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zQ20_format!$E$34:$F$40</c:f>
              <c:multiLvlStrCache>
                <c:ptCount val="7"/>
                <c:lvl>
                  <c:pt idx="0">
                    <c:v>Leadership</c:v>
                  </c:pt>
                  <c:pt idx="1">
                    <c:v>Natural sc. 
&amp; Eng. l'ge</c:v>
                  </c:pt>
                  <c:pt idx="2">
                    <c:v>Social 
science</c:v>
                  </c:pt>
                  <c:pt idx="3">
                    <c:v>Vocational</c:v>
                  </c:pt>
                  <c:pt idx="4">
                    <c:v>Male</c:v>
                  </c:pt>
                  <c:pt idx="5">
                    <c:v>Female</c:v>
                  </c:pt>
                  <c:pt idx="6">
                    <c:v> </c:v>
                  </c:pt>
                </c:lvl>
                <c:lvl>
                  <c:pt idx="0">
                    <c:v>Track</c:v>
                  </c:pt>
                  <c:pt idx="4">
                    <c:v>Teacher 
sex</c:v>
                  </c:pt>
                  <c:pt idx="6">
                    <c:v>Total</c:v>
                  </c:pt>
                </c:lvl>
              </c:multiLvlStrCache>
            </c:multiLvlStrRef>
          </c:cat>
          <c:val>
            <c:numRef>
              <c:f>zQ20_format!$H$34:$H$40</c:f>
              <c:numCache>
                <c:formatCode>0%</c:formatCode>
                <c:ptCount val="7"/>
                <c:pt idx="0">
                  <c:v>0.90322580645161299</c:v>
                </c:pt>
                <c:pt idx="1">
                  <c:v>0.83157365510306691</c:v>
                </c:pt>
                <c:pt idx="2">
                  <c:v>0.79214559386973182</c:v>
                </c:pt>
                <c:pt idx="3">
                  <c:v>0.81599999999999995</c:v>
                </c:pt>
                <c:pt idx="4">
                  <c:v>0.80251770259638078</c:v>
                </c:pt>
                <c:pt idx="5">
                  <c:v>0.88303130148270181</c:v>
                </c:pt>
                <c:pt idx="6">
                  <c:v>0.81357466063348416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9-435F-A58B-55D85069B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945416543"/>
        <c:axId val="945421823"/>
      </c:barChart>
      <c:catAx>
        <c:axId val="9454165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45421823"/>
        <c:crosses val="autoZero"/>
        <c:auto val="1"/>
        <c:lblAlgn val="ctr"/>
        <c:lblOffset val="100"/>
        <c:noMultiLvlLbl val="0"/>
      </c:catAx>
      <c:valAx>
        <c:axId val="945421823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45416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latin typeface="+mj-lt"/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zQ23_support!$G$3</c:f>
              <c:strCache>
                <c:ptCount val="1"/>
                <c:pt idx="0">
                  <c:v>What additional support would help you apply what you learned? [Select all that apply]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zQ23_support!$F$4:$F$8</c:f>
              <c:strCache>
                <c:ptCount val="5"/>
                <c:pt idx="0">
                  <c:v>Coaching/mentoring</c:v>
                </c:pt>
                <c:pt idx="1">
                  <c:v>Online resources</c:v>
                </c:pt>
                <c:pt idx="2">
                  <c:v>Peer learning communities</c:v>
                </c:pt>
                <c:pt idx="3">
                  <c:v>Classroom materials</c:v>
                </c:pt>
                <c:pt idx="4">
                  <c:v>Other (please specify)</c:v>
                </c:pt>
              </c:strCache>
            </c:strRef>
          </c:cat>
          <c:val>
            <c:numRef>
              <c:f>zQ23_support!$G$4:$G$8</c:f>
              <c:numCache>
                <c:formatCode>0%</c:formatCode>
                <c:ptCount val="5"/>
                <c:pt idx="0">
                  <c:v>0.20630000000000001</c:v>
                </c:pt>
                <c:pt idx="1">
                  <c:v>0.49930000000000002</c:v>
                </c:pt>
                <c:pt idx="2">
                  <c:v>0.34389999999999998</c:v>
                </c:pt>
                <c:pt idx="3">
                  <c:v>0.36380000000000001</c:v>
                </c:pt>
                <c:pt idx="4">
                  <c:v>6.1500000000000013E-2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18-4CB2-99E9-68E20C11B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819829584"/>
        <c:axId val="1819827184"/>
      </c:barChart>
      <c:catAx>
        <c:axId val="1819829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9827184"/>
        <c:crosses val="autoZero"/>
        <c:auto val="1"/>
        <c:lblAlgn val="ctr"/>
        <c:lblOffset val="100"/>
        <c:noMultiLvlLbl val="0"/>
      </c:catAx>
      <c:valAx>
        <c:axId val="18198271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1982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0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5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6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19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D66088-6A0F-4373-81AA-554A73F8FCEA}" type="doc">
      <dgm:prSet loTypeId="urn:microsoft.com/office/officeart/2008/layout/AlternatingHexagons" loCatId="list" qsTypeId="urn:microsoft.com/office/officeart/2005/8/quickstyle/simple1#12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5C1B2AE4-2786-4CBE-A610-B225D22407B7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200" b="1" dirty="0">
              <a:solidFill>
                <a:schemeClr val="tx1"/>
              </a:solidFill>
            </a:rPr>
            <a:t>Legal standing</a:t>
          </a:r>
        </a:p>
      </dgm:t>
    </dgm:pt>
    <dgm:pt modelId="{E6F42BF8-95C6-4CB3-B548-15D0F6B2D4C7}" type="parTrans" cxnId="{9571DD8C-BC2A-48D9-928A-BB63156A2ABB}">
      <dgm:prSet/>
      <dgm:spPr/>
      <dgm:t>
        <a:bodyPr/>
        <a:lstStyle/>
        <a:p>
          <a:endParaRPr lang="en-US"/>
        </a:p>
      </dgm:t>
    </dgm:pt>
    <dgm:pt modelId="{E87FB9C4-D070-404F-8C2D-653A5817F4D1}" type="sibTrans" cxnId="{9571DD8C-BC2A-48D9-928A-BB63156A2ABB}">
      <dgm:prSet custT="1"/>
      <dgm:spPr>
        <a:solidFill>
          <a:srgbClr val="CC99FF"/>
        </a:solidFill>
      </dgm:spPr>
      <dgm:t>
        <a:bodyPr/>
        <a:lstStyle/>
        <a:p>
          <a:r>
            <a:rPr lang="en-US" sz="1900" b="1" dirty="0">
              <a:solidFill>
                <a:schemeClr val="tx1"/>
              </a:solidFill>
            </a:rPr>
            <a:t>International frameworks</a:t>
          </a:r>
        </a:p>
      </dgm:t>
    </dgm:pt>
    <dgm:pt modelId="{9C1ABB02-0CB2-43DD-A3EC-96FEECD1D999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2200" b="1" dirty="0">
              <a:solidFill>
                <a:schemeClr val="tx1"/>
              </a:solidFill>
            </a:rPr>
            <a:t>Pre-service teacher education</a:t>
          </a:r>
        </a:p>
      </dgm:t>
    </dgm:pt>
    <dgm:pt modelId="{3099BCE0-F6FF-490F-8793-C17A703604AD}" type="parTrans" cxnId="{C348BB0C-A24E-4A46-926F-2151FFC5AA61}">
      <dgm:prSet/>
      <dgm:spPr/>
      <dgm:t>
        <a:bodyPr/>
        <a:lstStyle/>
        <a:p>
          <a:endParaRPr lang="en-US"/>
        </a:p>
      </dgm:t>
    </dgm:pt>
    <dgm:pt modelId="{90330B9F-A437-41D7-8A26-EF6979B83730}" type="sibTrans" cxnId="{C348BB0C-A24E-4A46-926F-2151FFC5AA61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2200" b="1" dirty="0">
              <a:solidFill>
                <a:schemeClr val="tx1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Teacher CPD</a:t>
          </a:r>
        </a:p>
      </dgm:t>
    </dgm:pt>
    <dgm:pt modelId="{7C3D3214-CA8D-4965-BDAD-2E1A889E9B5A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2100" b="1" dirty="0">
              <a:solidFill>
                <a:schemeClr val="tx1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Teacher working conditions</a:t>
          </a:r>
        </a:p>
      </dgm:t>
    </dgm:pt>
    <dgm:pt modelId="{DEBED342-8C4F-437C-855B-DD0EF63BD95B}" type="parTrans" cxnId="{105BCE76-B0D5-497D-B793-75DDEB03948D}">
      <dgm:prSet/>
      <dgm:spPr/>
      <dgm:t>
        <a:bodyPr/>
        <a:lstStyle/>
        <a:p>
          <a:endParaRPr lang="en-US"/>
        </a:p>
      </dgm:t>
    </dgm:pt>
    <dgm:pt modelId="{8506311F-78D9-4E53-BF78-0A87E0C4F13C}" type="sibTrans" cxnId="{105BCE76-B0D5-497D-B793-75DDEB03948D}">
      <dgm:prSet/>
      <dgm:spPr>
        <a:noFill/>
      </dgm:spPr>
      <dgm:t>
        <a:bodyPr/>
        <a:lstStyle/>
        <a:p>
          <a:endParaRPr lang="en-US" dirty="0"/>
        </a:p>
      </dgm:t>
    </dgm:pt>
    <dgm:pt modelId="{47EEC184-715D-453A-9E33-7A7225D208AD}" type="pres">
      <dgm:prSet presAssocID="{8ED66088-6A0F-4373-81AA-554A73F8FCEA}" presName="Name0" presStyleCnt="0">
        <dgm:presLayoutVars>
          <dgm:chMax/>
          <dgm:chPref/>
          <dgm:dir/>
          <dgm:animLvl val="lvl"/>
        </dgm:presLayoutVars>
      </dgm:prSet>
      <dgm:spPr/>
    </dgm:pt>
    <dgm:pt modelId="{67C40C41-F303-4609-AB75-28E52B52FA39}" type="pres">
      <dgm:prSet presAssocID="{5C1B2AE4-2786-4CBE-A610-B225D22407B7}" presName="composite" presStyleCnt="0"/>
      <dgm:spPr/>
    </dgm:pt>
    <dgm:pt modelId="{9674A73E-5E97-4F81-8633-E69511AD7A01}" type="pres">
      <dgm:prSet presAssocID="{5C1B2AE4-2786-4CBE-A610-B225D22407B7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385C694D-6E01-404B-9F6C-D70A16AC5332}" type="pres">
      <dgm:prSet presAssocID="{5C1B2AE4-2786-4CBE-A610-B225D22407B7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D8152AB0-42D0-4FD2-B30A-5E78CB359185}" type="pres">
      <dgm:prSet presAssocID="{5C1B2AE4-2786-4CBE-A610-B225D22407B7}" presName="BalanceSpacing" presStyleCnt="0"/>
      <dgm:spPr/>
    </dgm:pt>
    <dgm:pt modelId="{EA0A7D99-35D2-412F-8679-99456597CCD8}" type="pres">
      <dgm:prSet presAssocID="{5C1B2AE4-2786-4CBE-A610-B225D22407B7}" presName="BalanceSpacing1" presStyleCnt="0"/>
      <dgm:spPr/>
    </dgm:pt>
    <dgm:pt modelId="{640E7BB9-BA0D-46DA-A76B-A6AFB181C2AD}" type="pres">
      <dgm:prSet presAssocID="{E87FB9C4-D070-404F-8C2D-653A5817F4D1}" presName="Accent1Text" presStyleLbl="node1" presStyleIdx="1" presStyleCnt="6"/>
      <dgm:spPr/>
    </dgm:pt>
    <dgm:pt modelId="{0819158A-734D-4FA2-A426-06FE490FBF5F}" type="pres">
      <dgm:prSet presAssocID="{E87FB9C4-D070-404F-8C2D-653A5817F4D1}" presName="spaceBetweenRectangles" presStyleCnt="0"/>
      <dgm:spPr/>
    </dgm:pt>
    <dgm:pt modelId="{B239BDF4-4A55-4A7B-A497-FE4AFC6329D0}" type="pres">
      <dgm:prSet presAssocID="{9C1ABB02-0CB2-43DD-A3EC-96FEECD1D999}" presName="composite" presStyleCnt="0"/>
      <dgm:spPr/>
    </dgm:pt>
    <dgm:pt modelId="{D9BD632B-9C11-45F7-9B67-75DB49540123}" type="pres">
      <dgm:prSet presAssocID="{9C1ABB02-0CB2-43DD-A3EC-96FEECD1D999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9E5D2619-DC93-4D70-9A78-820F47A83903}" type="pres">
      <dgm:prSet presAssocID="{9C1ABB02-0CB2-43DD-A3EC-96FEECD1D999}" presName="Childtext1" presStyleLbl="revTx" presStyleIdx="1" presStyleCnt="3" custScaleX="77783" custLinFactX="100000" custLinFactY="39452" custLinFactNeighborX="121225" custLinFactNeighborY="100000">
        <dgm:presLayoutVars>
          <dgm:chMax val="0"/>
          <dgm:chPref val="0"/>
          <dgm:bulletEnabled val="1"/>
        </dgm:presLayoutVars>
      </dgm:prSet>
      <dgm:spPr/>
    </dgm:pt>
    <dgm:pt modelId="{828B53FE-2FD1-4109-ABB9-65225EAD0437}" type="pres">
      <dgm:prSet presAssocID="{9C1ABB02-0CB2-43DD-A3EC-96FEECD1D999}" presName="BalanceSpacing" presStyleCnt="0"/>
      <dgm:spPr/>
    </dgm:pt>
    <dgm:pt modelId="{8D563BE8-0265-400E-882F-7E845E1D8003}" type="pres">
      <dgm:prSet presAssocID="{9C1ABB02-0CB2-43DD-A3EC-96FEECD1D999}" presName="BalanceSpacing1" presStyleCnt="0"/>
      <dgm:spPr/>
    </dgm:pt>
    <dgm:pt modelId="{CEF90C9B-E76B-4BC2-B160-EDBCEFB30123}" type="pres">
      <dgm:prSet presAssocID="{90330B9F-A437-41D7-8A26-EF6979B83730}" presName="Accent1Text" presStyleLbl="node1" presStyleIdx="3" presStyleCnt="6"/>
      <dgm:spPr/>
    </dgm:pt>
    <dgm:pt modelId="{BF42F7EE-C652-4E7B-8E8B-A638C8F4C23B}" type="pres">
      <dgm:prSet presAssocID="{90330B9F-A437-41D7-8A26-EF6979B83730}" presName="spaceBetweenRectangles" presStyleCnt="0"/>
      <dgm:spPr/>
    </dgm:pt>
    <dgm:pt modelId="{6AFFEC6B-7710-457D-BAE7-45124F534271}" type="pres">
      <dgm:prSet presAssocID="{7C3D3214-CA8D-4965-BDAD-2E1A889E9B5A}" presName="composite" presStyleCnt="0"/>
      <dgm:spPr/>
    </dgm:pt>
    <dgm:pt modelId="{864E0F88-8748-4D35-98FA-5B73D34EE975}" type="pres">
      <dgm:prSet presAssocID="{7C3D3214-CA8D-4965-BDAD-2E1A889E9B5A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A316C283-4F0F-4C2C-A7C5-2FA36B6B8DED}" type="pres">
      <dgm:prSet presAssocID="{7C3D3214-CA8D-4965-BDAD-2E1A889E9B5A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A18A9485-F36F-408F-86D6-B42E25D3F68C}" type="pres">
      <dgm:prSet presAssocID="{7C3D3214-CA8D-4965-BDAD-2E1A889E9B5A}" presName="BalanceSpacing" presStyleCnt="0"/>
      <dgm:spPr/>
    </dgm:pt>
    <dgm:pt modelId="{00002427-8B13-4BBA-84EC-290DB3EB2CBC}" type="pres">
      <dgm:prSet presAssocID="{7C3D3214-CA8D-4965-BDAD-2E1A889E9B5A}" presName="BalanceSpacing1" presStyleCnt="0"/>
      <dgm:spPr/>
    </dgm:pt>
    <dgm:pt modelId="{8B6FC0FC-691C-45E8-8FF1-6C28A596E60D}" type="pres">
      <dgm:prSet presAssocID="{8506311F-78D9-4E53-BF78-0A87E0C4F13C}" presName="Accent1Text" presStyleLbl="node1" presStyleIdx="5" presStyleCnt="6"/>
      <dgm:spPr/>
    </dgm:pt>
  </dgm:ptLst>
  <dgm:cxnLst>
    <dgm:cxn modelId="{07757E00-60DA-44D3-81BB-44DC65E6F054}" type="presOf" srcId="{5C1B2AE4-2786-4CBE-A610-B225D22407B7}" destId="{9674A73E-5E97-4F81-8633-E69511AD7A01}" srcOrd="0" destOrd="0" presId="urn:microsoft.com/office/officeart/2008/layout/AlternatingHexagons"/>
    <dgm:cxn modelId="{19195001-631B-4CE5-9961-63DA936FEACF}" type="presOf" srcId="{8506311F-78D9-4E53-BF78-0A87E0C4F13C}" destId="{8B6FC0FC-691C-45E8-8FF1-6C28A596E60D}" srcOrd="0" destOrd="0" presId="urn:microsoft.com/office/officeart/2008/layout/AlternatingHexagons"/>
    <dgm:cxn modelId="{C348BB0C-A24E-4A46-926F-2151FFC5AA61}" srcId="{8ED66088-6A0F-4373-81AA-554A73F8FCEA}" destId="{9C1ABB02-0CB2-43DD-A3EC-96FEECD1D999}" srcOrd="1" destOrd="0" parTransId="{3099BCE0-F6FF-490F-8793-C17A703604AD}" sibTransId="{90330B9F-A437-41D7-8A26-EF6979B83730}"/>
    <dgm:cxn modelId="{0173353D-65D3-4C00-A50C-6B56A158662B}" type="presOf" srcId="{9C1ABB02-0CB2-43DD-A3EC-96FEECD1D999}" destId="{D9BD632B-9C11-45F7-9B67-75DB49540123}" srcOrd="0" destOrd="0" presId="urn:microsoft.com/office/officeart/2008/layout/AlternatingHexagons"/>
    <dgm:cxn modelId="{DE4B5B64-3E9A-4B87-9801-29BCEC92B65A}" type="presOf" srcId="{7C3D3214-CA8D-4965-BDAD-2E1A889E9B5A}" destId="{864E0F88-8748-4D35-98FA-5B73D34EE975}" srcOrd="0" destOrd="0" presId="urn:microsoft.com/office/officeart/2008/layout/AlternatingHexagons"/>
    <dgm:cxn modelId="{ACB76648-9A34-40E0-8F55-06EE6CDF32E7}" type="presOf" srcId="{E87FB9C4-D070-404F-8C2D-653A5817F4D1}" destId="{640E7BB9-BA0D-46DA-A76B-A6AFB181C2AD}" srcOrd="0" destOrd="0" presId="urn:microsoft.com/office/officeart/2008/layout/AlternatingHexagons"/>
    <dgm:cxn modelId="{7FA48F4C-D8F5-444F-869C-1717BE87108E}" type="presOf" srcId="{90330B9F-A437-41D7-8A26-EF6979B83730}" destId="{CEF90C9B-E76B-4BC2-B160-EDBCEFB30123}" srcOrd="0" destOrd="0" presId="urn:microsoft.com/office/officeart/2008/layout/AlternatingHexagons"/>
    <dgm:cxn modelId="{105BCE76-B0D5-497D-B793-75DDEB03948D}" srcId="{8ED66088-6A0F-4373-81AA-554A73F8FCEA}" destId="{7C3D3214-CA8D-4965-BDAD-2E1A889E9B5A}" srcOrd="2" destOrd="0" parTransId="{DEBED342-8C4F-437C-855B-DD0EF63BD95B}" sibTransId="{8506311F-78D9-4E53-BF78-0A87E0C4F13C}"/>
    <dgm:cxn modelId="{9571DD8C-BC2A-48D9-928A-BB63156A2ABB}" srcId="{8ED66088-6A0F-4373-81AA-554A73F8FCEA}" destId="{5C1B2AE4-2786-4CBE-A610-B225D22407B7}" srcOrd="0" destOrd="0" parTransId="{E6F42BF8-95C6-4CB3-B548-15D0F6B2D4C7}" sibTransId="{E87FB9C4-D070-404F-8C2D-653A5817F4D1}"/>
    <dgm:cxn modelId="{E832C6F4-BEE3-4D06-89A3-CC2E52C24DD1}" type="presOf" srcId="{8ED66088-6A0F-4373-81AA-554A73F8FCEA}" destId="{47EEC184-715D-453A-9E33-7A7225D208AD}" srcOrd="0" destOrd="0" presId="urn:microsoft.com/office/officeart/2008/layout/AlternatingHexagons"/>
    <dgm:cxn modelId="{5529996C-FE9E-4DE3-940C-0254268C5D89}" type="presParOf" srcId="{47EEC184-715D-453A-9E33-7A7225D208AD}" destId="{67C40C41-F303-4609-AB75-28E52B52FA39}" srcOrd="0" destOrd="0" presId="urn:microsoft.com/office/officeart/2008/layout/AlternatingHexagons"/>
    <dgm:cxn modelId="{FFEA40F4-D0C6-4775-A043-9C0A1CEFE119}" type="presParOf" srcId="{67C40C41-F303-4609-AB75-28E52B52FA39}" destId="{9674A73E-5E97-4F81-8633-E69511AD7A01}" srcOrd="0" destOrd="0" presId="urn:microsoft.com/office/officeart/2008/layout/AlternatingHexagons"/>
    <dgm:cxn modelId="{FBA7557E-DC33-4118-9195-2BE8B99570CF}" type="presParOf" srcId="{67C40C41-F303-4609-AB75-28E52B52FA39}" destId="{385C694D-6E01-404B-9F6C-D70A16AC5332}" srcOrd="1" destOrd="0" presId="urn:microsoft.com/office/officeart/2008/layout/AlternatingHexagons"/>
    <dgm:cxn modelId="{3D7E1749-B9D6-4A4B-AA4A-F6B0F7BA774E}" type="presParOf" srcId="{67C40C41-F303-4609-AB75-28E52B52FA39}" destId="{D8152AB0-42D0-4FD2-B30A-5E78CB359185}" srcOrd="2" destOrd="0" presId="urn:microsoft.com/office/officeart/2008/layout/AlternatingHexagons"/>
    <dgm:cxn modelId="{9A035B59-19AF-4DD8-BAB5-8E063D5CA586}" type="presParOf" srcId="{67C40C41-F303-4609-AB75-28E52B52FA39}" destId="{EA0A7D99-35D2-412F-8679-99456597CCD8}" srcOrd="3" destOrd="0" presId="urn:microsoft.com/office/officeart/2008/layout/AlternatingHexagons"/>
    <dgm:cxn modelId="{A936F3C0-175A-4990-AA0D-98D0EB367002}" type="presParOf" srcId="{67C40C41-F303-4609-AB75-28E52B52FA39}" destId="{640E7BB9-BA0D-46DA-A76B-A6AFB181C2AD}" srcOrd="4" destOrd="0" presId="urn:microsoft.com/office/officeart/2008/layout/AlternatingHexagons"/>
    <dgm:cxn modelId="{EC568A4D-4547-4450-9E9A-3510BC27EAF5}" type="presParOf" srcId="{47EEC184-715D-453A-9E33-7A7225D208AD}" destId="{0819158A-734D-4FA2-A426-06FE490FBF5F}" srcOrd="1" destOrd="0" presId="urn:microsoft.com/office/officeart/2008/layout/AlternatingHexagons"/>
    <dgm:cxn modelId="{8553CDC3-5015-4B98-B5E8-59CDCB9051A2}" type="presParOf" srcId="{47EEC184-715D-453A-9E33-7A7225D208AD}" destId="{B239BDF4-4A55-4A7B-A497-FE4AFC6329D0}" srcOrd="2" destOrd="0" presId="urn:microsoft.com/office/officeart/2008/layout/AlternatingHexagons"/>
    <dgm:cxn modelId="{756EC6C8-8181-4455-BC08-B62570A9B7AC}" type="presParOf" srcId="{B239BDF4-4A55-4A7B-A497-FE4AFC6329D0}" destId="{D9BD632B-9C11-45F7-9B67-75DB49540123}" srcOrd="0" destOrd="0" presId="urn:microsoft.com/office/officeart/2008/layout/AlternatingHexagons"/>
    <dgm:cxn modelId="{74CECBE3-C154-4645-95DE-A227B69E9828}" type="presParOf" srcId="{B239BDF4-4A55-4A7B-A497-FE4AFC6329D0}" destId="{9E5D2619-DC93-4D70-9A78-820F47A83903}" srcOrd="1" destOrd="0" presId="urn:microsoft.com/office/officeart/2008/layout/AlternatingHexagons"/>
    <dgm:cxn modelId="{03D5ED6F-2DA8-42D5-AF67-5E739ED3B285}" type="presParOf" srcId="{B239BDF4-4A55-4A7B-A497-FE4AFC6329D0}" destId="{828B53FE-2FD1-4109-ABB9-65225EAD0437}" srcOrd="2" destOrd="0" presId="urn:microsoft.com/office/officeart/2008/layout/AlternatingHexagons"/>
    <dgm:cxn modelId="{00FED6FD-5B8D-467B-A43A-0513D6ECECC9}" type="presParOf" srcId="{B239BDF4-4A55-4A7B-A497-FE4AFC6329D0}" destId="{8D563BE8-0265-400E-882F-7E845E1D8003}" srcOrd="3" destOrd="0" presId="urn:microsoft.com/office/officeart/2008/layout/AlternatingHexagons"/>
    <dgm:cxn modelId="{715928AD-F768-4747-B375-085A5419BE34}" type="presParOf" srcId="{B239BDF4-4A55-4A7B-A497-FE4AFC6329D0}" destId="{CEF90C9B-E76B-4BC2-B160-EDBCEFB30123}" srcOrd="4" destOrd="0" presId="urn:microsoft.com/office/officeart/2008/layout/AlternatingHexagons"/>
    <dgm:cxn modelId="{C779742E-716D-4C72-A136-9FD94EE6C591}" type="presParOf" srcId="{47EEC184-715D-453A-9E33-7A7225D208AD}" destId="{BF42F7EE-C652-4E7B-8E8B-A638C8F4C23B}" srcOrd="3" destOrd="0" presId="urn:microsoft.com/office/officeart/2008/layout/AlternatingHexagons"/>
    <dgm:cxn modelId="{53051BB2-1461-4CC6-9E0D-FF68946E0716}" type="presParOf" srcId="{47EEC184-715D-453A-9E33-7A7225D208AD}" destId="{6AFFEC6B-7710-457D-BAE7-45124F534271}" srcOrd="4" destOrd="0" presId="urn:microsoft.com/office/officeart/2008/layout/AlternatingHexagons"/>
    <dgm:cxn modelId="{5A7DB9D2-2EA2-4528-ABF9-DD1CD1054698}" type="presParOf" srcId="{6AFFEC6B-7710-457D-BAE7-45124F534271}" destId="{864E0F88-8748-4D35-98FA-5B73D34EE975}" srcOrd="0" destOrd="0" presId="urn:microsoft.com/office/officeart/2008/layout/AlternatingHexagons"/>
    <dgm:cxn modelId="{11517D33-CC47-45F6-A7D5-B2D4A72201B2}" type="presParOf" srcId="{6AFFEC6B-7710-457D-BAE7-45124F534271}" destId="{A316C283-4F0F-4C2C-A7C5-2FA36B6B8DED}" srcOrd="1" destOrd="0" presId="urn:microsoft.com/office/officeart/2008/layout/AlternatingHexagons"/>
    <dgm:cxn modelId="{BE64ECC7-8272-4FE1-8E94-F93EC1B0A730}" type="presParOf" srcId="{6AFFEC6B-7710-457D-BAE7-45124F534271}" destId="{A18A9485-F36F-408F-86D6-B42E25D3F68C}" srcOrd="2" destOrd="0" presId="urn:microsoft.com/office/officeart/2008/layout/AlternatingHexagons"/>
    <dgm:cxn modelId="{1BC91889-7288-4F1C-99D3-0E30CBAF79C7}" type="presParOf" srcId="{6AFFEC6B-7710-457D-BAE7-45124F534271}" destId="{00002427-8B13-4BBA-84EC-290DB3EB2CBC}" srcOrd="3" destOrd="0" presId="urn:microsoft.com/office/officeart/2008/layout/AlternatingHexagons"/>
    <dgm:cxn modelId="{8F183CE5-1167-4B54-A6AB-B2C7821D3A3C}" type="presParOf" srcId="{6AFFEC6B-7710-457D-BAE7-45124F534271}" destId="{8B6FC0FC-691C-45E8-8FF1-6C28A596E60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4A73E-5E97-4F81-8633-E69511AD7A01}">
      <dsp:nvSpPr>
        <dsp:cNvPr id="0" name=""/>
        <dsp:cNvSpPr/>
      </dsp:nvSpPr>
      <dsp:spPr>
        <a:xfrm rot="5400000">
          <a:off x="3447080" y="424577"/>
          <a:ext cx="2263943" cy="19696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</a:rPr>
            <a:t>Legal standing</a:t>
          </a:r>
        </a:p>
      </dsp:txBody>
      <dsp:txXfrm rot="-5400000">
        <a:off x="3901170" y="630219"/>
        <a:ext cx="1355763" cy="1558347"/>
      </dsp:txXfrm>
    </dsp:sp>
    <dsp:sp modelId="{385C694D-6E01-404B-9F6C-D70A16AC5332}">
      <dsp:nvSpPr>
        <dsp:cNvPr id="0" name=""/>
        <dsp:cNvSpPr/>
      </dsp:nvSpPr>
      <dsp:spPr>
        <a:xfrm>
          <a:off x="5623636" y="730209"/>
          <a:ext cx="2526561" cy="1358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E7BB9-BA0D-46DA-A76B-A6AFB181C2AD}">
      <dsp:nvSpPr>
        <dsp:cNvPr id="0" name=""/>
        <dsp:cNvSpPr/>
      </dsp:nvSpPr>
      <dsp:spPr>
        <a:xfrm rot="5400000">
          <a:off x="1319879" y="424577"/>
          <a:ext cx="2263943" cy="1969631"/>
        </a:xfrm>
        <a:prstGeom prst="hexagon">
          <a:avLst>
            <a:gd name="adj" fmla="val 25000"/>
            <a:gd name="vf" fmla="val 11547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tx1"/>
              </a:solidFill>
            </a:rPr>
            <a:t>International frameworks</a:t>
          </a:r>
        </a:p>
      </dsp:txBody>
      <dsp:txXfrm rot="-5400000">
        <a:off x="1773969" y="630219"/>
        <a:ext cx="1355763" cy="1558347"/>
      </dsp:txXfrm>
    </dsp:sp>
    <dsp:sp modelId="{D9BD632B-9C11-45F7-9B67-75DB49540123}">
      <dsp:nvSpPr>
        <dsp:cNvPr id="0" name=""/>
        <dsp:cNvSpPr/>
      </dsp:nvSpPr>
      <dsp:spPr>
        <a:xfrm rot="5400000">
          <a:off x="2379405" y="2346212"/>
          <a:ext cx="2263943" cy="1969631"/>
        </a:xfrm>
        <a:prstGeom prst="hexagon">
          <a:avLst>
            <a:gd name="adj" fmla="val 25000"/>
            <a:gd name="vf" fmla="val 11547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</a:rPr>
            <a:t>Pre-service teacher education</a:t>
          </a:r>
        </a:p>
      </dsp:txBody>
      <dsp:txXfrm rot="-5400000">
        <a:off x="2833495" y="2551854"/>
        <a:ext cx="1355763" cy="1558347"/>
      </dsp:txXfrm>
    </dsp:sp>
    <dsp:sp modelId="{9E5D2619-DC93-4D70-9A78-820F47A83903}">
      <dsp:nvSpPr>
        <dsp:cNvPr id="0" name=""/>
        <dsp:cNvSpPr/>
      </dsp:nvSpPr>
      <dsp:spPr>
        <a:xfrm>
          <a:off x="5680692" y="4546114"/>
          <a:ext cx="1901840" cy="1358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90C9B-E76B-4BC2-B160-EDBCEFB30123}">
      <dsp:nvSpPr>
        <dsp:cNvPr id="0" name=""/>
        <dsp:cNvSpPr/>
      </dsp:nvSpPr>
      <dsp:spPr>
        <a:xfrm rot="5400000">
          <a:off x="4506606" y="2346212"/>
          <a:ext cx="2263943" cy="196963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Teacher CPD</a:t>
          </a:r>
        </a:p>
      </dsp:txBody>
      <dsp:txXfrm rot="-5400000">
        <a:off x="4960696" y="2551854"/>
        <a:ext cx="1355763" cy="1558347"/>
      </dsp:txXfrm>
    </dsp:sp>
    <dsp:sp modelId="{864E0F88-8748-4D35-98FA-5B73D34EE975}">
      <dsp:nvSpPr>
        <dsp:cNvPr id="0" name=""/>
        <dsp:cNvSpPr/>
      </dsp:nvSpPr>
      <dsp:spPr>
        <a:xfrm rot="5400000">
          <a:off x="3447080" y="4267848"/>
          <a:ext cx="2263943" cy="1969631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Teacher working conditions</a:t>
          </a:r>
        </a:p>
      </dsp:txBody>
      <dsp:txXfrm rot="-5400000">
        <a:off x="3901170" y="4473490"/>
        <a:ext cx="1355763" cy="1558347"/>
      </dsp:txXfrm>
    </dsp:sp>
    <dsp:sp modelId="{A316C283-4F0F-4C2C-A7C5-2FA36B6B8DED}">
      <dsp:nvSpPr>
        <dsp:cNvPr id="0" name=""/>
        <dsp:cNvSpPr/>
      </dsp:nvSpPr>
      <dsp:spPr>
        <a:xfrm>
          <a:off x="5623636" y="4573480"/>
          <a:ext cx="2526561" cy="13583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6FC0FC-691C-45E8-8FF1-6C28A596E60D}">
      <dsp:nvSpPr>
        <dsp:cNvPr id="0" name=""/>
        <dsp:cNvSpPr/>
      </dsp:nvSpPr>
      <dsp:spPr>
        <a:xfrm rot="5400000">
          <a:off x="1319879" y="4267848"/>
          <a:ext cx="2263943" cy="1969631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 rot="-5400000">
        <a:off x="1773969" y="4473490"/>
        <a:ext cx="1355763" cy="1558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4D37D-97F2-475C-A1E2-537E803ECE8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CE3AA-5C90-4B1E-BB30-5DBE87DD2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0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F0453-48F6-41C1-944E-EB020FF094E5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E205E-CD73-4305-88CF-892B440D76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40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06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02FBF-92B1-C419-6AB4-18A266B15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83127A-9326-4FD3-43E5-C39303643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1D4188-B9C6-3A31-3F88-336AA32E8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D1CD2-78B5-3986-CDB6-A52B44D182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9662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082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850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CFF62-8E47-A707-1F33-82B708571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F6D2CD-B03A-9090-D54A-F5106F766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A4242F-F4B1-2D1B-F84B-9F137BD04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49D7C-3F6A-DE19-E374-2B24D1C11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46FBFB-6FDF-4868-BE3B-AF24DFB3CF53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407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EF72C-608B-564D-35F4-CA149976D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A7468D-FA28-A1AE-F4AA-FB5A5F8EC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98EB20-3C27-3734-1C35-AEC7136E1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AAA66-BB41-E7A4-4AB3-CD7905AA5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6234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029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69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CFE31-AE48-6B10-7888-CAC5F407C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DAFD1A-A9CB-11E2-10C0-5344596720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1910F6-F51F-57E0-A463-6398519A7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37418-FD7A-6EC0-EDE5-8E70DD8F1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7963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94C6F-A9A8-EEBA-BFDE-DC4957D64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288BE5-378A-D3B3-6F45-1B64CC32EC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13C55B-4F06-9081-46FA-614C001C3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76AC3-F8D8-C5B7-01FC-DEABCF472D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6564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A5E40-AAD2-CFEA-D90B-CE3790EB0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800BFA-4DA7-6536-76D7-4D2ED20E13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35D946-B283-9DAD-FFE9-A5751DAE2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E1A62-E76C-C73B-B9E8-53E137011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055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E3B09-722C-DCAD-CC43-0552902A8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FDBEFC-48A7-3889-0D2C-01729B8275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8384D5-E270-13B3-4B8E-711AD164B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73FE4-86FC-32FA-A9BB-18AFC3EF6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7606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441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1422C-0D90-8227-02CA-9C5728990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27160-11A7-1372-E246-7771223004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46E04B-2253-11FC-A3D4-C788143150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1A9E0-2F98-5DD7-2EAD-8EF17FD71A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655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09D3A-3128-4031-A39D-3DF2FF646A0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4105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9AA70-71A5-40B3-972F-5613E4D23EEF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274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5EFE5-BB5B-0F5D-85BA-BFCAC3947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C4F1DE-B0EA-33AB-7B17-F10814F28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8984CB-3247-9E01-A20A-5F515D6A7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37C5B-45DC-2C7E-EEC7-D65E735B2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0621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9AA70-71A5-40B3-972F-5613E4D23EEF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85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0DCCB-AAD4-A3C8-B094-F5B6E7220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63602D-E243-ED21-3A80-A0CA53E29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FB6479-B77E-C155-385B-8EA5A76CB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5BC1D-FD54-8137-6E6A-BEDB82274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2251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E205E-CD73-4305-88CF-892B440D76AC}" type="slidenum">
              <a:rPr lang="fr-FR" smtClean="0"/>
              <a:t>56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545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hyperlink" Target="http://www.iicba.unesco.org/" TargetMode="External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62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926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22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65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0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58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596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07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79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93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title : add y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9C1422C-A4FA-45ED-BD29-9E6ACF047CFD}"/>
              </a:ext>
            </a:extLst>
          </p:cNvPr>
          <p:cNvSpPr/>
          <p:nvPr userDrawn="1"/>
        </p:nvSpPr>
        <p:spPr>
          <a:xfrm>
            <a:off x="0" y="0"/>
            <a:ext cx="12192000" cy="6293708"/>
          </a:xfrm>
          <a:prstGeom prst="rect">
            <a:avLst/>
          </a:prstGeom>
          <a:gradFill flip="none" rotWithShape="1">
            <a:gsLst>
              <a:gs pos="0">
                <a:srgbClr val="0077D4">
                  <a:shade val="30000"/>
                  <a:satMod val="115000"/>
                </a:srgbClr>
              </a:gs>
              <a:gs pos="50000">
                <a:srgbClr val="0077D4">
                  <a:shade val="67500"/>
                  <a:satMod val="115000"/>
                </a:srgbClr>
              </a:gs>
              <a:gs pos="100000">
                <a:srgbClr val="0077D4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9A7EDBE-D01B-4254-BDF5-4D04579FF3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8452" y="1751727"/>
            <a:ext cx="9112560" cy="80030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625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Main Title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E1186C3-0B50-4241-BA29-82E76CE771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8449" y="2819228"/>
            <a:ext cx="9112560" cy="3975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35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Subtext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50A1948-64A3-0C48-91AF-52FD471AB7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3814" y="6319795"/>
            <a:ext cx="1028459" cy="566072"/>
          </a:xfrm>
          <a:prstGeom prst="rect">
            <a:avLst/>
          </a:prstGeom>
        </p:spPr>
      </p:pic>
      <p:pic>
        <p:nvPicPr>
          <p:cNvPr id="9" name="Picture 8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93AC9C2F-8A0F-5D40-A018-E68C0E78C5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177" y="6387406"/>
            <a:ext cx="2008823" cy="42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97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065" y="31"/>
            <a:ext cx="12191997" cy="3335383"/>
          </a:xfrm>
          <a:prstGeom prst="rect">
            <a:avLst/>
          </a:prstGeom>
          <a:gradFill flip="none" rotWithShape="1">
            <a:gsLst>
              <a:gs pos="0">
                <a:srgbClr val="004983"/>
              </a:gs>
              <a:gs pos="100000">
                <a:srgbClr val="0077D4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 dirty="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2146291" y="3655002"/>
            <a:ext cx="7897284" cy="60669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b="1" baseline="0">
                <a:solidFill>
                  <a:srgbClr val="0077D4"/>
                </a:solidFill>
              </a:defRPr>
            </a:lvl1pPr>
          </a:lstStyle>
          <a:p>
            <a:pPr lvl="0"/>
            <a:r>
              <a:rPr lang="en-US" dirty="0"/>
              <a:t>Transition Slide Headline</a:t>
            </a:r>
            <a:endParaRPr lang="fr-FR" dirty="0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2146291" y="4444580"/>
            <a:ext cx="7897284" cy="6066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en-US" dirty="0"/>
              <a:t>Additional details</a:t>
            </a:r>
            <a:endParaRPr lang="fr-FR" dirty="0"/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13" hasCustomPrompt="1"/>
          </p:nvPr>
        </p:nvSpPr>
        <p:spPr>
          <a:xfrm>
            <a:off x="2146291" y="1845100"/>
            <a:ext cx="1499196" cy="1155593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None/>
              <a:defRPr sz="6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X.</a:t>
            </a:r>
            <a:endParaRPr lang="fr-FR" dirty="0"/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32CB077F-C1D5-4E1E-BAAD-0EEA4B0940FC}"/>
              </a:ext>
            </a:extLst>
          </p:cNvPr>
          <p:cNvSpPr txBox="1"/>
          <p:nvPr userDrawn="1"/>
        </p:nvSpPr>
        <p:spPr>
          <a:xfrm>
            <a:off x="11602576" y="6552000"/>
            <a:ext cx="287024" cy="3007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US" sz="675" dirty="0">
              <a:solidFill>
                <a:srgbClr val="C5192D"/>
              </a:solidFill>
            </a:endParaRP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08F0A3B2-AC19-4C50-99B8-8ED9D3AC1147}"/>
              </a:ext>
            </a:extLst>
          </p:cNvPr>
          <p:cNvSpPr txBox="1"/>
          <p:nvPr userDrawn="1"/>
        </p:nvSpPr>
        <p:spPr>
          <a:xfrm>
            <a:off x="11602576" y="6552000"/>
            <a:ext cx="287024" cy="3007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US" sz="675" dirty="0">
              <a:solidFill>
                <a:srgbClr val="C5192D"/>
              </a:solidFill>
            </a:endParaRPr>
          </a:p>
        </p:txBody>
      </p:sp>
      <p:cxnSp>
        <p:nvCxnSpPr>
          <p:cNvPr id="31" name="Straight Connector 14">
            <a:extLst>
              <a:ext uri="{FF2B5EF4-FFF2-40B4-BE49-F238E27FC236}">
                <a16:creationId xmlns:a16="http://schemas.microsoft.com/office/drawing/2014/main" id="{EB745C22-0374-44D0-9FFA-C71B9E5A5145}"/>
              </a:ext>
            </a:extLst>
          </p:cNvPr>
          <p:cNvCxnSpPr/>
          <p:nvPr userDrawn="1"/>
        </p:nvCxnSpPr>
        <p:spPr>
          <a:xfrm>
            <a:off x="3061471" y="6324867"/>
            <a:ext cx="0" cy="5381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095B87B6-6F0C-4D5E-90BD-8E421833DB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67277" y="6488753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Insert the </a:t>
            </a:r>
            <a:r>
              <a:rPr lang="fr-FR" dirty="0" err="1"/>
              <a:t>title</a:t>
            </a:r>
            <a:r>
              <a:rPr lang="fr-FR" dirty="0"/>
              <a:t> of the </a:t>
            </a:r>
            <a:r>
              <a:rPr lang="fr-FR" dirty="0" err="1"/>
              <a:t>presentation</a:t>
            </a:r>
            <a:endParaRPr lang="fr-FR" dirty="0"/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5BF81A2E-E25D-8F45-9432-4BD9B606C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3814" y="6319795"/>
            <a:ext cx="1028459" cy="56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02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 userDrawn="1"/>
        </p:nvSpPr>
        <p:spPr>
          <a:xfrm>
            <a:off x="-18483" y="0"/>
            <a:ext cx="4112576" cy="6858000"/>
          </a:xfrm>
          <a:prstGeom prst="rect">
            <a:avLst/>
          </a:prstGeom>
          <a:gradFill>
            <a:gsLst>
              <a:gs pos="0">
                <a:srgbClr val="004983"/>
              </a:gs>
              <a:gs pos="100000">
                <a:srgbClr val="0077D4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 dirty="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42" name="Text Placeholder 13"/>
          <p:cNvSpPr>
            <a:spLocks noGrp="1"/>
          </p:cNvSpPr>
          <p:nvPr>
            <p:ph type="body" sz="quarter" idx="29" hasCustomPrompt="1"/>
          </p:nvPr>
        </p:nvSpPr>
        <p:spPr>
          <a:xfrm>
            <a:off x="3296193" y="1904387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2</a:t>
            </a:r>
          </a:p>
        </p:txBody>
      </p:sp>
      <p:sp>
        <p:nvSpPr>
          <p:cNvPr id="343" name="Text Placeholder 13"/>
          <p:cNvSpPr>
            <a:spLocks noGrp="1"/>
          </p:cNvSpPr>
          <p:nvPr>
            <p:ph type="body" sz="quarter" idx="30" hasCustomPrompt="1"/>
          </p:nvPr>
        </p:nvSpPr>
        <p:spPr>
          <a:xfrm>
            <a:off x="4278813" y="1904387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2</a:t>
            </a:r>
          </a:p>
        </p:txBody>
      </p:sp>
      <p:sp>
        <p:nvSpPr>
          <p:cNvPr id="344" name="Text Placeholder 13"/>
          <p:cNvSpPr>
            <a:spLocks noGrp="1"/>
          </p:cNvSpPr>
          <p:nvPr>
            <p:ph type="body" sz="quarter" idx="31" hasCustomPrompt="1"/>
          </p:nvPr>
        </p:nvSpPr>
        <p:spPr>
          <a:xfrm>
            <a:off x="9340809" y="1901409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sp>
        <p:nvSpPr>
          <p:cNvPr id="347" name="Text Placeholder 13"/>
          <p:cNvSpPr>
            <a:spLocks noGrp="1"/>
          </p:cNvSpPr>
          <p:nvPr>
            <p:ph type="body" sz="quarter" idx="32" hasCustomPrompt="1"/>
          </p:nvPr>
        </p:nvSpPr>
        <p:spPr>
          <a:xfrm>
            <a:off x="3290389" y="2479562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3</a:t>
            </a:r>
          </a:p>
        </p:txBody>
      </p:sp>
      <p:sp>
        <p:nvSpPr>
          <p:cNvPr id="348" name="Text Placeholder 13"/>
          <p:cNvSpPr>
            <a:spLocks noGrp="1"/>
          </p:cNvSpPr>
          <p:nvPr>
            <p:ph type="body" sz="quarter" idx="33" hasCustomPrompt="1"/>
          </p:nvPr>
        </p:nvSpPr>
        <p:spPr>
          <a:xfrm>
            <a:off x="4273009" y="2479562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3</a:t>
            </a:r>
          </a:p>
        </p:txBody>
      </p:sp>
      <p:sp>
        <p:nvSpPr>
          <p:cNvPr id="349" name="Text Placeholder 13"/>
          <p:cNvSpPr>
            <a:spLocks noGrp="1"/>
          </p:cNvSpPr>
          <p:nvPr>
            <p:ph type="body" sz="quarter" idx="34" hasCustomPrompt="1"/>
          </p:nvPr>
        </p:nvSpPr>
        <p:spPr>
          <a:xfrm>
            <a:off x="9335005" y="2476584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sp>
        <p:nvSpPr>
          <p:cNvPr id="357" name="Text Placeholder 13"/>
          <p:cNvSpPr>
            <a:spLocks noGrp="1"/>
          </p:cNvSpPr>
          <p:nvPr>
            <p:ph type="body" sz="quarter" idx="35" hasCustomPrompt="1"/>
          </p:nvPr>
        </p:nvSpPr>
        <p:spPr>
          <a:xfrm>
            <a:off x="3296195" y="3051759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4</a:t>
            </a:r>
          </a:p>
        </p:txBody>
      </p:sp>
      <p:sp>
        <p:nvSpPr>
          <p:cNvPr id="358" name="Text Placeholder 13"/>
          <p:cNvSpPr>
            <a:spLocks noGrp="1"/>
          </p:cNvSpPr>
          <p:nvPr>
            <p:ph type="body" sz="quarter" idx="36" hasCustomPrompt="1"/>
          </p:nvPr>
        </p:nvSpPr>
        <p:spPr>
          <a:xfrm>
            <a:off x="4278817" y="3051759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4</a:t>
            </a:r>
          </a:p>
        </p:txBody>
      </p:sp>
      <p:sp>
        <p:nvSpPr>
          <p:cNvPr id="359" name="Text Placeholder 13"/>
          <p:cNvSpPr>
            <a:spLocks noGrp="1"/>
          </p:cNvSpPr>
          <p:nvPr>
            <p:ph type="body" sz="quarter" idx="37" hasCustomPrompt="1"/>
          </p:nvPr>
        </p:nvSpPr>
        <p:spPr>
          <a:xfrm>
            <a:off x="9340811" y="3048781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sp>
        <p:nvSpPr>
          <p:cNvPr id="367" name="Text Placeholder 13"/>
          <p:cNvSpPr>
            <a:spLocks noGrp="1"/>
          </p:cNvSpPr>
          <p:nvPr>
            <p:ph type="body" sz="quarter" idx="38" hasCustomPrompt="1"/>
          </p:nvPr>
        </p:nvSpPr>
        <p:spPr>
          <a:xfrm>
            <a:off x="3290388" y="3627901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5</a:t>
            </a:r>
          </a:p>
        </p:txBody>
      </p:sp>
      <p:sp>
        <p:nvSpPr>
          <p:cNvPr id="368" name="Text Placeholder 13"/>
          <p:cNvSpPr>
            <a:spLocks noGrp="1"/>
          </p:cNvSpPr>
          <p:nvPr>
            <p:ph type="body" sz="quarter" idx="39" hasCustomPrompt="1"/>
          </p:nvPr>
        </p:nvSpPr>
        <p:spPr>
          <a:xfrm>
            <a:off x="4273009" y="3627901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5</a:t>
            </a:r>
          </a:p>
        </p:txBody>
      </p:sp>
      <p:sp>
        <p:nvSpPr>
          <p:cNvPr id="369" name="Text Placeholder 13"/>
          <p:cNvSpPr>
            <a:spLocks noGrp="1"/>
          </p:cNvSpPr>
          <p:nvPr>
            <p:ph type="body" sz="quarter" idx="40" hasCustomPrompt="1"/>
          </p:nvPr>
        </p:nvSpPr>
        <p:spPr>
          <a:xfrm>
            <a:off x="9335004" y="3624923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sp>
        <p:nvSpPr>
          <p:cNvPr id="372" name="Text Placeholder 13"/>
          <p:cNvSpPr>
            <a:spLocks noGrp="1"/>
          </p:cNvSpPr>
          <p:nvPr>
            <p:ph type="body" sz="quarter" idx="41" hasCustomPrompt="1"/>
          </p:nvPr>
        </p:nvSpPr>
        <p:spPr>
          <a:xfrm>
            <a:off x="3296196" y="4193212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6</a:t>
            </a:r>
          </a:p>
        </p:txBody>
      </p:sp>
      <p:sp>
        <p:nvSpPr>
          <p:cNvPr id="373" name="Text Placeholder 13"/>
          <p:cNvSpPr>
            <a:spLocks noGrp="1"/>
          </p:cNvSpPr>
          <p:nvPr>
            <p:ph type="body" sz="quarter" idx="42" hasCustomPrompt="1"/>
          </p:nvPr>
        </p:nvSpPr>
        <p:spPr>
          <a:xfrm>
            <a:off x="4278817" y="4193212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6</a:t>
            </a:r>
          </a:p>
        </p:txBody>
      </p:sp>
      <p:sp>
        <p:nvSpPr>
          <p:cNvPr id="374" name="Text Placeholder 13"/>
          <p:cNvSpPr>
            <a:spLocks noGrp="1"/>
          </p:cNvSpPr>
          <p:nvPr>
            <p:ph type="body" sz="quarter" idx="43" hasCustomPrompt="1"/>
          </p:nvPr>
        </p:nvSpPr>
        <p:spPr>
          <a:xfrm>
            <a:off x="9340812" y="4190234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sp>
        <p:nvSpPr>
          <p:cNvPr id="377" name="Text Placeholder 13"/>
          <p:cNvSpPr>
            <a:spLocks noGrp="1"/>
          </p:cNvSpPr>
          <p:nvPr>
            <p:ph type="body" sz="quarter" idx="44" hasCustomPrompt="1"/>
          </p:nvPr>
        </p:nvSpPr>
        <p:spPr>
          <a:xfrm>
            <a:off x="3301997" y="1363921"/>
            <a:ext cx="785224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1" baseline="0">
                <a:solidFill>
                  <a:srgbClr val="EEF3FA"/>
                </a:solidFill>
              </a:defRPr>
            </a:lvl1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378" name="Text Placeholder 13"/>
          <p:cNvSpPr>
            <a:spLocks noGrp="1"/>
          </p:cNvSpPr>
          <p:nvPr>
            <p:ph type="body" sz="quarter" idx="45" hasCustomPrompt="1"/>
          </p:nvPr>
        </p:nvSpPr>
        <p:spPr>
          <a:xfrm>
            <a:off x="4284617" y="1363921"/>
            <a:ext cx="5061995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500" b="0" baseline="0">
                <a:solidFill>
                  <a:srgbClr val="363636"/>
                </a:solidFill>
              </a:defRPr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1</a:t>
            </a:r>
          </a:p>
        </p:txBody>
      </p:sp>
      <p:sp>
        <p:nvSpPr>
          <p:cNvPr id="379" name="Text Placeholder 13"/>
          <p:cNvSpPr>
            <a:spLocks noGrp="1"/>
          </p:cNvSpPr>
          <p:nvPr>
            <p:ph type="body" sz="quarter" idx="46" hasCustomPrompt="1"/>
          </p:nvPr>
        </p:nvSpPr>
        <p:spPr>
          <a:xfrm>
            <a:off x="9346613" y="1360943"/>
            <a:ext cx="674048" cy="312738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1350" b="0" baseline="0">
                <a:solidFill>
                  <a:srgbClr val="024A84"/>
                </a:solidFill>
              </a:defRPr>
            </a:lvl1pPr>
          </a:lstStyle>
          <a:p>
            <a:pPr lvl="0"/>
            <a:r>
              <a:rPr lang="fr-FR" dirty="0" err="1"/>
              <a:t>p.X</a:t>
            </a:r>
            <a:endParaRPr lang="fr-FR" dirty="0"/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260AC419-A23D-5445-9EC9-564D4DB886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3814" y="6319795"/>
            <a:ext cx="1028459" cy="56607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DA28A35-E3E4-4968-9BF3-874CC23516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727" y="6250312"/>
            <a:ext cx="2415338" cy="607688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40000"/>
              </a:schemeClr>
            </a:glow>
            <a:outerShdw blurRad="50800" dist="50800" dir="5400000" sx="1000" sy="1000" algn="ctr" rotWithShape="0">
              <a:srgbClr val="000000">
                <a:alpha val="43137"/>
              </a:srgb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614230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 userDrawn="1"/>
        </p:nvSpPr>
        <p:spPr>
          <a:xfrm>
            <a:off x="0" y="0"/>
            <a:ext cx="4112576" cy="6858000"/>
          </a:xfrm>
          <a:prstGeom prst="rect">
            <a:avLst/>
          </a:prstGeom>
          <a:gradFill>
            <a:gsLst>
              <a:gs pos="0">
                <a:srgbClr val="004983"/>
              </a:gs>
              <a:gs pos="100000">
                <a:srgbClr val="0077D4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B2C15B89-4A37-463A-9D62-7972F7D8CE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67277" y="6488753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900" kern="1200" baseline="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Edit </a:t>
            </a:r>
            <a:r>
              <a:rPr lang="fr-FR" err="1"/>
              <a:t>this</a:t>
            </a:r>
            <a:r>
              <a:rPr lang="fr-FR"/>
              <a:t> part </a:t>
            </a:r>
            <a:r>
              <a:rPr lang="fr-FR" err="1"/>
              <a:t>with</a:t>
            </a:r>
            <a:r>
              <a:rPr lang="fr-FR"/>
              <a:t> </a:t>
            </a:r>
            <a:r>
              <a:rPr lang="fr-FR" err="1"/>
              <a:t>name</a:t>
            </a:r>
            <a:r>
              <a:rPr lang="fr-FR"/>
              <a:t> of division/</a:t>
            </a:r>
            <a:r>
              <a:rPr lang="fr-FR" err="1"/>
              <a:t>subject</a:t>
            </a:r>
            <a:r>
              <a:rPr lang="fr-FR"/>
              <a:t>/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44002843-1214-734F-B80F-A95C4536B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3814" y="6319795"/>
            <a:ext cx="1028459" cy="5660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80462B-B8FA-4E0B-AC6E-96927F6F6F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727" y="6250312"/>
            <a:ext cx="2415338" cy="607688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40000"/>
              </a:schemeClr>
            </a:glow>
            <a:outerShdw blurRad="50800" dist="50800" dir="5400000" sx="1000" sy="1000" algn="ctr" rotWithShape="0">
              <a:srgbClr val="000000">
                <a:alpha val="43137"/>
              </a:srgb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735184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A0008D9-C6FD-4824-A2C9-CC0555A4E37A}"/>
              </a:ext>
            </a:extLst>
          </p:cNvPr>
          <p:cNvSpPr/>
          <p:nvPr userDrawn="1"/>
        </p:nvSpPr>
        <p:spPr>
          <a:xfrm>
            <a:off x="-1065" y="33"/>
            <a:ext cx="12191997" cy="3335383"/>
          </a:xfrm>
          <a:prstGeom prst="rect">
            <a:avLst/>
          </a:prstGeom>
          <a:gradFill flip="none" rotWithShape="1">
            <a:gsLst>
              <a:gs pos="0">
                <a:srgbClr val="004983"/>
              </a:gs>
              <a:gs pos="100000">
                <a:srgbClr val="0077D4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 dirty="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25" name="Straight Connector 14">
            <a:extLst>
              <a:ext uri="{FF2B5EF4-FFF2-40B4-BE49-F238E27FC236}">
                <a16:creationId xmlns:a16="http://schemas.microsoft.com/office/drawing/2014/main" id="{A9EBAC2D-9312-4A68-8BB3-1DB25802C369}"/>
              </a:ext>
            </a:extLst>
          </p:cNvPr>
          <p:cNvCxnSpPr/>
          <p:nvPr userDrawn="1"/>
        </p:nvCxnSpPr>
        <p:spPr>
          <a:xfrm>
            <a:off x="3061471" y="6324869"/>
            <a:ext cx="0" cy="5381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14">
            <a:extLst>
              <a:ext uri="{FF2B5EF4-FFF2-40B4-BE49-F238E27FC236}">
                <a16:creationId xmlns:a16="http://schemas.microsoft.com/office/drawing/2014/main" id="{6A0B8AAE-2554-4F6F-AB8C-76934783612C}"/>
              </a:ext>
            </a:extLst>
          </p:cNvPr>
          <p:cNvCxnSpPr/>
          <p:nvPr userDrawn="1"/>
        </p:nvCxnSpPr>
        <p:spPr>
          <a:xfrm>
            <a:off x="10560519" y="6314542"/>
            <a:ext cx="0" cy="5381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 userDrawn="1"/>
        </p:nvSpPr>
        <p:spPr>
          <a:xfrm>
            <a:off x="0" y="1065816"/>
            <a:ext cx="12192000" cy="167226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en-GB" sz="11000" dirty="0">
                <a:solidFill>
                  <a:schemeClr val="bg1"/>
                </a:solidFill>
              </a:rPr>
              <a:t>Thank you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3024280" y="3610968"/>
            <a:ext cx="6143443" cy="1214010"/>
            <a:chOff x="2268209" y="2796770"/>
            <a:chExt cx="4607582" cy="1214010"/>
          </a:xfrm>
        </p:grpSpPr>
        <p:sp>
          <p:nvSpPr>
            <p:cNvPr id="14" name="TextBox 13"/>
            <p:cNvSpPr txBox="1"/>
            <p:nvPr/>
          </p:nvSpPr>
          <p:spPr>
            <a:xfrm>
              <a:off x="2268209" y="2796770"/>
              <a:ext cx="460758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2200" dirty="0"/>
                <a:t>Learn more: </a:t>
              </a:r>
              <a:r>
                <a:rPr lang="en-US" sz="2200" dirty="0">
                  <a:hlinkClick r:id="rId2"/>
                </a:rPr>
                <a:t>www.iicba.unesco.org</a:t>
              </a:r>
              <a:r>
                <a:rPr lang="en-US" sz="2200" dirty="0"/>
                <a:t> </a:t>
              </a:r>
            </a:p>
          </p:txBody>
        </p:sp>
        <p:pic>
          <p:nvPicPr>
            <p:cNvPr id="15" name="Picture 14" descr="twitter-logo.ai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3381" y="3135324"/>
              <a:ext cx="746594" cy="668462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3989358" y="3241339"/>
              <a:ext cx="276886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2200" dirty="0"/>
                <a:t>@UNESCO IICBA</a:t>
              </a:r>
              <a:br>
                <a:rPr lang="en-US" sz="2200" dirty="0"/>
              </a:br>
              <a:endParaRPr lang="en-US" sz="2200" dirty="0"/>
            </a:p>
          </p:txBody>
        </p:sp>
      </p:grp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0DC8F4A4-D1E9-A846-A3A5-A05C243029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7164" y="6323958"/>
            <a:ext cx="1030284" cy="5670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64DC01-17A7-42FA-8B48-9A87BC0E51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433" y="4849141"/>
            <a:ext cx="2135912" cy="20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88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itle : add y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B637B1-A9C8-4913-8C41-59CF46A146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611398"/>
            <a:ext cx="12192000" cy="424659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CLICK ON THE ICON TO ADD AN IMAGE. THIS IS A TITLE SLIDE, DO NOT USE THIS SLIDE TO WRITE CONTENT. ONLY THE TITLE &amp; IMAGE.</a:t>
            </a:r>
          </a:p>
          <a:p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C1422C-A4FA-45ED-BD29-9E6ACF047CFD}"/>
              </a:ext>
            </a:extLst>
          </p:cNvPr>
          <p:cNvSpPr/>
          <p:nvPr userDrawn="1"/>
        </p:nvSpPr>
        <p:spPr>
          <a:xfrm>
            <a:off x="0" y="3"/>
            <a:ext cx="12192000" cy="2611395"/>
          </a:xfrm>
          <a:prstGeom prst="rect">
            <a:avLst/>
          </a:prstGeom>
          <a:gradFill flip="none" rotWithShape="1">
            <a:gsLst>
              <a:gs pos="0">
                <a:srgbClr val="0077D4">
                  <a:shade val="30000"/>
                  <a:satMod val="115000"/>
                </a:srgbClr>
              </a:gs>
              <a:gs pos="50000">
                <a:srgbClr val="0077D4">
                  <a:shade val="67500"/>
                  <a:satMod val="115000"/>
                </a:srgbClr>
              </a:gs>
              <a:gs pos="100000">
                <a:srgbClr val="0077D4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9A7EDBE-D01B-4254-BDF5-4D04579FF3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93034" y="1289263"/>
            <a:ext cx="9314765" cy="48873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lnSpc>
                <a:spcPts val="2775"/>
              </a:lnSpc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 OF PRESENTATION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E1186C3-0B50-4241-BA29-82E76CE771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93033" y="2007988"/>
            <a:ext cx="9314765" cy="3975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aseline="0">
                <a:solidFill>
                  <a:srgbClr val="FFFFFF"/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add subtitle or summary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7202C3-0DB7-4424-A287-B2DBE2C12F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15" y="229988"/>
            <a:ext cx="2082018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47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7821C45-9C17-4B09-A58B-94A9B8A2058C}"/>
              </a:ext>
            </a:extLst>
          </p:cNvPr>
          <p:cNvSpPr/>
          <p:nvPr userDrawn="1"/>
        </p:nvSpPr>
        <p:spPr>
          <a:xfrm>
            <a:off x="0" y="6336082"/>
            <a:ext cx="12192000" cy="521921"/>
          </a:xfrm>
          <a:prstGeom prst="rect">
            <a:avLst/>
          </a:prstGeom>
          <a:gradFill flip="none" rotWithShape="1">
            <a:gsLst>
              <a:gs pos="0">
                <a:srgbClr val="004983"/>
              </a:gs>
              <a:gs pos="100000">
                <a:srgbClr val="0077D4"/>
              </a:gs>
            </a:gsLst>
            <a:lin ang="135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D9E65D-2E58-4CF1-80D7-A1321325AF62}"/>
              </a:ext>
            </a:extLst>
          </p:cNvPr>
          <p:cNvSpPr/>
          <p:nvPr userDrawn="1"/>
        </p:nvSpPr>
        <p:spPr>
          <a:xfrm>
            <a:off x="-1065" y="30"/>
            <a:ext cx="12191997" cy="758619"/>
          </a:xfrm>
          <a:prstGeom prst="rect">
            <a:avLst/>
          </a:prstGeom>
          <a:gradFill flip="none" rotWithShape="1">
            <a:gsLst>
              <a:gs pos="100000">
                <a:srgbClr val="004983"/>
              </a:gs>
              <a:gs pos="0">
                <a:srgbClr val="0077D4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 dirty="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49AEBCB-52F6-45B2-A57F-885004950E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0896" y="151609"/>
            <a:ext cx="11350193" cy="455408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775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title of the slide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C7FD5E-15F4-43A5-8E6C-29529CD2A7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0879" y="959564"/>
            <a:ext cx="11350208" cy="971789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Clr>
                <a:srgbClr val="024A84"/>
              </a:buClr>
              <a:buFont typeface="Arial" panose="020B0604020202020204" pitchFamily="34" charset="0"/>
              <a:buNone/>
              <a:defRPr sz="1350" b="1">
                <a:solidFill>
                  <a:schemeClr val="bg2">
                    <a:lumMod val="10000"/>
                  </a:schemeClr>
                </a:solidFill>
              </a:defRPr>
            </a:lvl1pPr>
            <a:lvl2pPr marL="0" indent="0" algn="l">
              <a:buClr>
                <a:srgbClr val="024A84"/>
              </a:buClr>
              <a:buFont typeface="Arial" panose="020B0604020202020204" pitchFamily="34" charset="0"/>
              <a:buNone/>
              <a:defRPr sz="1050" b="1">
                <a:solidFill>
                  <a:srgbClr val="0077D4"/>
                </a:solidFill>
              </a:defRPr>
            </a:lvl2pPr>
            <a:lvl3pPr marL="0" indent="0" algn="l">
              <a:buClr>
                <a:srgbClr val="024A84"/>
              </a:buClr>
              <a:buFont typeface="Arial" panose="020B0604020202020204" pitchFamily="34" charset="0"/>
              <a:buNone/>
              <a:defRPr sz="900"/>
            </a:lvl3pPr>
            <a:lvl4pPr marL="1199970" indent="-171426" algn="just">
              <a:buClr>
                <a:srgbClr val="024A84"/>
              </a:buClr>
              <a:buFont typeface="Arial" panose="020B0604020202020204" pitchFamily="34" charset="0"/>
              <a:buChar char="•"/>
              <a:defRPr sz="825"/>
            </a:lvl4pPr>
            <a:lvl5pPr marL="1542818" indent="-171426" algn="just">
              <a:buClr>
                <a:srgbClr val="024A84"/>
              </a:buClr>
              <a:buFont typeface="Arial" panose="020B0604020202020204" pitchFamily="34" charset="0"/>
              <a:buChar char="•"/>
              <a:defRPr sz="7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17336C9A-B076-4656-8BBA-963E90A9405C}"/>
              </a:ext>
            </a:extLst>
          </p:cNvPr>
          <p:cNvSpPr txBox="1"/>
          <p:nvPr userDrawn="1"/>
        </p:nvSpPr>
        <p:spPr>
          <a:xfrm>
            <a:off x="11602576" y="6552000"/>
            <a:ext cx="287024" cy="3007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US" sz="675" dirty="0">
              <a:solidFill>
                <a:srgbClr val="C5192D"/>
              </a:solidFill>
            </a:endParaRP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AA8FC206-02A5-43F9-849D-DC76261D0734}"/>
              </a:ext>
            </a:extLst>
          </p:cNvPr>
          <p:cNvSpPr txBox="1"/>
          <p:nvPr userDrawn="1"/>
        </p:nvSpPr>
        <p:spPr>
          <a:xfrm>
            <a:off x="11602576" y="6552000"/>
            <a:ext cx="287024" cy="3007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US" sz="675" dirty="0">
              <a:solidFill>
                <a:srgbClr val="C5192D"/>
              </a:solidFill>
            </a:endParaRP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EEA29732-7844-43C8-8145-B8D9665017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67278" y="6488755"/>
            <a:ext cx="3255313" cy="2235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Insert the </a:t>
            </a:r>
            <a:r>
              <a:rPr lang="fr-FR" dirty="0" err="1"/>
              <a:t>title</a:t>
            </a:r>
            <a:r>
              <a:rPr lang="fr-FR" dirty="0"/>
              <a:t> of the </a:t>
            </a:r>
            <a:r>
              <a:rPr lang="fr-FR" dirty="0" err="1"/>
              <a:t>presentation</a:t>
            </a:r>
            <a:endParaRPr lang="fr-FR" dirty="0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22AA16B8-F3B5-6048-A3FF-4D7521DA30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49" y="6314709"/>
            <a:ext cx="1056822" cy="581684"/>
          </a:xfrm>
          <a:prstGeom prst="rect">
            <a:avLst/>
          </a:prstGeom>
        </p:spPr>
      </p:pic>
      <p:pic>
        <p:nvPicPr>
          <p:cNvPr id="16" name="Picture 15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3C7211EE-C653-3F47-A659-4F0CF5C802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69" y="6384259"/>
            <a:ext cx="2008828" cy="42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07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837B1-620D-42C5-B7BF-882DA6033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1F0BA-253D-455E-B0B8-CBA2EBD6E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FFB2F-8737-487E-94C4-E69423776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5490B-1419-43C0-B45F-3D92E99008D2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CD103-0811-4878-8210-9EBB26D90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917BB-693C-4AE0-9B2C-EC0D3D78D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8B12-9E81-43A9-86FD-7593D3FB750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46310E-BE77-1A77-D741-2E6AD054FB6C}"/>
              </a:ext>
            </a:extLst>
          </p:cNvPr>
          <p:cNvSpPr/>
          <p:nvPr userDrawn="1"/>
        </p:nvSpPr>
        <p:spPr>
          <a:xfrm>
            <a:off x="-1065" y="29"/>
            <a:ext cx="12191996" cy="758619"/>
          </a:xfrm>
          <a:prstGeom prst="rect">
            <a:avLst/>
          </a:prstGeom>
          <a:gradFill flip="none" rotWithShape="1">
            <a:gsLst>
              <a:gs pos="100000">
                <a:srgbClr val="004983"/>
              </a:gs>
              <a:gs pos="0">
                <a:srgbClr val="0077D4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aseline="-25000" dirty="0">
              <a:ln>
                <a:solidFill>
                  <a:srgbClr val="363636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0CEFB37A-0D47-0EA3-D3A0-9D7C8DF2A9FD}"/>
              </a:ext>
            </a:extLst>
          </p:cNvPr>
          <p:cNvSpPr txBox="1">
            <a:spLocks/>
          </p:cNvSpPr>
          <p:nvPr userDrawn="1"/>
        </p:nvSpPr>
        <p:spPr>
          <a:xfrm>
            <a:off x="838199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345005-92B5-435E-B65C-53B058B44895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B71544E-CE3B-620F-62B3-0A818A83EF00}"/>
              </a:ext>
            </a:extLst>
          </p:cNvPr>
          <p:cNvSpPr txBox="1">
            <a:spLocks/>
          </p:cNvSpPr>
          <p:nvPr userDrawn="1"/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008B12-9E81-43A9-86FD-7593D3FB75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320D79-BA75-3D19-5563-21F0DC467274}"/>
              </a:ext>
            </a:extLst>
          </p:cNvPr>
          <p:cNvSpPr/>
          <p:nvPr userDrawn="1"/>
        </p:nvSpPr>
        <p:spPr>
          <a:xfrm>
            <a:off x="0" y="6336081"/>
            <a:ext cx="12192000" cy="521921"/>
          </a:xfrm>
          <a:prstGeom prst="rect">
            <a:avLst/>
          </a:prstGeom>
          <a:gradFill flip="none" rotWithShape="1">
            <a:gsLst>
              <a:gs pos="0">
                <a:srgbClr val="004983"/>
              </a:gs>
              <a:gs pos="100000">
                <a:srgbClr val="0077D4"/>
              </a:gs>
            </a:gsLst>
            <a:lin ang="135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B2823C23-5CCE-6BC1-F323-CBDBE026E519}"/>
              </a:ext>
            </a:extLst>
          </p:cNvPr>
          <p:cNvSpPr txBox="1"/>
          <p:nvPr userDrawn="1"/>
        </p:nvSpPr>
        <p:spPr>
          <a:xfrm>
            <a:off x="11602577" y="6552000"/>
            <a:ext cx="287024" cy="3007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US" sz="675" dirty="0">
              <a:solidFill>
                <a:srgbClr val="C5192D"/>
              </a:solidFill>
            </a:endParaRP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F0562F6D-8F3A-1BBE-E9CB-32A82A03C634}"/>
              </a:ext>
            </a:extLst>
          </p:cNvPr>
          <p:cNvSpPr txBox="1"/>
          <p:nvPr userDrawn="1"/>
        </p:nvSpPr>
        <p:spPr>
          <a:xfrm>
            <a:off x="11602577" y="6552000"/>
            <a:ext cx="287024" cy="30072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en-US" sz="675" dirty="0">
              <a:solidFill>
                <a:srgbClr val="C5192D"/>
              </a:solidFill>
            </a:endParaRP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5373285D-751F-98CE-9232-54C10FD967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7791" y="6488754"/>
            <a:ext cx="4114800" cy="2235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Avenir Book"/>
              </a:defRPr>
            </a:lvl1pPr>
          </a:lstStyle>
          <a:p>
            <a:pPr lvl="0"/>
            <a:r>
              <a:rPr lang="en-US" noProof="0" dirty="0"/>
              <a:t>Empowering Teachers for all Learners to Thrive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49F0AB21-BC77-FBDB-6BAB-F62984543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238" y="6325921"/>
            <a:ext cx="1032043" cy="5680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BC0025-9DD4-52F0-28CA-83CA9E3110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879" y="6306098"/>
            <a:ext cx="1315643" cy="546626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40000"/>
              </a:schemeClr>
            </a:glow>
            <a:outerShdw blurRad="50800" dist="50800" dir="5400000" sx="1000" sy="1000" algn="ctr" rotWithShape="0">
              <a:srgbClr val="000000">
                <a:alpha val="43137"/>
              </a:srgb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12656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8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789" r:id="rId12"/>
    <p:sldLayoutId id="2147483782" r:id="rId13"/>
    <p:sldLayoutId id="2147483781" r:id="rId14"/>
    <p:sldLayoutId id="2147483783" r:id="rId15"/>
    <p:sldLayoutId id="2147483809" r:id="rId16"/>
    <p:sldLayoutId id="2147483810" r:id="rId17"/>
    <p:sldLayoutId id="2147483815" r:id="rId18"/>
    <p:sldLayoutId id="2147483816" r:id="rId1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chart" Target="../charts/chart8.xm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66DB06-CA02-B046-850A-E5E6EE63C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2411" y="391470"/>
            <a:ext cx="8286405" cy="617059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br>
              <a:rPr lang="en-US" sz="3400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en-ES" sz="34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588254-7BE4-4116-A7E5-A5AB2B094A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9920" y="6108063"/>
            <a:ext cx="1328896" cy="749937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0D4632C-25AD-4654-8290-DF4136248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3870" y="451316"/>
            <a:ext cx="9753462" cy="1114425"/>
          </a:xfrm>
        </p:spPr>
        <p:txBody>
          <a:bodyPr>
            <a:noAutofit/>
          </a:bodyPr>
          <a:lstStyle/>
          <a:p>
            <a:r>
              <a:rPr lang="en-US" sz="3000" i="1" dirty="0"/>
              <a:t>Empowering Teachers for All Learners To Succeed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916843-68F2-4B5F-9583-6BFAE7CE41D8}"/>
              </a:ext>
            </a:extLst>
          </p:cNvPr>
          <p:cNvSpPr txBox="1"/>
          <p:nvPr/>
        </p:nvSpPr>
        <p:spPr>
          <a:xfrm>
            <a:off x="3156598" y="1863859"/>
            <a:ext cx="6280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Quentin Wodon, September 2026</a:t>
            </a:r>
            <a:endParaRPr lang="en-ES" sz="24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A12586-294F-42FA-888F-97C8325C67B3}"/>
              </a:ext>
            </a:extLst>
          </p:cNvPr>
          <p:cNvSpPr txBox="1"/>
          <p:nvPr/>
        </p:nvSpPr>
        <p:spPr>
          <a:xfrm>
            <a:off x="1108766" y="1181020"/>
            <a:ext cx="107243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</a:rPr>
              <a:t>Presentation at </a:t>
            </a:r>
            <a:r>
              <a:rPr lang="en-US" sz="4400" b="1" dirty="0" err="1">
                <a:solidFill>
                  <a:srgbClr val="FFFF00"/>
                </a:solidFill>
              </a:rPr>
              <a:t>Educaid</a:t>
            </a:r>
            <a:r>
              <a:rPr lang="en-US" sz="4400" b="1" dirty="0">
                <a:solidFill>
                  <a:srgbClr val="FFFF00"/>
                </a:solidFill>
              </a:rPr>
              <a:t> Webinar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3A6D487-2C6F-75A4-8458-BC903C868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2" b="22184"/>
          <a:stretch/>
        </p:blipFill>
        <p:spPr>
          <a:xfrm>
            <a:off x="0" y="2626272"/>
            <a:ext cx="12192000" cy="42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75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C717-1014-8C2E-444E-00B61AF17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764AA2-1CC4-6C09-7782-443BF6861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02" y="326230"/>
            <a:ext cx="1093411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Structure of presentation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931DA64-5CC9-95C7-EE96-31EFE4A550B6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1DED7A9-DCA9-E926-F570-2788C0E21EFE}"/>
              </a:ext>
            </a:extLst>
          </p:cNvPr>
          <p:cNvSpPr>
            <a:spLocks/>
          </p:cNvSpPr>
          <p:nvPr/>
        </p:nvSpPr>
        <p:spPr>
          <a:xfrm>
            <a:off x="133166" y="2057400"/>
            <a:ext cx="6968970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AC7C70E-52B8-F606-E74D-00CC2C481F1B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311E1809-784F-0304-F243-B373347A5105}"/>
              </a:ext>
            </a:extLst>
          </p:cNvPr>
          <p:cNvSpPr txBox="1">
            <a:spLocks/>
          </p:cNvSpPr>
          <p:nvPr/>
        </p:nvSpPr>
        <p:spPr>
          <a:xfrm>
            <a:off x="301529" y="1741486"/>
            <a:ext cx="11179271" cy="3811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en-US" sz="3600" dirty="0">
                <a:solidFill>
                  <a:srgbClr val="FF0000"/>
                </a:solidFill>
              </a:rPr>
              <a:t>Background on IICBA &amp; what’s in it for you</a:t>
            </a:r>
            <a:endParaRPr lang="en-US" sz="1000" dirty="0">
              <a:solidFill>
                <a:srgbClr val="FF0000"/>
              </a:solidFill>
            </a:endParaRPr>
          </a:p>
          <a:p>
            <a:pPr marL="742950" indent="-742950">
              <a:buAutoNum type="arabicPeriod"/>
            </a:pPr>
            <a:r>
              <a:rPr lang="en-US" sz="3600" dirty="0"/>
              <a:t>Teacher policies: Careers, standards, CPD</a:t>
            </a:r>
          </a:p>
          <a:p>
            <a:pPr marL="742950" indent="-742950">
              <a:buAutoNum type="arabicPeriod"/>
            </a:pPr>
            <a:r>
              <a:rPr lang="en-US" sz="3600" dirty="0"/>
              <a:t>Diagnostic tool: Scorecard</a:t>
            </a:r>
          </a:p>
          <a:p>
            <a:pPr marL="742950" indent="-742950">
              <a:buAutoNum type="arabicPeriod"/>
            </a:pPr>
            <a:r>
              <a:rPr lang="en-US" sz="3600" dirty="0"/>
              <a:t>Surveys: Teacher well-being, school leadership, etc.</a:t>
            </a:r>
          </a:p>
          <a:p>
            <a:pPr marL="742950" indent="-742950">
              <a:buAutoNum type="arabicPeriod"/>
            </a:pPr>
            <a:r>
              <a:rPr lang="en-US" sz="3600" dirty="0"/>
              <a:t>Example of (light) evaluation: Ethiopia summer training</a:t>
            </a:r>
          </a:p>
          <a:p>
            <a:pPr marL="742950" indent="-742950">
              <a:buFontTx/>
              <a:buAutoNum type="arabicPeriod"/>
            </a:pPr>
            <a:r>
              <a:rPr lang="en-US" sz="3600" dirty="0"/>
              <a:t>IICBA research: Selected outputs</a:t>
            </a:r>
          </a:p>
        </p:txBody>
      </p:sp>
    </p:spTree>
    <p:extLst>
      <p:ext uri="{BB962C8B-B14F-4D97-AF65-F5344CB8AC3E}">
        <p14:creationId xmlns:p14="http://schemas.microsoft.com/office/powerpoint/2010/main" val="865002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A0A8DE-F2E8-6C87-3F4E-4D1D4156A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02" y="326230"/>
            <a:ext cx="493143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IICBA Progress Report </a:t>
            </a:r>
            <a:b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and Strategy Update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C07212D-F3CD-2868-0805-EB1096394221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5C2D5C2-979A-CB7C-E6CF-7164FFFAAA1E}"/>
              </a:ext>
            </a:extLst>
          </p:cNvPr>
          <p:cNvSpPr>
            <a:spLocks/>
          </p:cNvSpPr>
          <p:nvPr/>
        </p:nvSpPr>
        <p:spPr>
          <a:xfrm>
            <a:off x="133166" y="2057400"/>
            <a:ext cx="6968970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AB67C17-7E6D-4F01-AEBB-CEB7A4864FCA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8B253F-72A9-A583-0AC9-385705857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095" y="239424"/>
            <a:ext cx="6224613" cy="5305642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2089449C-CDD2-007D-0ABB-94EFADCEB688}"/>
              </a:ext>
            </a:extLst>
          </p:cNvPr>
          <p:cNvSpPr txBox="1">
            <a:spLocks/>
          </p:cNvSpPr>
          <p:nvPr/>
        </p:nvSpPr>
        <p:spPr>
          <a:xfrm>
            <a:off x="227640" y="5593917"/>
            <a:ext cx="11410179" cy="871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More emphasis in 2026-28: Higher Ed &amp; TTIs, eLearning and digital, OOSC, STEM/labor markets/skills, intersectoral work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FEEA0B-7CDE-72FD-8988-76E72F796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537" y="1741486"/>
            <a:ext cx="2578377" cy="364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3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C07212D-F3CD-2868-0805-EB1096394221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5C2D5C2-979A-CB7C-E6CF-7164FFFAAA1E}"/>
              </a:ext>
            </a:extLst>
          </p:cNvPr>
          <p:cNvSpPr>
            <a:spLocks/>
          </p:cNvSpPr>
          <p:nvPr/>
        </p:nvSpPr>
        <p:spPr>
          <a:xfrm>
            <a:off x="133166" y="2057400"/>
            <a:ext cx="6968970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475FBF-033C-E258-F1B1-3BBD0DBCC276}"/>
              </a:ext>
            </a:extLst>
          </p:cNvPr>
          <p:cNvSpPr>
            <a:spLocks/>
          </p:cNvSpPr>
          <p:nvPr/>
        </p:nvSpPr>
        <p:spPr>
          <a:xfrm>
            <a:off x="195311" y="2057400"/>
            <a:ext cx="6584182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AB67C17-7E6D-4F01-AEBB-CEB7A4864FCA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BDDD0EB-508C-B1CF-DA78-843B0754903B}"/>
              </a:ext>
            </a:extLst>
          </p:cNvPr>
          <p:cNvSpPr txBox="1">
            <a:spLocks/>
          </p:cNvSpPr>
          <p:nvPr/>
        </p:nvSpPr>
        <p:spPr>
          <a:xfrm>
            <a:off x="200603" y="637308"/>
            <a:ext cx="5732503" cy="5708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u="sng" dirty="0"/>
              <a:t>Great team</a:t>
            </a:r>
          </a:p>
          <a:p>
            <a:pPr algn="ctr"/>
            <a:br>
              <a:rPr lang="en-US" sz="4000" b="1" u="sng" dirty="0"/>
            </a:br>
            <a:r>
              <a:rPr lang="en-US" sz="4000" dirty="0"/>
              <a:t>Team (85% Africans): 25 staff &amp; a dozen LT consultants</a:t>
            </a:r>
          </a:p>
          <a:p>
            <a:pPr algn="ctr"/>
            <a:endParaRPr lang="en-US" sz="4000" dirty="0"/>
          </a:p>
          <a:p>
            <a:pPr algn="ctr"/>
            <a:r>
              <a:rPr lang="en-US" sz="4000" b="1" u="sng" dirty="0"/>
              <a:t>Strong Performance</a:t>
            </a:r>
          </a:p>
          <a:p>
            <a:pPr algn="ctr"/>
            <a:endParaRPr lang="en-US" sz="4000" b="1" u="sng" dirty="0"/>
          </a:p>
          <a:p>
            <a:pPr algn="ctr"/>
            <a:r>
              <a:rPr lang="en-US" sz="4000" dirty="0"/>
              <a:t>Annual revenue x4</a:t>
            </a:r>
          </a:p>
          <a:p>
            <a:pPr algn="ctr"/>
            <a:r>
              <a:rPr lang="en-US" sz="4000" dirty="0"/>
              <a:t>Financial reserves x11</a:t>
            </a:r>
          </a:p>
          <a:p>
            <a:pPr algn="ctr"/>
            <a:r>
              <a:rPr lang="en-US" sz="4000" dirty="0"/>
              <a:t>Program beneficiaries x15</a:t>
            </a:r>
          </a:p>
          <a:p>
            <a:pPr algn="ctr"/>
            <a:r>
              <a:rPr lang="en-US" sz="4000" dirty="0"/>
              <a:t>Website users x32</a:t>
            </a:r>
          </a:p>
          <a:p>
            <a:pPr algn="ctr"/>
            <a:r>
              <a:rPr lang="en-US" sz="4000" dirty="0"/>
              <a:t>Research x50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… but still a small Institute. </a:t>
            </a:r>
          </a:p>
          <a:p>
            <a:pPr algn="ctr"/>
            <a:endParaRPr lang="en-US" sz="4000" b="1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63672B5-FCB3-BA29-760E-E133013021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1947970"/>
              </p:ext>
            </p:extLst>
          </p:nvPr>
        </p:nvGraphicFramePr>
        <p:xfrm>
          <a:off x="6096000" y="326230"/>
          <a:ext cx="5266749" cy="5542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6312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A2C0EEF-0250-98CD-0978-1105E1210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Politiques enseignantes et apprentissages de COVID-19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C2CE29-7602-1F38-5E51-F15DF23B7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09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26F23-E0BC-9ED5-3F33-E138BA81D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14B4-722B-7F9B-9160-AA1C9B68D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" y="145731"/>
            <a:ext cx="11910060" cy="640715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to the African Union: CESA 26-35 &amp; MHPSS Strategy</a:t>
            </a:r>
            <a:endParaRPr lang="en-US" sz="3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779EF-3105-5C0E-0F77-161004796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54ECB3-851D-F761-CB01-DAF258970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0069" y="1047652"/>
            <a:ext cx="3324840" cy="4727293"/>
          </a:xfrm>
          <a:prstGeom prst="rect">
            <a:avLst/>
          </a:prstGeom>
        </p:spPr>
      </p:pic>
      <p:pic>
        <p:nvPicPr>
          <p:cNvPr id="8" name="Picture 7" descr="AU Continental Education Strategy for Africa (CESA 2026 - 2035) | African Union CIEFFA">
            <a:extLst>
              <a:ext uri="{FF2B5EF4-FFF2-40B4-BE49-F238E27FC236}">
                <a16:creationId xmlns:a16="http://schemas.microsoft.com/office/drawing/2014/main" id="{004EA88A-FFFF-8E8F-D86E-B5D6A71EE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698" y="1145795"/>
            <a:ext cx="3257550" cy="4629150"/>
          </a:xfrm>
          <a:prstGeom prst="rect">
            <a:avLst/>
          </a:prstGeom>
        </p:spPr>
      </p:pic>
      <p:pic>
        <p:nvPicPr>
          <p:cNvPr id="9" name="Picture 8" descr="African Union's Education Strategy CESA 26-35 | International Institute for Capacity Building in Africa">
            <a:extLst>
              <a:ext uri="{FF2B5EF4-FFF2-40B4-BE49-F238E27FC236}">
                <a16:creationId xmlns:a16="http://schemas.microsoft.com/office/drawing/2014/main" id="{D599645F-20B3-DC1F-2436-9F4F83488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579" y="1047653"/>
            <a:ext cx="3434123" cy="479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73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729E5-18C0-CD7A-0395-75935779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826C78B-3674-CB88-692E-5114BB687B47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3269E59-4377-A53E-A89B-75AC27AD3D50}"/>
              </a:ext>
            </a:extLst>
          </p:cNvPr>
          <p:cNvSpPr>
            <a:spLocks/>
          </p:cNvSpPr>
          <p:nvPr/>
        </p:nvSpPr>
        <p:spPr>
          <a:xfrm>
            <a:off x="133166" y="2057400"/>
            <a:ext cx="6968970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DA6131F-BBA7-4EF4-7834-DB8646DFD2CC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935CD8D-7DE7-825A-B230-558B990F4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37" y="3429000"/>
            <a:ext cx="11505435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What’s in it for you?    </a:t>
            </a:r>
            <a:r>
              <a:rPr lang="en-US" dirty="0"/>
              <a:t>                               </a:t>
            </a:r>
            <a:r>
              <a:rPr lang="en-US" sz="3800" dirty="0"/>
              <a:t>Example of study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Research – Studies, DPs, KBs, DBs</a:t>
            </a:r>
            <a:br>
              <a:rPr lang="en-US" dirty="0"/>
            </a:br>
            <a:r>
              <a:rPr lang="en-US" dirty="0"/>
              <a:t>Africa Teachers Webinar Series</a:t>
            </a:r>
            <a:br>
              <a:rPr lang="en-US" dirty="0"/>
            </a:br>
            <a:r>
              <a:rPr lang="en-US" dirty="0"/>
              <a:t>Africa Education Knowledge Platform</a:t>
            </a:r>
            <a:br>
              <a:rPr lang="en-US" dirty="0"/>
            </a:br>
            <a:r>
              <a:rPr lang="en-US" dirty="0"/>
              <a:t>Online Communities of Practice</a:t>
            </a:r>
            <a:br>
              <a:rPr lang="en-US" dirty="0"/>
            </a:br>
            <a:r>
              <a:rPr lang="en-US" dirty="0"/>
              <a:t>eLearning Courses </a:t>
            </a:r>
            <a:br>
              <a:rPr lang="en-US" dirty="0"/>
            </a:br>
            <a:r>
              <a:rPr lang="en-US" dirty="0"/>
              <a:t>Training Manuals</a:t>
            </a:r>
            <a:br>
              <a:rPr lang="en-US" dirty="0"/>
            </a:br>
            <a:r>
              <a:rPr lang="en-US" dirty="0"/>
              <a:t>Journal of Teaching &amp; Learning in Africa</a:t>
            </a:r>
            <a:br>
              <a:rPr lang="en-US" dirty="0"/>
            </a:br>
            <a:r>
              <a:rPr lang="en-US" dirty="0"/>
              <a:t>Interviews, Magazine with AU, etc.</a:t>
            </a:r>
            <a:br>
              <a:rPr lang="en-US" dirty="0"/>
            </a:br>
            <a:r>
              <a:rPr lang="en-US" dirty="0"/>
              <a:t>Workshops &amp; Conferences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3B7076-7893-0DBE-5BC9-574279BDE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742" y="1168830"/>
            <a:ext cx="3276979" cy="463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29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/>
          <p:nvPr/>
        </p:nvSpPr>
        <p:spPr>
          <a:xfrm>
            <a:off x="38486" y="0"/>
            <a:ext cx="5501792" cy="6827692"/>
          </a:xfrm>
          <a:prstGeom prst="rect">
            <a:avLst/>
          </a:prstGeom>
          <a:solidFill>
            <a:srgbClr val="0069B4"/>
          </a:solidFill>
          <a:ln>
            <a:noFill/>
          </a:ln>
        </p:spPr>
        <p:txBody>
          <a:bodyPr spcFirstLastPara="1" wrap="square" lIns="61923" tIns="30953" rIns="61923" bIns="30953" anchor="t" anchorCtr="0">
            <a:noAutofit/>
          </a:bodyPr>
          <a:lstStyle/>
          <a:p>
            <a:endParaRPr sz="119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93964" y="3115647"/>
            <a:ext cx="5190836" cy="469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r>
              <a:rPr lang="en-029"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Digital Competence (6) </a:t>
            </a:r>
            <a:endParaRPr sz="2200" dirty="0"/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r>
              <a:rPr lang="en-029"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Teacher Preventing Violence (1) </a:t>
            </a:r>
            <a:endParaRPr sz="2200" dirty="0"/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r>
              <a:rPr lang="en-029"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Gender Responsive Pedagogy (2) </a:t>
            </a:r>
            <a:endParaRPr sz="2200" dirty="0"/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r>
              <a:rPr lang="en-029"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Mental Health and Psychosocial Support (3) </a:t>
            </a:r>
            <a:endParaRPr sz="2200" dirty="0"/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r>
              <a:rPr lang="en-029"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Safe Learning Environment (3)</a:t>
            </a:r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20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School leadership (1)</a:t>
            </a:r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Digital Inclusion and Equality: Designing Equitable Digital Futures (1)</a:t>
            </a:r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Practical AI Literacy and Classroom Integration (1)</a:t>
            </a:r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endParaRPr lang="en-US" sz="1626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endParaRPr lang="en-US" sz="1626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endParaRPr lang="en-029" sz="1626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32246" indent="-232246">
              <a:buClr>
                <a:schemeClr val="lt1"/>
              </a:buClr>
              <a:buSzPts val="2400"/>
              <a:buFont typeface="Arial"/>
              <a:buChar char="•"/>
            </a:pPr>
            <a:endParaRPr sz="1626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150000"/>
              </a:lnSpc>
            </a:pPr>
            <a:endParaRPr sz="1355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17" name="Google Shape;117;p3"/>
          <p:cNvGrpSpPr/>
          <p:nvPr/>
        </p:nvGrpSpPr>
        <p:grpSpPr>
          <a:xfrm>
            <a:off x="525818" y="1469169"/>
            <a:ext cx="4083811" cy="1125565"/>
            <a:chOff x="-60480" y="-411078"/>
            <a:chExt cx="8203877" cy="2753099"/>
          </a:xfrm>
        </p:grpSpPr>
        <p:sp>
          <p:nvSpPr>
            <p:cNvPr id="118" name="Google Shape;118;p3"/>
            <p:cNvSpPr txBox="1"/>
            <p:nvPr/>
          </p:nvSpPr>
          <p:spPr>
            <a:xfrm>
              <a:off x="-60480" y="-411078"/>
              <a:ext cx="8188270" cy="2753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en-029" sz="3657" b="1" dirty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IICBA eLearning and Digital Focus</a:t>
              </a:r>
              <a:endParaRPr sz="1219" dirty="0"/>
            </a:p>
          </p:txBody>
        </p:sp>
        <p:sp>
          <p:nvSpPr>
            <p:cNvPr id="119" name="Google Shape;119;p3"/>
            <p:cNvSpPr txBox="1"/>
            <p:nvPr/>
          </p:nvSpPr>
          <p:spPr>
            <a:xfrm>
              <a:off x="-44871" y="1428378"/>
              <a:ext cx="8188268" cy="874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39959"/>
                </a:lnSpc>
              </a:pPr>
              <a:endParaRPr sz="165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120" name="Google Shape;120;p3"/>
          <p:cNvSpPr/>
          <p:nvPr/>
        </p:nvSpPr>
        <p:spPr>
          <a:xfrm>
            <a:off x="529499" y="2763542"/>
            <a:ext cx="4159488" cy="645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1923" tIns="30953" rIns="61923" bIns="30953" anchor="t" anchorCtr="0">
            <a:noAutofit/>
          </a:bodyPr>
          <a:lstStyle/>
          <a:p>
            <a:endParaRPr sz="124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3" descr="A blue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4156" y="365126"/>
            <a:ext cx="1905428" cy="40399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"/>
          <p:cNvSpPr txBox="1"/>
          <p:nvPr/>
        </p:nvSpPr>
        <p:spPr>
          <a:xfrm>
            <a:off x="10078969" y="6312687"/>
            <a:ext cx="1560615" cy="230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029" sz="115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footer</a:t>
            </a:r>
            <a:endParaRPr sz="1219"/>
          </a:p>
        </p:txBody>
      </p:sp>
      <p:pic>
        <p:nvPicPr>
          <p:cNvPr id="123" name="Google Shape;12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9864" y="1026019"/>
            <a:ext cx="3653054" cy="2089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50333" y="2525590"/>
            <a:ext cx="3613318" cy="2072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94604" y="4122216"/>
            <a:ext cx="3648314" cy="207256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/>
          <p:nvPr/>
        </p:nvSpPr>
        <p:spPr>
          <a:xfrm>
            <a:off x="5789874" y="6242717"/>
            <a:ext cx="2244058" cy="2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23" tIns="30953" rIns="61923" bIns="30953" anchor="t" anchorCtr="0">
            <a:spAutoFit/>
          </a:bodyPr>
          <a:lstStyle/>
          <a:p>
            <a:r>
              <a:rPr lang="en-029" sz="1219">
                <a:solidFill>
                  <a:srgbClr val="0069B4"/>
                </a:solidFill>
                <a:latin typeface="Arial"/>
                <a:ea typeface="Arial"/>
                <a:cs typeface="Arial"/>
                <a:sym typeface="Arial"/>
              </a:rPr>
              <a:t>© UNESCO IICBA</a:t>
            </a:r>
            <a:endParaRPr sz="1219"/>
          </a:p>
        </p:txBody>
      </p:sp>
    </p:spTree>
    <p:extLst>
      <p:ext uri="{BB962C8B-B14F-4D97-AF65-F5344CB8AC3E}">
        <p14:creationId xmlns:p14="http://schemas.microsoft.com/office/powerpoint/2010/main" val="3787172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D4714-D0EC-0A23-1C4F-313827821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B30B63-268C-6949-91B3-1D439E7F6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11" y="415923"/>
            <a:ext cx="1180137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/>
              <a:t>Program: On-going Projects</a:t>
            </a:r>
            <a:br>
              <a:rPr lang="en-US" sz="4000" b="1" dirty="0"/>
            </a:b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B2E9011-36F2-B788-53C8-BF58E1367F0E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53F84DF-C936-8926-ECEF-363CDE6150A5}"/>
              </a:ext>
            </a:extLst>
          </p:cNvPr>
          <p:cNvSpPr>
            <a:spLocks/>
          </p:cNvSpPr>
          <p:nvPr/>
        </p:nvSpPr>
        <p:spPr>
          <a:xfrm>
            <a:off x="195311" y="2057400"/>
            <a:ext cx="6584182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3249352-5E47-EFC7-9F6C-FC292BA6DCE5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1DAE96-D80C-AC9D-8A98-36D6A8068C48}"/>
              </a:ext>
            </a:extLst>
          </p:cNvPr>
          <p:cNvSpPr txBox="1"/>
          <p:nvPr/>
        </p:nvSpPr>
        <p:spPr>
          <a:xfrm>
            <a:off x="195311" y="1510345"/>
            <a:ext cx="11867380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dirty="0"/>
              <a:t>Knowledge &amp; Innovation </a:t>
            </a:r>
            <a:r>
              <a:rPr lang="en-US" sz="3500" dirty="0" err="1"/>
              <a:t>eXchange</a:t>
            </a:r>
            <a:r>
              <a:rPr lang="en-US" sz="3500" dirty="0"/>
              <a:t> (KIX) Africa 19 (until 2027)</a:t>
            </a:r>
            <a:br>
              <a:rPr lang="en-US" sz="3500" dirty="0"/>
            </a:br>
            <a:r>
              <a:rPr lang="en-US" sz="3500" dirty="0"/>
              <a:t>EU Regional Teachers Initiative for Africa (until 2029)</a:t>
            </a:r>
          </a:p>
          <a:p>
            <a:r>
              <a:rPr lang="en-US" sz="3500" dirty="0"/>
              <a:t>Capacity-building for Girls’ Ed in West Africa (until 2027)</a:t>
            </a:r>
          </a:p>
          <a:p>
            <a:r>
              <a:rPr lang="en-US" sz="3500" dirty="0"/>
              <a:t>Professionalization of Teaching in Asia-Pacific/Africa (until 2026)</a:t>
            </a:r>
          </a:p>
          <a:p>
            <a:r>
              <a:rPr lang="en-US" sz="3500" dirty="0"/>
              <a:t>	</a:t>
            </a:r>
            <a:r>
              <a:rPr lang="en-US" sz="3500" dirty="0">
                <a:sym typeface="Wingdings" panose="05000000000000000000" pitchFamily="2" charset="2"/>
              </a:rPr>
              <a:t> </a:t>
            </a:r>
            <a:r>
              <a:rPr lang="en-US" sz="3500" dirty="0"/>
              <a:t>Situational analyses, reviews of policies, scorecards</a:t>
            </a:r>
          </a:p>
          <a:p>
            <a:r>
              <a:rPr lang="en-US" sz="3500" dirty="0"/>
              <a:t>Support to GPE Grants incl. Chad &amp; Cote d’Ivoire (until 2028)</a:t>
            </a:r>
          </a:p>
          <a:p>
            <a:r>
              <a:rPr lang="en-US" sz="3500" dirty="0"/>
              <a:t>Empowering Female Teachers/Leaders w/ eLearning (until 2026)</a:t>
            </a:r>
          </a:p>
          <a:p>
            <a:r>
              <a:rPr lang="en-US" sz="3500" dirty="0"/>
              <a:t>Innovative Teacher PD through eLearning in Ethiopia (until 2026)</a:t>
            </a:r>
          </a:p>
          <a:p>
            <a:endParaRPr lang="en-US" sz="3500" dirty="0"/>
          </a:p>
          <a:p>
            <a:br>
              <a:rPr lang="en-US" sz="3500" dirty="0"/>
            </a:b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968177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180C5-D0C3-2DAC-AD66-71C09B636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E61DE7-AAF3-58D1-E157-D51FBA975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11" y="415923"/>
            <a:ext cx="1180137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/>
              <a:t>Program: New Projects</a:t>
            </a:r>
            <a:br>
              <a:rPr lang="en-US" sz="4000" b="1" dirty="0"/>
            </a:b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AEDF38F-ADBE-5DFA-6531-E15FD546FD81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8D3127E-F6BC-6B28-D24F-5EC883556018}"/>
              </a:ext>
            </a:extLst>
          </p:cNvPr>
          <p:cNvSpPr>
            <a:spLocks/>
          </p:cNvSpPr>
          <p:nvPr/>
        </p:nvSpPr>
        <p:spPr>
          <a:xfrm>
            <a:off x="195311" y="2057400"/>
            <a:ext cx="6584182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1E14D0D-98EC-082D-71E0-9F2F8A12B98C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C72403-2D2E-7569-2285-59083EF92B9E}"/>
              </a:ext>
            </a:extLst>
          </p:cNvPr>
          <p:cNvSpPr txBox="1"/>
          <p:nvPr/>
        </p:nvSpPr>
        <p:spPr>
          <a:xfrm>
            <a:off x="195311" y="1078704"/>
            <a:ext cx="1186738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dirty="0"/>
              <a:t>Enabling OOSC to Join Formal Education w/ ALP (until 2029)</a:t>
            </a:r>
          </a:p>
          <a:p>
            <a:r>
              <a:rPr lang="en-US" sz="3500" dirty="0"/>
              <a:t>GPE Grants Burundi, Cameroon, Madagascar, Mali (until 2028)</a:t>
            </a:r>
          </a:p>
          <a:p>
            <a:r>
              <a:rPr lang="en-US" sz="3500" dirty="0"/>
              <a:t>Country Support Mechanism under KIX Africa 19 (until 2027)</a:t>
            </a:r>
            <a:br>
              <a:rPr lang="en-US" sz="3500" dirty="0"/>
            </a:br>
            <a:r>
              <a:rPr lang="en-US" sz="3500" dirty="0"/>
              <a:t>Secondary School Youth for Workforce Readiness (until 2027)</a:t>
            </a:r>
          </a:p>
          <a:p>
            <a:r>
              <a:rPr lang="en-US" sz="3500" dirty="0"/>
              <a:t>Education Systems in Crisis Cameroon, DRC, Uganda (until 2027)</a:t>
            </a:r>
          </a:p>
          <a:p>
            <a:endParaRPr lang="en-US" sz="3500" u="sng" dirty="0"/>
          </a:p>
          <a:p>
            <a:r>
              <a:rPr lang="en-US" sz="3500" u="sng" dirty="0"/>
              <a:t>Others:</a:t>
            </a:r>
          </a:p>
          <a:p>
            <a:r>
              <a:rPr lang="en-US" sz="3500" dirty="0"/>
              <a:t>Research grants (Fates, Mastercard Foundation &amp; </a:t>
            </a:r>
            <a:r>
              <a:rPr lang="en-US" sz="3500" dirty="0" err="1"/>
              <a:t>AfECN</a:t>
            </a:r>
            <a:r>
              <a:rPr lang="en-US" sz="3500" dirty="0"/>
              <a:t>)</a:t>
            </a:r>
          </a:p>
          <a:p>
            <a:r>
              <a:rPr lang="en-US" sz="3500" dirty="0" err="1"/>
              <a:t>CapED</a:t>
            </a:r>
            <a:r>
              <a:rPr lang="en-US" sz="3500" dirty="0"/>
              <a:t> and O3 – support to HQ-led programs</a:t>
            </a:r>
          </a:p>
          <a:p>
            <a:r>
              <a:rPr lang="en-US" sz="3500" dirty="0"/>
              <a:t>Other work – example of Deans Forum </a:t>
            </a:r>
          </a:p>
          <a:p>
            <a:endParaRPr lang="en-US" sz="3500" dirty="0"/>
          </a:p>
          <a:p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808605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" sz="3600" b="1" dirty="0"/>
              <a:t>GPE grants - Overview</a:t>
            </a:r>
            <a:endParaRPr lang="en-GB" sz="3600" b="1" dirty="0"/>
          </a:p>
        </p:txBody>
      </p:sp>
      <p:sp>
        <p:nvSpPr>
          <p:cNvPr id="4" name="Text Placeholder 3"/>
          <p:cNvSpPr>
            <a:spLocks noGrp="1" noRot="1" noMove="1" noResize="1" noEditPoints="1" noAdjustHandles="1" noChangeArrowheads="1" noChangeShapeType="1"/>
          </p:cNvSpPr>
          <p:nvPr>
            <p:ph type="body" sz="quarter" idx="14"/>
          </p:nvPr>
        </p:nvSpPr>
        <p:spPr>
          <a:xfrm>
            <a:off x="3517019" y="6469136"/>
            <a:ext cx="5895922" cy="388864"/>
          </a:xfrm>
        </p:spPr>
        <p:txBody>
          <a:bodyPr>
            <a:normAutofit/>
          </a:bodyPr>
          <a:lstStyle/>
          <a:p>
            <a:r>
              <a:rPr lang="en-GB" sz="1800" i="1" dirty="0"/>
              <a:t>Empowering Teachers for All Learners To Thrive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4835" y="1406945"/>
            <a:ext cx="6524367" cy="3834315"/>
          </a:xfrm>
          <a:prstGeom prst="rect">
            <a:avLst/>
          </a:prstGeom>
        </p:spPr>
        <p:txBody>
          <a:bodyPr lIns="0" tIns="0" rIns="0" bIns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Söhne"/>
              </a:rPr>
              <a:t>Funding</a:t>
            </a:r>
            <a:r>
              <a:rPr lang="en-US" sz="2800" dirty="0">
                <a:latin typeface="Söhne"/>
              </a:rPr>
              <a:t>: GPE grants managed by UNESCO</a:t>
            </a:r>
          </a:p>
          <a:p>
            <a:r>
              <a:rPr lang="en-US" sz="2800" b="1" dirty="0">
                <a:latin typeface="Söhne"/>
              </a:rPr>
              <a:t>Aim: </a:t>
            </a:r>
            <a:r>
              <a:rPr lang="en-US" sz="2800" dirty="0">
                <a:latin typeface="Söhne"/>
              </a:rPr>
              <a:t>IICBA support national teacher education reforms in </a:t>
            </a:r>
            <a:r>
              <a:rPr lang="en-US" sz="2800" dirty="0">
                <a:solidFill>
                  <a:srgbClr val="FF0000"/>
                </a:solidFill>
                <a:latin typeface="Söhne"/>
              </a:rPr>
              <a:t>Côte d'Ivoire</a:t>
            </a:r>
            <a:r>
              <a:rPr lang="en-US" sz="2800" dirty="0">
                <a:latin typeface="Söhne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Söhne"/>
              </a:rPr>
              <a:t>Cameroon</a:t>
            </a:r>
            <a:r>
              <a:rPr lang="en-US" sz="2800" dirty="0">
                <a:latin typeface="Söhne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Söhne"/>
              </a:rPr>
              <a:t>Chad</a:t>
            </a:r>
            <a:r>
              <a:rPr lang="en-US" sz="2800" dirty="0">
                <a:latin typeface="Söhne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Söhne"/>
              </a:rPr>
              <a:t>Burundi</a:t>
            </a:r>
            <a:r>
              <a:rPr lang="en-US" sz="2800" dirty="0">
                <a:latin typeface="Söhne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Söhne"/>
              </a:rPr>
              <a:t>Mali</a:t>
            </a:r>
            <a:r>
              <a:rPr lang="en-US" sz="2800" dirty="0">
                <a:latin typeface="Söhne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Söhne"/>
              </a:rPr>
              <a:t>DRC</a:t>
            </a:r>
            <a:r>
              <a:rPr lang="en-US" sz="2800" dirty="0">
                <a:latin typeface="Söhne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Söhne"/>
              </a:rPr>
              <a:t>Madagascar,</a:t>
            </a:r>
            <a:r>
              <a:rPr lang="en-US" sz="2800" dirty="0">
                <a:latin typeface="Söhne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Söhne"/>
              </a:rPr>
              <a:t>Ethiopia</a:t>
            </a:r>
          </a:p>
          <a:p>
            <a:r>
              <a:rPr lang="en-US" sz="2800" b="1" dirty="0">
                <a:latin typeface="Söhne"/>
              </a:rPr>
              <a:t>Focus: </a:t>
            </a:r>
            <a:r>
              <a:rPr lang="en-US" sz="2800" dirty="0">
                <a:latin typeface="Söhne"/>
              </a:rPr>
              <a:t>Professional development for teachers (pre-primary, primary and lower and upper secondary)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592DF3-CFBE-A06B-4D32-E9D43D580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2822"/>
          <a:stretch/>
        </p:blipFill>
        <p:spPr>
          <a:xfrm>
            <a:off x="6833286" y="815670"/>
            <a:ext cx="4946370" cy="47949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3BF53A-72D7-DF89-06F2-3C94BE316188}"/>
              </a:ext>
            </a:extLst>
          </p:cNvPr>
          <p:cNvSpPr txBox="1"/>
          <p:nvPr/>
        </p:nvSpPr>
        <p:spPr>
          <a:xfrm>
            <a:off x="1454315" y="5670532"/>
            <a:ext cx="9107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" dirty="0"/>
              <a:t>💰 GPE → 🏛️ UNESCO IICBA → 📚 Ministries → 👩‍🏫 Teachers → 🎓 Learners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7623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F2AC9-9B92-A5A3-D4CD-D5F6EA97E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989099-358B-EBE8-7809-60AE16CEF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02" y="326230"/>
            <a:ext cx="1093411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Structure of presentation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513E934-0F86-43EE-CEC6-F748B73333AE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E643AA-8219-0E20-E576-10D6325B7C1B}"/>
              </a:ext>
            </a:extLst>
          </p:cNvPr>
          <p:cNvSpPr>
            <a:spLocks/>
          </p:cNvSpPr>
          <p:nvPr/>
        </p:nvSpPr>
        <p:spPr>
          <a:xfrm>
            <a:off x="133166" y="2057400"/>
            <a:ext cx="6968970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49D4C68-0979-92CD-E1C0-1C13E00976FC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AD7B2562-AC49-74DF-C860-764352F53666}"/>
              </a:ext>
            </a:extLst>
          </p:cNvPr>
          <p:cNvSpPr txBox="1">
            <a:spLocks/>
          </p:cNvSpPr>
          <p:nvPr/>
        </p:nvSpPr>
        <p:spPr>
          <a:xfrm>
            <a:off x="301529" y="1741486"/>
            <a:ext cx="11179271" cy="3811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en-US" sz="3600" dirty="0"/>
              <a:t>Background on IICBA &amp; what’s in it for you</a:t>
            </a:r>
            <a:endParaRPr lang="en-US" sz="1000" dirty="0"/>
          </a:p>
          <a:p>
            <a:pPr marL="742950" indent="-742950">
              <a:buAutoNum type="arabicPeriod"/>
            </a:pPr>
            <a:r>
              <a:rPr lang="en-US" sz="3600" dirty="0">
                <a:solidFill>
                  <a:srgbClr val="FF0000"/>
                </a:solidFill>
              </a:rPr>
              <a:t>Teacher policies: Careers, standards, CPD</a:t>
            </a:r>
          </a:p>
          <a:p>
            <a:pPr marL="742950" indent="-742950">
              <a:buAutoNum type="arabicPeriod"/>
            </a:pPr>
            <a:r>
              <a:rPr lang="en-US" sz="3600" dirty="0"/>
              <a:t>Diagnostic tool: Scorecard</a:t>
            </a:r>
          </a:p>
          <a:p>
            <a:pPr marL="742950" indent="-742950">
              <a:buAutoNum type="arabicPeriod"/>
            </a:pPr>
            <a:r>
              <a:rPr lang="en-US" sz="3600" dirty="0"/>
              <a:t>Surveys: Teacher well-being, school leadership, etc.</a:t>
            </a:r>
          </a:p>
          <a:p>
            <a:pPr marL="742950" indent="-742950">
              <a:buAutoNum type="arabicPeriod"/>
            </a:pPr>
            <a:r>
              <a:rPr lang="en-US" sz="3600" dirty="0"/>
              <a:t>Example of (light) evaluation: Ethiopia summer training</a:t>
            </a:r>
          </a:p>
          <a:p>
            <a:pPr marL="742950" indent="-742950">
              <a:buFontTx/>
              <a:buAutoNum type="arabicPeriod"/>
            </a:pPr>
            <a:r>
              <a:rPr lang="en-US" sz="3600" dirty="0"/>
              <a:t>IICBA research: Selected outputs</a:t>
            </a:r>
          </a:p>
        </p:txBody>
      </p:sp>
    </p:spTree>
    <p:extLst>
      <p:ext uri="{BB962C8B-B14F-4D97-AF65-F5344CB8AC3E}">
        <p14:creationId xmlns:p14="http://schemas.microsoft.com/office/powerpoint/2010/main" val="2882027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68D15-94D7-A8D7-FE91-0728FE530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 Frameworks including African Continental Teacher Qualification Framework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815974-8EE7-C0B5-14CB-77C4842AB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360" y="1690688"/>
            <a:ext cx="8653280" cy="48426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4618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5982E-E6C9-A96C-A43C-923921E47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6F6F-427C-9B0B-BB60-ED2DDDDFB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Familiarity with AU Frameworks </a:t>
            </a:r>
            <a:br>
              <a:rPr lang="en-US" b="1" dirty="0"/>
            </a:br>
            <a:r>
              <a:rPr lang="en-US" b="1" dirty="0"/>
              <a:t>(21 countries, 33 responses)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62D2F64-F81D-4FA8-F7B6-4B54DD4EBC5D}"/>
              </a:ext>
            </a:extLst>
          </p:cNvPr>
          <p:cNvGraphicFramePr/>
          <p:nvPr/>
        </p:nvGraphicFramePr>
        <p:xfrm>
          <a:off x="544285" y="2013857"/>
          <a:ext cx="11168743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3205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58733-BA70-EA74-1017-893743EA3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7B596-66ED-BD34-E991-64CB5A98B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Alignment of National Frameworks with the Domains of the AU Standards for Teachers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38A02BD-E09D-79C6-C378-CA27D336D063}"/>
              </a:ext>
            </a:extLst>
          </p:cNvPr>
          <p:cNvGraphicFramePr/>
          <p:nvPr/>
        </p:nvGraphicFramePr>
        <p:xfrm>
          <a:off x="674914" y="1872343"/>
          <a:ext cx="10765971" cy="3973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7995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52DE3-1D9B-86AE-AC8A-0922CBD25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90C78-AD62-657F-61A9-03F2FCD74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Alignment of National Frameworks with the Domains of the AU Standards for School Leaders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C08D693-86A1-B8B7-8A7A-2E2463270E72}"/>
              </a:ext>
            </a:extLst>
          </p:cNvPr>
          <p:cNvGraphicFramePr/>
          <p:nvPr/>
        </p:nvGraphicFramePr>
        <p:xfrm>
          <a:off x="370114" y="1567543"/>
          <a:ext cx="11527972" cy="4593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906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E8B32-F13C-1934-106A-79FB857EB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F8859-B786-5DD7-2E50-6B840FEF1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Career Stages for Teachers and School Leaders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088B764-A33A-9854-7357-1FDFA3CBF66E}"/>
              </a:ext>
            </a:extLst>
          </p:cNvPr>
          <p:cNvGraphicFramePr/>
          <p:nvPr/>
        </p:nvGraphicFramePr>
        <p:xfrm>
          <a:off x="1088571" y="1534886"/>
          <a:ext cx="10515600" cy="4561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3100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BB504-1048-CFE1-4109-F068CE1D6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5088C-34DB-E8E8-36C6-5BE4CEFA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CPD Frameworks + Link with Career Stages (%)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D312350-6C4B-3ADE-4161-EC89D5D72CB6}"/>
              </a:ext>
            </a:extLst>
          </p:cNvPr>
          <p:cNvGraphicFramePr/>
          <p:nvPr/>
        </p:nvGraphicFramePr>
        <p:xfrm>
          <a:off x="990600" y="1545771"/>
          <a:ext cx="10515600" cy="4376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5024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7BDA0-BDB0-CD0E-D5B2-64E8C65E2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336F-E5E5-31AB-3B35-9ECC86C0A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Teachers Benefitting from CPD, Last 3 Years (%)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791E8B3-B68D-BE77-A9EF-62479CDE15C0}"/>
              </a:ext>
            </a:extLst>
          </p:cNvPr>
          <p:cNvGraphicFramePr/>
          <p:nvPr/>
        </p:nvGraphicFramePr>
        <p:xfrm>
          <a:off x="1173018" y="1588655"/>
          <a:ext cx="10180782" cy="4498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3730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17C46-461D-C78E-F321-B5D88C852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DA724-E616-AB8D-941B-F083CB87B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754" y="469376"/>
            <a:ext cx="11130492" cy="67475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Teacher salaries &amp; working conditions West Africa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D4344A4-A6C9-5FD5-64D2-0B5DB57D4E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3711" y="1382486"/>
            <a:ext cx="11364578" cy="445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5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19"/>
    </mc:Choice>
    <mc:Fallback xmlns="">
      <p:transition spd="slow" advTm="28919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F53AF-1982-19D2-D32B-565093031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4BC42-2573-8240-CCE0-EDDC50740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937" y="393176"/>
            <a:ext cx="10542664" cy="67475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Teacher salaries &amp; working conditions - Burkina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8C6794D-F164-0BE9-D69B-E733CFCCB9B5}"/>
              </a:ext>
            </a:extLst>
          </p:cNvPr>
          <p:cNvGraphicFramePr>
            <a:graphicFrameLocks noGrp="1"/>
          </p:cNvGraphicFramePr>
          <p:nvPr/>
        </p:nvGraphicFramePr>
        <p:xfrm>
          <a:off x="557784" y="1325880"/>
          <a:ext cx="11027665" cy="49103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1051">
                  <a:extLst>
                    <a:ext uri="{9D8B030D-6E8A-4147-A177-3AD203B41FA5}">
                      <a16:colId xmlns:a16="http://schemas.microsoft.com/office/drawing/2014/main" val="169015561"/>
                    </a:ext>
                  </a:extLst>
                </a:gridCol>
                <a:gridCol w="1382869">
                  <a:extLst>
                    <a:ext uri="{9D8B030D-6E8A-4147-A177-3AD203B41FA5}">
                      <a16:colId xmlns:a16="http://schemas.microsoft.com/office/drawing/2014/main" val="2080363134"/>
                    </a:ext>
                  </a:extLst>
                </a:gridCol>
                <a:gridCol w="1422569">
                  <a:extLst>
                    <a:ext uri="{9D8B030D-6E8A-4147-A177-3AD203B41FA5}">
                      <a16:colId xmlns:a16="http://schemas.microsoft.com/office/drawing/2014/main" val="2481461610"/>
                    </a:ext>
                  </a:extLst>
                </a:gridCol>
                <a:gridCol w="1382869">
                  <a:extLst>
                    <a:ext uri="{9D8B030D-6E8A-4147-A177-3AD203B41FA5}">
                      <a16:colId xmlns:a16="http://schemas.microsoft.com/office/drawing/2014/main" val="1969018812"/>
                    </a:ext>
                  </a:extLst>
                </a:gridCol>
                <a:gridCol w="1382869">
                  <a:extLst>
                    <a:ext uri="{9D8B030D-6E8A-4147-A177-3AD203B41FA5}">
                      <a16:colId xmlns:a16="http://schemas.microsoft.com/office/drawing/2014/main" val="2164231990"/>
                    </a:ext>
                  </a:extLst>
                </a:gridCol>
                <a:gridCol w="1422569">
                  <a:extLst>
                    <a:ext uri="{9D8B030D-6E8A-4147-A177-3AD203B41FA5}">
                      <a16:colId xmlns:a16="http://schemas.microsoft.com/office/drawing/2014/main" val="1541377883"/>
                    </a:ext>
                  </a:extLst>
                </a:gridCol>
                <a:gridCol w="1382869">
                  <a:extLst>
                    <a:ext uri="{9D8B030D-6E8A-4147-A177-3AD203B41FA5}">
                      <a16:colId xmlns:a16="http://schemas.microsoft.com/office/drawing/2014/main" val="1800627540"/>
                    </a:ext>
                  </a:extLst>
                </a:gridCol>
              </a:tblGrid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Public schools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Private school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113347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Primary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Secondary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All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Primary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Secondary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All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87760526"/>
                  </a:ext>
                </a:extLst>
              </a:tr>
              <a:tr h="3850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US" sz="2000" kern="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Burkina Faso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256660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Salary (FCFA. 1000)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1 995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2 416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2 139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893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1 367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1 188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39340923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Second job (%)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19.4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27.6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22.1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17.0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13.2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14.6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237136728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Days worked/month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20.9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21.5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21.1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20.8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19.1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19.7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73048604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Hours worked/day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7.9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7.2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7.7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7.8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5.8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6.5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03316767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Annual leave (%)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99.8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100.0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99.9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30.9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4.6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14.4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778072665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Sick leave (%)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64.9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65.2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65.0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29.4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9.8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17.1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82131319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Pension (%)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83.8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87.9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85.1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31.0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7.4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16.2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175194537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Maternity leave (%)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70.9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57.4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66.5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24.3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3.7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11.4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18412350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Bonus (%)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2.7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2.5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2.7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4.5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3.0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3.5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56557464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Other benefits (%)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24.9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23.9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24.6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0.3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2.5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1.7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352781375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Food received (%)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0.2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0.1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3.2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1.2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747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18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19"/>
    </mc:Choice>
    <mc:Fallback xmlns="">
      <p:transition spd="slow" advTm="28919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16256-9481-09EF-E22F-9EC08261C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73883-4972-288E-4A59-94BFDF12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937" y="393176"/>
            <a:ext cx="10542664" cy="67475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Teacher salaries &amp; working conditions - Burkina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C653029-42BB-D013-3D6E-5E9441CA7D95}"/>
              </a:ext>
            </a:extLst>
          </p:cNvPr>
          <p:cNvGraphicFramePr>
            <a:graphicFrameLocks noGrp="1"/>
          </p:cNvGraphicFramePr>
          <p:nvPr/>
        </p:nvGraphicFramePr>
        <p:xfrm>
          <a:off x="585216" y="1408176"/>
          <a:ext cx="11100818" cy="49926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7406">
                  <a:extLst>
                    <a:ext uri="{9D8B030D-6E8A-4147-A177-3AD203B41FA5}">
                      <a16:colId xmlns:a16="http://schemas.microsoft.com/office/drawing/2014/main" val="3051016290"/>
                    </a:ext>
                  </a:extLst>
                </a:gridCol>
                <a:gridCol w="1369841">
                  <a:extLst>
                    <a:ext uri="{9D8B030D-6E8A-4147-A177-3AD203B41FA5}">
                      <a16:colId xmlns:a16="http://schemas.microsoft.com/office/drawing/2014/main" val="1469304412"/>
                    </a:ext>
                  </a:extLst>
                </a:gridCol>
                <a:gridCol w="1409804">
                  <a:extLst>
                    <a:ext uri="{9D8B030D-6E8A-4147-A177-3AD203B41FA5}">
                      <a16:colId xmlns:a16="http://schemas.microsoft.com/office/drawing/2014/main" val="1190612497"/>
                    </a:ext>
                  </a:extLst>
                </a:gridCol>
                <a:gridCol w="1372061">
                  <a:extLst>
                    <a:ext uri="{9D8B030D-6E8A-4147-A177-3AD203B41FA5}">
                      <a16:colId xmlns:a16="http://schemas.microsoft.com/office/drawing/2014/main" val="3634537146"/>
                    </a:ext>
                  </a:extLst>
                </a:gridCol>
                <a:gridCol w="1369841">
                  <a:extLst>
                    <a:ext uri="{9D8B030D-6E8A-4147-A177-3AD203B41FA5}">
                      <a16:colId xmlns:a16="http://schemas.microsoft.com/office/drawing/2014/main" val="2429321932"/>
                    </a:ext>
                  </a:extLst>
                </a:gridCol>
                <a:gridCol w="1409804">
                  <a:extLst>
                    <a:ext uri="{9D8B030D-6E8A-4147-A177-3AD203B41FA5}">
                      <a16:colId xmlns:a16="http://schemas.microsoft.com/office/drawing/2014/main" val="1633653661"/>
                    </a:ext>
                  </a:extLst>
                </a:gridCol>
                <a:gridCol w="1372061">
                  <a:extLst>
                    <a:ext uri="{9D8B030D-6E8A-4147-A177-3AD203B41FA5}">
                      <a16:colId xmlns:a16="http://schemas.microsoft.com/office/drawing/2014/main" val="2111193416"/>
                    </a:ext>
                  </a:extLst>
                </a:gridCol>
              </a:tblGrid>
              <a:tr h="4452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Public schools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Private school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187171"/>
                  </a:ext>
                </a:extLst>
              </a:tr>
              <a:tr h="4452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 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Primary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Secondary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All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Primary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Secondary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All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27498645"/>
                  </a:ext>
                </a:extLst>
              </a:tr>
              <a:tr h="492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US" sz="2000" kern="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Burkina Faso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017481"/>
                  </a:ext>
                </a:extLst>
              </a:tr>
              <a:tr h="4452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Household Poverty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0.6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0.4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6.3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2.4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6390458"/>
                  </a:ext>
                </a:extLst>
              </a:tr>
              <a:tr h="4925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Quintile of well-being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US" sz="2000" kern="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US" sz="2000" kern="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US" sz="2000" kern="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US" sz="2000" kern="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US" sz="2000" kern="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US" sz="2000" kern="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28209716"/>
                  </a:ext>
                </a:extLst>
              </a:tr>
              <a:tr h="4452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Bottom quintile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6.2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2.3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69632392"/>
                  </a:ext>
                </a:extLst>
              </a:tr>
              <a:tr h="4452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Second quintile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0.6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0.4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08713948"/>
                  </a:ext>
                </a:extLst>
              </a:tr>
              <a:tr h="4452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Middle quintile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2.4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1.6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5.9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2.2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41299326"/>
                  </a:ext>
                </a:extLst>
              </a:tr>
              <a:tr h="4452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Fourth quintile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12.1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7.7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10.7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41.3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2.9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17.2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558509940"/>
                  </a:ext>
                </a:extLst>
              </a:tr>
              <a:tr h="4452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Top quintile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84.9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92.3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87.3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46.5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97.1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78.2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36865418"/>
                  </a:ext>
                </a:extLst>
              </a:tr>
              <a:tr h="4452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Total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100.0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100.0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100.0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100.0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>
                          <a:effectLst/>
                        </a:rPr>
                        <a:t>100.0</a:t>
                      </a:r>
                      <a:endParaRPr lang="en-US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fr-CA" sz="2000" kern="100" dirty="0">
                          <a:effectLst/>
                        </a:rPr>
                        <a:t>100.0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00287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114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19"/>
    </mc:Choice>
    <mc:Fallback xmlns="">
      <p:transition spd="slow" advTm="28919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0ED04-4945-5885-FB7F-8147DE68F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182F6-263F-BF13-3944-FDC2EA560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754" y="469376"/>
            <a:ext cx="11130492" cy="67475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Afrobarometer - MLPGs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3A840D-8B77-6343-6A36-26FEB4A18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38" y="1384702"/>
            <a:ext cx="10617490" cy="548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7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19"/>
    </mc:Choice>
    <mc:Fallback xmlns="">
      <p:transition spd="slow" advTm="28919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074D7-39CF-44E2-72AF-0895BDBB7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216A4-863D-2811-0B68-2BE3C1D98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754" y="469376"/>
            <a:ext cx="11130492" cy="67475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2 – Afrobarometer - MLPGs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0FEDF3-477D-F380-2A98-398E8B7A2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07" y="1557336"/>
            <a:ext cx="11805246" cy="469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54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19"/>
    </mc:Choice>
    <mc:Fallback xmlns="">
      <p:transition spd="slow" advTm="28919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AEE6F-FC57-209F-D257-18DD5A7C6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510EE5-2899-B62E-3078-AA35F51A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02" y="326230"/>
            <a:ext cx="1093411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Structure of presentation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971B58F-659A-6735-72E9-6CDC8E8D7819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66D137-968A-D37A-FF24-EB69179ABBAA}"/>
              </a:ext>
            </a:extLst>
          </p:cNvPr>
          <p:cNvSpPr>
            <a:spLocks/>
          </p:cNvSpPr>
          <p:nvPr/>
        </p:nvSpPr>
        <p:spPr>
          <a:xfrm>
            <a:off x="133166" y="2057400"/>
            <a:ext cx="6968970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DA6BC25-F3B6-43D3-A09F-7CFA8B22EEAD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41FADAE-2286-F4CC-D429-BDED9BD10E0C}"/>
              </a:ext>
            </a:extLst>
          </p:cNvPr>
          <p:cNvSpPr txBox="1">
            <a:spLocks/>
          </p:cNvSpPr>
          <p:nvPr/>
        </p:nvSpPr>
        <p:spPr>
          <a:xfrm>
            <a:off x="301529" y="1741486"/>
            <a:ext cx="11179271" cy="3811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en-US" sz="3600" dirty="0"/>
              <a:t>Background on IICBA &amp; what’s in it for you</a:t>
            </a:r>
            <a:endParaRPr lang="en-US" sz="1000" dirty="0"/>
          </a:p>
          <a:p>
            <a:pPr marL="742950" indent="-742950">
              <a:buAutoNum type="arabicPeriod"/>
            </a:pPr>
            <a:r>
              <a:rPr lang="en-US" sz="3600" dirty="0"/>
              <a:t>Teacher policies: Careers, standards, CPD</a:t>
            </a:r>
          </a:p>
          <a:p>
            <a:pPr marL="742950" indent="-742950">
              <a:buAutoNum type="arabicPeriod"/>
            </a:pPr>
            <a:r>
              <a:rPr lang="en-US" sz="3600" dirty="0">
                <a:solidFill>
                  <a:srgbClr val="FF0000"/>
                </a:solidFill>
              </a:rPr>
              <a:t>Diagnostic tool: Scorecard</a:t>
            </a:r>
          </a:p>
          <a:p>
            <a:pPr marL="742950" indent="-742950">
              <a:buAutoNum type="arabicPeriod"/>
            </a:pPr>
            <a:r>
              <a:rPr lang="en-US" sz="3600" dirty="0"/>
              <a:t>Surveys: Teacher well-being, school leadership, etc.</a:t>
            </a:r>
          </a:p>
          <a:p>
            <a:pPr marL="742950" indent="-742950">
              <a:buAutoNum type="arabicPeriod"/>
            </a:pPr>
            <a:r>
              <a:rPr lang="en-US" sz="3600" dirty="0"/>
              <a:t>Example of (light) evaluation: Ethiopia summer training</a:t>
            </a:r>
          </a:p>
          <a:p>
            <a:pPr marL="742950" indent="-742950">
              <a:buFontTx/>
              <a:buAutoNum type="arabicPeriod"/>
            </a:pPr>
            <a:r>
              <a:rPr lang="en-US" sz="3600" dirty="0"/>
              <a:t>IICBA research: Selected outputs</a:t>
            </a:r>
          </a:p>
        </p:txBody>
      </p:sp>
    </p:spTree>
    <p:extLst>
      <p:ext uri="{BB962C8B-B14F-4D97-AF65-F5344CB8AC3E}">
        <p14:creationId xmlns:p14="http://schemas.microsoft.com/office/powerpoint/2010/main" val="1194011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25AF9-8164-667C-DCA8-09715A06F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F70B921-1594-4EA7-1155-B84FD9D9045F}"/>
              </a:ext>
            </a:extLst>
          </p:cNvPr>
          <p:cNvCxnSpPr>
            <a:cxnSpLocks/>
          </p:cNvCxnSpPr>
          <p:nvPr/>
        </p:nvCxnSpPr>
        <p:spPr>
          <a:xfrm>
            <a:off x="7985760" y="3606800"/>
            <a:ext cx="307274" cy="0"/>
          </a:xfrm>
          <a:prstGeom prst="line">
            <a:avLst/>
          </a:prstGeom>
          <a:ln w="1905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8D4F1A2-C3BE-A33D-FE0D-6B3A6BE2E50C}"/>
              </a:ext>
            </a:extLst>
          </p:cNvPr>
          <p:cNvGraphicFramePr/>
          <p:nvPr/>
        </p:nvGraphicFramePr>
        <p:xfrm>
          <a:off x="1388443" y="270820"/>
          <a:ext cx="8150198" cy="6662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CE6DE121-C20E-501C-7912-641FD211C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22" y="5843985"/>
            <a:ext cx="4267200" cy="9091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kern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Technical Guidelines: </a:t>
            </a:r>
            <a:r>
              <a:rPr lang="en-US" sz="2800" b="1" kern="1200" dirty="0">
                <a:latin typeface="Segoe UI" panose="020B0502040204020203" pitchFamily="34" charset="0"/>
                <a:cs typeface="Segoe UI" panose="020B0502040204020203" pitchFamily="34" charset="0"/>
              </a:rPr>
              <a:t>Evaluation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C0A5B0-80C8-C3B2-198F-347E17C839EF}"/>
              </a:ext>
            </a:extLst>
          </p:cNvPr>
          <p:cNvSpPr txBox="1"/>
          <p:nvPr/>
        </p:nvSpPr>
        <p:spPr>
          <a:xfrm>
            <a:off x="7341537" y="4863873"/>
            <a:ext cx="4739641" cy="181588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/>
            </a:lvl1pPr>
          </a:lstStyle>
          <a:p>
            <a:r>
              <a:rPr lang="en-GB" dirty="0"/>
              <a:t>How conducive are the teacher working conditions to ensure the achievement of the national framework of teaching standards and competencies? </a:t>
            </a:r>
          </a:p>
          <a:p>
            <a:endParaRPr lang="en-GB" dirty="0"/>
          </a:p>
          <a:p>
            <a:r>
              <a:rPr lang="en-GB" dirty="0"/>
              <a:t>Has the country implemented AU (2017) teacher working conditions and UNESCO-IICBA (2017) teacher support motivation framework recommendations?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13D288-CBD0-5F96-CA53-C33119B2BA39}"/>
              </a:ext>
            </a:extLst>
          </p:cNvPr>
          <p:cNvSpPr txBox="1"/>
          <p:nvPr/>
        </p:nvSpPr>
        <p:spPr>
          <a:xfrm>
            <a:off x="8293034" y="2785705"/>
            <a:ext cx="3788144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40000"/>
                <a:lumOff val="60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/>
            </a:lvl1pPr>
          </a:lstStyle>
          <a:p>
            <a:r>
              <a:rPr lang="en-GB" dirty="0"/>
              <a:t>Has CPD been aligned with the AU Continental Teacher Qualification Framework? </a:t>
            </a:r>
          </a:p>
          <a:p>
            <a:r>
              <a:rPr lang="en-GB"/>
              <a:t>Has </a:t>
            </a:r>
            <a:r>
              <a:rPr lang="en-GB" dirty="0"/>
              <a:t>a national CPD framework been developed and implemented? Career pathways?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CD22BE-2783-5F6D-3AB1-97488682DD4D}"/>
              </a:ext>
            </a:extLst>
          </p:cNvPr>
          <p:cNvSpPr txBox="1"/>
          <p:nvPr/>
        </p:nvSpPr>
        <p:spPr>
          <a:xfrm>
            <a:off x="7341536" y="1096640"/>
            <a:ext cx="4739641" cy="107721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Is there a law to professionalize teaching?</a:t>
            </a:r>
            <a:br>
              <a:rPr lang="en-US" sz="1600" dirty="0"/>
            </a:br>
            <a:r>
              <a:rPr lang="en-US" sz="1600" dirty="0"/>
              <a:t>(i.e., Implementation of AU Continental Guidelines on the Teaching Profession; registration and licensing of Teachers? School leaders?)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1D65DD-4F18-B6A4-8AEE-187272047C12}"/>
              </a:ext>
            </a:extLst>
          </p:cNvPr>
          <p:cNvSpPr txBox="1"/>
          <p:nvPr/>
        </p:nvSpPr>
        <p:spPr>
          <a:xfrm>
            <a:off x="110822" y="1096640"/>
            <a:ext cx="2410461" cy="1077218"/>
          </a:xfrm>
          <a:prstGeom prst="rect">
            <a:avLst/>
          </a:prstGeom>
          <a:solidFill>
            <a:schemeClr val="bg1"/>
          </a:solidFill>
          <a:ln w="19050">
            <a:solidFill>
              <a:srgbClr val="CC99FF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/>
            </a:lvl1pPr>
          </a:lstStyle>
          <a:p>
            <a:r>
              <a:rPr lang="en-US" dirty="0"/>
              <a:t>Is the framework aligned with international frameworks (e.g., UNESCO, AU)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0D78B6-1B26-6DEB-182E-CB399EEBA198}"/>
              </a:ext>
            </a:extLst>
          </p:cNvPr>
          <p:cNvSpPr txBox="1"/>
          <p:nvPr/>
        </p:nvSpPr>
        <p:spPr>
          <a:xfrm>
            <a:off x="110823" y="3021237"/>
            <a:ext cx="3028618" cy="230832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/>
            </a:lvl1pPr>
          </a:lstStyle>
          <a:p>
            <a:r>
              <a:rPr lang="en-GB" dirty="0"/>
              <a:t>Has pre-service teacher education been aligned with the AU Continental Teacher Qualification Framework? </a:t>
            </a:r>
          </a:p>
          <a:p>
            <a:endParaRPr lang="en-GB" dirty="0"/>
          </a:p>
          <a:p>
            <a:r>
              <a:rPr lang="en-GB" dirty="0"/>
              <a:t>Have the necessary reforms been implemented to raise the quality of pre-service teacher education to match international standards?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FD96BE-E6B9-1919-8AF9-82694286A950}"/>
              </a:ext>
            </a:extLst>
          </p:cNvPr>
          <p:cNvCxnSpPr>
            <a:stCxn id="7" idx="3"/>
          </p:cNvCxnSpPr>
          <p:nvPr/>
        </p:nvCxnSpPr>
        <p:spPr>
          <a:xfrm>
            <a:off x="2521283" y="1635249"/>
            <a:ext cx="394637" cy="0"/>
          </a:xfrm>
          <a:prstGeom prst="line">
            <a:avLst/>
          </a:prstGeom>
          <a:ln w="1905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67824E-87AA-3D75-9C66-A45D56E444FD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6898640" y="1635249"/>
            <a:ext cx="442896" cy="0"/>
          </a:xfrm>
          <a:prstGeom prst="line">
            <a:avLst/>
          </a:prstGeom>
          <a:ln w="1905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BBFB2B2-E1CE-3087-93C9-0591BEA2855C}"/>
              </a:ext>
            </a:extLst>
          </p:cNvPr>
          <p:cNvCxnSpPr>
            <a:cxnSpLocks/>
          </p:cNvCxnSpPr>
          <p:nvPr/>
        </p:nvCxnSpPr>
        <p:spPr>
          <a:xfrm>
            <a:off x="6979920" y="5553546"/>
            <a:ext cx="361616" cy="0"/>
          </a:xfrm>
          <a:prstGeom prst="line">
            <a:avLst/>
          </a:prstGeom>
          <a:ln w="1905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2061851-5A9F-602B-6B6E-4833C6AF7154}"/>
              </a:ext>
            </a:extLst>
          </p:cNvPr>
          <p:cNvCxnSpPr>
            <a:cxnSpLocks/>
          </p:cNvCxnSpPr>
          <p:nvPr/>
        </p:nvCxnSpPr>
        <p:spPr>
          <a:xfrm>
            <a:off x="3220720" y="3718560"/>
            <a:ext cx="762000" cy="0"/>
          </a:xfrm>
          <a:prstGeom prst="line">
            <a:avLst/>
          </a:prstGeom>
          <a:ln w="1905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96D76947-8111-A73A-35EE-419B7871DD22}"/>
              </a:ext>
            </a:extLst>
          </p:cNvPr>
          <p:cNvSpPr/>
          <p:nvPr/>
        </p:nvSpPr>
        <p:spPr>
          <a:xfrm>
            <a:off x="11287760" y="912316"/>
            <a:ext cx="599440" cy="3686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15787C2-3DD7-6352-AA11-C6F3F42995F3}"/>
              </a:ext>
            </a:extLst>
          </p:cNvPr>
          <p:cNvSpPr/>
          <p:nvPr/>
        </p:nvSpPr>
        <p:spPr>
          <a:xfrm>
            <a:off x="11287760" y="2611194"/>
            <a:ext cx="599440" cy="3686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3333CC"/>
                </a:solidFill>
              </a:rPr>
              <a:t>15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156177D-EAA4-D1F0-3193-992C09417B09}"/>
              </a:ext>
            </a:extLst>
          </p:cNvPr>
          <p:cNvSpPr/>
          <p:nvPr/>
        </p:nvSpPr>
        <p:spPr>
          <a:xfrm>
            <a:off x="11287760" y="4544703"/>
            <a:ext cx="599440" cy="36864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3333CC"/>
                </a:solidFill>
              </a:rPr>
              <a:t>13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88CA3C7A-6235-2821-1A34-3630A527BD30}"/>
              </a:ext>
            </a:extLst>
          </p:cNvPr>
          <p:cNvSpPr/>
          <p:nvPr/>
        </p:nvSpPr>
        <p:spPr>
          <a:xfrm>
            <a:off x="214164" y="808637"/>
            <a:ext cx="599440" cy="368647"/>
          </a:xfrm>
          <a:prstGeom prst="roundRect">
            <a:avLst/>
          </a:prstGeom>
          <a:solidFill>
            <a:srgbClr val="CC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15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4750D06-BC11-5D07-0896-787CE4654C24}"/>
              </a:ext>
            </a:extLst>
          </p:cNvPr>
          <p:cNvSpPr/>
          <p:nvPr/>
        </p:nvSpPr>
        <p:spPr>
          <a:xfrm>
            <a:off x="150193" y="2724921"/>
            <a:ext cx="599440" cy="3686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072504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1AAFA-9907-329A-9970-43CD462EC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D8E50-388A-72B6-0495-EC0B6C4A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121921"/>
            <a:ext cx="2235200" cy="894079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Criterion 1: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C293AC83-E4AB-386A-AFAB-E2DA9B711E98}"/>
              </a:ext>
            </a:extLst>
          </p:cNvPr>
          <p:cNvSpPr txBox="1">
            <a:spLocks/>
          </p:cNvSpPr>
          <p:nvPr/>
        </p:nvSpPr>
        <p:spPr>
          <a:xfrm>
            <a:off x="254000" y="3405847"/>
            <a:ext cx="7477760" cy="9988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Is the national framework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aligned with the African Teacher Qualification Framework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, ATQF (African Union, 2019)?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55FDDB9-2E4A-E8EE-F5EE-2ABB409603A4}"/>
              </a:ext>
            </a:extLst>
          </p:cNvPr>
          <p:cNvSpPr txBox="1">
            <a:spLocks/>
          </p:cNvSpPr>
          <p:nvPr/>
        </p:nvSpPr>
        <p:spPr>
          <a:xfrm>
            <a:off x="8077200" y="1495900"/>
            <a:ext cx="3982720" cy="21328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dirty="0"/>
              <a:t>0</a:t>
            </a:r>
            <a:r>
              <a:rPr lang="en-GB" b="0" dirty="0">
                <a:solidFill>
                  <a:schemeClr val="tx1"/>
                </a:solidFill>
              </a:rPr>
              <a:t>=Not started;</a:t>
            </a:r>
          </a:p>
          <a:p>
            <a:r>
              <a:rPr lang="en-GB" dirty="0"/>
              <a:t>1</a:t>
            </a:r>
            <a:r>
              <a:rPr lang="en-GB" b="0" dirty="0">
                <a:solidFill>
                  <a:schemeClr val="tx1"/>
                </a:solidFill>
              </a:rPr>
              <a:t>=Concept stage;</a:t>
            </a:r>
          </a:p>
          <a:p>
            <a:r>
              <a:rPr lang="en-GB" dirty="0"/>
              <a:t>2</a:t>
            </a:r>
            <a:r>
              <a:rPr lang="en-GB" b="0" dirty="0">
                <a:solidFill>
                  <a:schemeClr val="tx1"/>
                </a:solidFill>
              </a:rPr>
              <a:t>=Preliminary stage (1st draft); </a:t>
            </a:r>
          </a:p>
          <a:p>
            <a:r>
              <a:rPr lang="en-GB" dirty="0"/>
              <a:t>3</a:t>
            </a:r>
            <a:r>
              <a:rPr lang="en-GB" b="0" dirty="0">
                <a:solidFill>
                  <a:schemeClr val="tx1"/>
                </a:solidFill>
              </a:rPr>
              <a:t>=Advanced (final draft); </a:t>
            </a:r>
          </a:p>
          <a:p>
            <a:r>
              <a:rPr lang="en-GB" dirty="0"/>
              <a:t>4</a:t>
            </a:r>
            <a:r>
              <a:rPr lang="en-GB" b="0" dirty="0">
                <a:solidFill>
                  <a:schemeClr val="tx1"/>
                </a:solidFill>
              </a:rPr>
              <a:t>=Completed (published)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439F52DA-51D3-2090-1C82-61B0009A7852}"/>
              </a:ext>
            </a:extLst>
          </p:cNvPr>
          <p:cNvSpPr txBox="1">
            <a:spLocks/>
          </p:cNvSpPr>
          <p:nvPr/>
        </p:nvSpPr>
        <p:spPr>
          <a:xfrm>
            <a:off x="254000" y="2664145"/>
            <a:ext cx="7477760" cy="664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At what stage is the development of the national framework of standards for </a:t>
            </a:r>
            <a:r>
              <a:rPr lang="en-GB" sz="24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school leadership</a:t>
            </a:r>
            <a:r>
              <a:rPr lang="en-GB" sz="24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?</a:t>
            </a:r>
            <a:endParaRPr lang="en-US" sz="24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69FA81B-4ED7-AB56-0F16-8262F6FADA77}"/>
              </a:ext>
            </a:extLst>
          </p:cNvPr>
          <p:cNvSpPr txBox="1">
            <a:spLocks/>
          </p:cNvSpPr>
          <p:nvPr/>
        </p:nvSpPr>
        <p:spPr>
          <a:xfrm>
            <a:off x="2346960" y="272096"/>
            <a:ext cx="9591040" cy="894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Overarching international frameworks of teaching standards and related policy documents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9BD44EDC-49AF-F33F-4301-CB4A2DEAB246}"/>
              </a:ext>
            </a:extLst>
          </p:cNvPr>
          <p:cNvSpPr txBox="1">
            <a:spLocks/>
          </p:cNvSpPr>
          <p:nvPr/>
        </p:nvSpPr>
        <p:spPr>
          <a:xfrm>
            <a:off x="254000" y="1212687"/>
            <a:ext cx="2042160" cy="5664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33CC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  <a:endParaRPr lang="en-GB" dirty="0">
              <a:solidFill>
                <a:srgbClr val="0033CC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7034F3D2-3777-65C3-13BC-954D1BA3CD8E}"/>
              </a:ext>
            </a:extLst>
          </p:cNvPr>
          <p:cNvSpPr txBox="1">
            <a:spLocks/>
          </p:cNvSpPr>
          <p:nvPr/>
        </p:nvSpPr>
        <p:spPr>
          <a:xfrm>
            <a:off x="254000" y="5573612"/>
            <a:ext cx="7477760" cy="9988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2200" dirty="0"/>
              <a:t>Does the national framework have the same (or contextualized) </a:t>
            </a:r>
            <a:r>
              <a:rPr lang="en-GB" sz="2200" b="1" dirty="0"/>
              <a:t>career stages </a:t>
            </a:r>
            <a:r>
              <a:rPr lang="en-GB" sz="2200" dirty="0"/>
              <a:t>for teachers as the ATQF?</a:t>
            </a:r>
            <a:endParaRPr lang="en-US" sz="2200" dirty="0"/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887F72D1-ECF7-C854-E229-D0997A38119B}"/>
              </a:ext>
            </a:extLst>
          </p:cNvPr>
          <p:cNvSpPr txBox="1">
            <a:spLocks/>
          </p:cNvSpPr>
          <p:nvPr/>
        </p:nvSpPr>
        <p:spPr>
          <a:xfrm>
            <a:off x="254000" y="1922443"/>
            <a:ext cx="7477760" cy="664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At what stage is the development of the national framework of </a:t>
            </a:r>
            <a:r>
              <a:rPr lang="en-GB" sz="24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teaching</a:t>
            </a:r>
            <a:r>
              <a:rPr lang="en-GB" sz="24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standards and competencies?</a:t>
            </a:r>
            <a:endParaRPr lang="en-US" sz="24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08382BC9-32E7-657A-02E9-CD1F42B42E57}"/>
              </a:ext>
            </a:extLst>
          </p:cNvPr>
          <p:cNvSpPr txBox="1">
            <a:spLocks/>
          </p:cNvSpPr>
          <p:nvPr/>
        </p:nvSpPr>
        <p:spPr>
          <a:xfrm>
            <a:off x="8077200" y="4540568"/>
            <a:ext cx="3860800" cy="20453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0</a:t>
            </a:r>
            <a:r>
              <a:rPr lang="en-GB" sz="20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=Not at all/No framework;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r>
              <a:rPr lang="en-GB" sz="20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=Less partially, &lt;25%;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2</a:t>
            </a:r>
            <a:r>
              <a:rPr lang="en-GB" sz="20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=Partially, about 25-50%;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3</a:t>
            </a:r>
            <a:r>
              <a:rPr lang="en-GB" sz="20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=Mostly, about 50-75%;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4</a:t>
            </a:r>
            <a:r>
              <a:rPr lang="en-GB" sz="20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=Almost or completely, &gt;75%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43A6154A-E032-0808-05FD-808C9D8A7E38}"/>
              </a:ext>
            </a:extLst>
          </p:cNvPr>
          <p:cNvSpPr txBox="1">
            <a:spLocks/>
          </p:cNvSpPr>
          <p:nvPr/>
        </p:nvSpPr>
        <p:spPr>
          <a:xfrm>
            <a:off x="254000" y="4481862"/>
            <a:ext cx="7477760" cy="9988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2200" dirty="0"/>
              <a:t>Does the national framework have the same (or contextualized) </a:t>
            </a:r>
            <a:r>
              <a:rPr lang="en-GB" sz="2200" b="1" dirty="0"/>
              <a:t>professional domains </a:t>
            </a:r>
            <a:r>
              <a:rPr lang="en-GB" sz="2200" dirty="0"/>
              <a:t>as ATQF?</a:t>
            </a:r>
            <a:endParaRPr lang="en-US" sz="220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06B3DF4-C147-F98B-BA86-8ED1E0C40CCA}"/>
              </a:ext>
            </a:extLst>
          </p:cNvPr>
          <p:cNvCxnSpPr/>
          <p:nvPr/>
        </p:nvCxnSpPr>
        <p:spPr>
          <a:xfrm>
            <a:off x="7731760" y="2265459"/>
            <a:ext cx="3454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573A4AC6-9B3A-1450-73DF-BD3B4F91B988}"/>
              </a:ext>
            </a:extLst>
          </p:cNvPr>
          <p:cNvCxnSpPr>
            <a:cxnSpLocks/>
            <a:stCxn id="6" idx="3"/>
            <a:endCxn id="25" idx="0"/>
          </p:cNvCxnSpPr>
          <p:nvPr/>
        </p:nvCxnSpPr>
        <p:spPr>
          <a:xfrm>
            <a:off x="7731760" y="3905275"/>
            <a:ext cx="2275840" cy="635293"/>
          </a:xfrm>
          <a:prstGeom prst="bentConnector2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026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ADF2F-263B-55B3-04A1-7E86CD532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7D1E1-E713-0763-C429-50A9A374C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91440"/>
            <a:ext cx="2235200" cy="782320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Criterion 2: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60BECED-2345-5D6C-2BC6-FFE80FB82295}"/>
              </a:ext>
            </a:extLst>
          </p:cNvPr>
          <p:cNvSpPr txBox="1">
            <a:spLocks/>
          </p:cNvSpPr>
          <p:nvPr/>
        </p:nvSpPr>
        <p:spPr>
          <a:xfrm>
            <a:off x="254000" y="5904261"/>
            <a:ext cx="7477760" cy="8013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Does the country's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minimum entry qualification for teaching 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comply with the ATQF?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9A92C195-40C4-0D39-019D-8690980CD974}"/>
              </a:ext>
            </a:extLst>
          </p:cNvPr>
          <p:cNvSpPr txBox="1">
            <a:spLocks/>
          </p:cNvSpPr>
          <p:nvPr/>
        </p:nvSpPr>
        <p:spPr>
          <a:xfrm>
            <a:off x="254000" y="3411184"/>
            <a:ext cx="7477760" cy="13834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Has the country established a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statutory National Teaching Council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(or any other form of statutory teaching authority) which regulates teaching as a profession, registers and licenses teachers and school leaders?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893EC58-3F43-5A40-8932-09A68ABE2DC8}"/>
              </a:ext>
            </a:extLst>
          </p:cNvPr>
          <p:cNvSpPr txBox="1">
            <a:spLocks/>
          </p:cNvSpPr>
          <p:nvPr/>
        </p:nvSpPr>
        <p:spPr>
          <a:xfrm>
            <a:off x="2296160" y="152401"/>
            <a:ext cx="9591040" cy="6304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Legal standing of the teaching profession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131D73D9-559C-9EA7-C86D-4C2CD100CAC8}"/>
              </a:ext>
            </a:extLst>
          </p:cNvPr>
          <p:cNvSpPr txBox="1">
            <a:spLocks/>
          </p:cNvSpPr>
          <p:nvPr/>
        </p:nvSpPr>
        <p:spPr>
          <a:xfrm>
            <a:off x="254000" y="1212687"/>
            <a:ext cx="2042160" cy="5664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33CC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  <a:endParaRPr lang="en-GB" dirty="0">
              <a:solidFill>
                <a:srgbClr val="0033CC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3A8548DA-2D86-8D52-37C5-727823630385}"/>
              </a:ext>
            </a:extLst>
          </p:cNvPr>
          <p:cNvSpPr txBox="1">
            <a:spLocks/>
          </p:cNvSpPr>
          <p:nvPr/>
        </p:nvSpPr>
        <p:spPr>
          <a:xfrm>
            <a:off x="254000" y="1922443"/>
            <a:ext cx="7477760" cy="13701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Has the country enacted a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law that recognizes teaching as a profession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to be practiced only by individuals with acceptable teaching qualifications, and who are registered and licensed?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F6F9CA5E-408B-0C71-0DB0-C20B4BE3680D}"/>
              </a:ext>
            </a:extLst>
          </p:cNvPr>
          <p:cNvSpPr txBox="1">
            <a:spLocks/>
          </p:cNvSpPr>
          <p:nvPr/>
        </p:nvSpPr>
        <p:spPr>
          <a:xfrm>
            <a:off x="8026400" y="771509"/>
            <a:ext cx="3911600" cy="20152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dirty="0"/>
              <a:t>0</a:t>
            </a:r>
            <a:r>
              <a:rPr lang="en-GB" b="0" dirty="0">
                <a:solidFill>
                  <a:schemeClr val="tx1"/>
                </a:solidFill>
              </a:rPr>
              <a:t>=Bill not yet drafted;</a:t>
            </a:r>
          </a:p>
          <a:p>
            <a:r>
              <a:rPr lang="en-GB" dirty="0"/>
              <a:t>1</a:t>
            </a:r>
            <a:r>
              <a:rPr lang="en-GB" b="0" dirty="0">
                <a:solidFill>
                  <a:schemeClr val="tx1"/>
                </a:solidFill>
              </a:rPr>
              <a:t>=Bill being drafted; </a:t>
            </a:r>
          </a:p>
          <a:p>
            <a:r>
              <a:rPr lang="en-GB" dirty="0"/>
              <a:t>2</a:t>
            </a:r>
            <a:r>
              <a:rPr lang="en-GB" b="0" dirty="0">
                <a:solidFill>
                  <a:schemeClr val="tx1"/>
                </a:solidFill>
              </a:rPr>
              <a:t>=Bill in parliament); </a:t>
            </a:r>
          </a:p>
          <a:p>
            <a:r>
              <a:rPr lang="en-GB" dirty="0"/>
              <a:t>3</a:t>
            </a:r>
            <a:r>
              <a:rPr lang="en-GB" b="0" dirty="0">
                <a:solidFill>
                  <a:schemeClr val="tx1"/>
                </a:solidFill>
              </a:rPr>
              <a:t>=Bill enacted by parliament; </a:t>
            </a:r>
          </a:p>
          <a:p>
            <a:r>
              <a:rPr lang="en-GB" dirty="0"/>
              <a:t>4</a:t>
            </a:r>
            <a:r>
              <a:rPr lang="en-GB" b="0" dirty="0">
                <a:solidFill>
                  <a:schemeClr val="tx1"/>
                </a:solidFill>
              </a:rPr>
              <a:t>=Bill signed into law)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7891E793-E4C8-D994-7059-73DEDBF45CA6}"/>
              </a:ext>
            </a:extLst>
          </p:cNvPr>
          <p:cNvSpPr txBox="1">
            <a:spLocks/>
          </p:cNvSpPr>
          <p:nvPr/>
        </p:nvSpPr>
        <p:spPr>
          <a:xfrm>
            <a:off x="254000" y="4948782"/>
            <a:ext cx="7477760" cy="8013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2200" dirty="0"/>
              <a:t>Has the country enacted a law on </a:t>
            </a:r>
            <a:r>
              <a:rPr lang="en-GB" sz="2200" b="1" dirty="0"/>
              <a:t>teacher registration and licensing</a:t>
            </a:r>
            <a:r>
              <a:rPr lang="en-GB" sz="2200" dirty="0"/>
              <a:t> in accordance with ATQF?</a:t>
            </a:r>
            <a:endParaRPr lang="en-US" sz="22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3F64A9BD-06C2-6E3A-E542-E31271A3877D}"/>
              </a:ext>
            </a:extLst>
          </p:cNvPr>
          <p:cNvSpPr txBox="1">
            <a:spLocks/>
          </p:cNvSpPr>
          <p:nvPr/>
        </p:nvSpPr>
        <p:spPr>
          <a:xfrm>
            <a:off x="8026400" y="2953915"/>
            <a:ext cx="3911600" cy="37516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87338" indent="-287338"/>
            <a:r>
              <a:rPr lang="en-GB" dirty="0"/>
              <a:t>0</a:t>
            </a:r>
            <a:r>
              <a:rPr lang="en-GB" b="0" dirty="0">
                <a:solidFill>
                  <a:schemeClr val="tx1"/>
                </a:solidFill>
              </a:rPr>
              <a:t>=Entry qualification not specified</a:t>
            </a:r>
          </a:p>
          <a:p>
            <a:pPr marL="287338" indent="-287338"/>
            <a:r>
              <a:rPr lang="en-GB" dirty="0"/>
              <a:t>1</a:t>
            </a:r>
            <a:r>
              <a:rPr lang="en-GB" b="0" dirty="0">
                <a:solidFill>
                  <a:schemeClr val="tx1"/>
                </a:solidFill>
              </a:rPr>
              <a:t>=Much below ATQF (e.g., Certificate in Education); </a:t>
            </a:r>
          </a:p>
          <a:p>
            <a:pPr marL="287338" indent="-287338"/>
            <a:r>
              <a:rPr lang="en-GB" dirty="0"/>
              <a:t>2</a:t>
            </a:r>
            <a:r>
              <a:rPr lang="en-GB" b="0" dirty="0">
                <a:solidFill>
                  <a:schemeClr val="tx1"/>
                </a:solidFill>
              </a:rPr>
              <a:t>=Below ATQF (e.g., Diploma in Education) </a:t>
            </a:r>
          </a:p>
          <a:p>
            <a:pPr marL="287338" indent="-287338"/>
            <a:r>
              <a:rPr lang="en-GB" dirty="0"/>
              <a:t>3</a:t>
            </a:r>
            <a:r>
              <a:rPr lang="en-GB" b="0" dirty="0">
                <a:solidFill>
                  <a:schemeClr val="tx1"/>
                </a:solidFill>
              </a:rPr>
              <a:t>=Slightly below ATQF (e.g., bachelor’s degree with no qualification in education); </a:t>
            </a:r>
          </a:p>
          <a:p>
            <a:pPr marL="287338" indent="-287338"/>
            <a:r>
              <a:rPr lang="en-GB" b="0" dirty="0"/>
              <a:t>4</a:t>
            </a:r>
            <a:r>
              <a:rPr lang="en-GB" b="0" dirty="0">
                <a:solidFill>
                  <a:schemeClr val="tx1"/>
                </a:solidFill>
              </a:rPr>
              <a:t>=Same or above ATQF (i.e., </a:t>
            </a:r>
            <a:r>
              <a:rPr lang="en-GB" dirty="0">
                <a:solidFill>
                  <a:schemeClr val="tx1"/>
                </a:solidFill>
              </a:rPr>
              <a:t>Bachelor of Education </a:t>
            </a:r>
            <a:r>
              <a:rPr lang="en-GB" b="0" dirty="0">
                <a:solidFill>
                  <a:schemeClr val="tx1"/>
                </a:solidFill>
              </a:rPr>
              <a:t>or Bachelor’s degree with Post Graduate Diploma in Education)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7F1FE-9626-F659-6C2E-BB062553DBC5}"/>
              </a:ext>
            </a:extLst>
          </p:cNvPr>
          <p:cNvCxnSpPr/>
          <p:nvPr/>
        </p:nvCxnSpPr>
        <p:spPr>
          <a:xfrm>
            <a:off x="7731760" y="2265459"/>
            <a:ext cx="3454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F14708-4506-57F6-3A65-FBC7C858242C}"/>
              </a:ext>
            </a:extLst>
          </p:cNvPr>
          <p:cNvCxnSpPr/>
          <p:nvPr/>
        </p:nvCxnSpPr>
        <p:spPr>
          <a:xfrm>
            <a:off x="7680960" y="6187219"/>
            <a:ext cx="34544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694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E4649-37AA-F94E-8369-C582D14A3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11F92-624B-CB10-D104-5914552C3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121921"/>
            <a:ext cx="2235200" cy="894079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Criterion 3: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2C76B60-6FD6-E60F-0383-B9217D820235}"/>
              </a:ext>
            </a:extLst>
          </p:cNvPr>
          <p:cNvSpPr txBox="1">
            <a:spLocks/>
          </p:cNvSpPr>
          <p:nvPr/>
        </p:nvSpPr>
        <p:spPr>
          <a:xfrm>
            <a:off x="254000" y="5904262"/>
            <a:ext cx="7477760" cy="7200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What proportion of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teacher educators 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have at a master’s degree as specified by the ATQF?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6A937762-60E3-97A7-0001-2AF8BE6F4749}"/>
              </a:ext>
            </a:extLst>
          </p:cNvPr>
          <p:cNvSpPr txBox="1">
            <a:spLocks/>
          </p:cNvSpPr>
          <p:nvPr/>
        </p:nvSpPr>
        <p:spPr>
          <a:xfrm>
            <a:off x="254000" y="3269586"/>
            <a:ext cx="7477760" cy="990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Is the country's national teacher education curriculum framework aligned with the ATQF?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EE6EA3-6811-D405-EA7A-BD9CCE59309A}"/>
              </a:ext>
            </a:extLst>
          </p:cNvPr>
          <p:cNvSpPr txBox="1">
            <a:spLocks/>
          </p:cNvSpPr>
          <p:nvPr/>
        </p:nvSpPr>
        <p:spPr>
          <a:xfrm>
            <a:off x="2296160" y="121920"/>
            <a:ext cx="9591040" cy="894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Pre-service teacher education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88A7B67C-5384-48F2-DCA4-C3F5BBA4EE7E}"/>
              </a:ext>
            </a:extLst>
          </p:cNvPr>
          <p:cNvSpPr txBox="1">
            <a:spLocks/>
          </p:cNvSpPr>
          <p:nvPr/>
        </p:nvSpPr>
        <p:spPr>
          <a:xfrm>
            <a:off x="254000" y="1212687"/>
            <a:ext cx="2042160" cy="5664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33CC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  <a:endParaRPr lang="en-GB" dirty="0">
              <a:solidFill>
                <a:srgbClr val="0033CC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922F524-7D69-0781-F712-E719D41AC9CC}"/>
              </a:ext>
            </a:extLst>
          </p:cNvPr>
          <p:cNvSpPr txBox="1">
            <a:spLocks/>
          </p:cNvSpPr>
          <p:nvPr/>
        </p:nvSpPr>
        <p:spPr>
          <a:xfrm>
            <a:off x="254000" y="1922443"/>
            <a:ext cx="7477760" cy="1031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Does the country's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minimum pass level 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(at Upper Secondary or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ISCED Level 3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) for entry into various education programs comply with the ATQF?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A65C48F8-A2D4-C270-F1D0-1D7114D904C0}"/>
              </a:ext>
            </a:extLst>
          </p:cNvPr>
          <p:cNvSpPr txBox="1">
            <a:spLocks/>
          </p:cNvSpPr>
          <p:nvPr/>
        </p:nvSpPr>
        <p:spPr>
          <a:xfrm>
            <a:off x="7934960" y="264159"/>
            <a:ext cx="4114800" cy="48971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404813" indent="-404813">
              <a:tabLst>
                <a:tab pos="404813" algn="l"/>
              </a:tabLst>
            </a:pPr>
            <a:r>
              <a:rPr lang="en-GB" sz="2400" dirty="0"/>
              <a:t>0</a:t>
            </a:r>
            <a:r>
              <a:rPr lang="en-GB" sz="2400" b="0" dirty="0">
                <a:solidFill>
                  <a:schemeClr val="tx1"/>
                </a:solidFill>
              </a:rPr>
              <a:t>=Entry qualification not specified;</a:t>
            </a:r>
          </a:p>
          <a:p>
            <a:pPr marL="404813" indent="-404813">
              <a:tabLst>
                <a:tab pos="404813" algn="l"/>
              </a:tabLst>
            </a:pPr>
            <a:r>
              <a:rPr lang="en-GB" sz="2400" dirty="0"/>
              <a:t>1</a:t>
            </a:r>
            <a:r>
              <a:rPr lang="en-GB" sz="2400" b="0" dirty="0">
                <a:solidFill>
                  <a:schemeClr val="tx1"/>
                </a:solidFill>
              </a:rPr>
              <a:t>=Much below ATQF (e.g., ISCED Level 2); </a:t>
            </a:r>
          </a:p>
          <a:p>
            <a:pPr marL="404813" indent="-404813">
              <a:tabLst>
                <a:tab pos="404813" algn="l"/>
              </a:tabLst>
            </a:pPr>
            <a:r>
              <a:rPr lang="en-GB" sz="2400" dirty="0"/>
              <a:t>2</a:t>
            </a:r>
            <a:r>
              <a:rPr lang="en-GB" sz="2400" b="0" dirty="0">
                <a:solidFill>
                  <a:schemeClr val="tx1"/>
                </a:solidFill>
              </a:rPr>
              <a:t>=Below ATQF (e.g., ISCED Level 3 with no requirements for passes at credit level);</a:t>
            </a:r>
          </a:p>
          <a:p>
            <a:pPr marL="404813" indent="-404813">
              <a:tabLst>
                <a:tab pos="404813" algn="l"/>
              </a:tabLst>
            </a:pPr>
            <a:r>
              <a:rPr lang="en-GB" sz="2400" dirty="0"/>
              <a:t>3</a:t>
            </a:r>
            <a:r>
              <a:rPr lang="en-GB" sz="2400" b="0" dirty="0">
                <a:solidFill>
                  <a:schemeClr val="tx1"/>
                </a:solidFill>
              </a:rPr>
              <a:t>=Slightly below ATQF (e.g., ISCED Level 3 with credit in at least four subjects);</a:t>
            </a:r>
          </a:p>
          <a:p>
            <a:pPr marL="404813" indent="-404813">
              <a:tabLst>
                <a:tab pos="404813" algn="l"/>
              </a:tabLst>
            </a:pPr>
            <a:r>
              <a:rPr lang="en-GB" sz="2400" dirty="0"/>
              <a:t>4</a:t>
            </a:r>
            <a:r>
              <a:rPr lang="en-GB" sz="2400" b="0" dirty="0">
                <a:solidFill>
                  <a:schemeClr val="tx1"/>
                </a:solidFill>
              </a:rPr>
              <a:t>=Same or above ATQF (i.e., </a:t>
            </a:r>
            <a:r>
              <a:rPr lang="en-GB" sz="2400" dirty="0">
                <a:solidFill>
                  <a:schemeClr val="tx1"/>
                </a:solidFill>
              </a:rPr>
              <a:t>ISCED Level 3 </a:t>
            </a:r>
            <a:r>
              <a:rPr lang="en-GB" sz="2400" b="0" dirty="0">
                <a:solidFill>
                  <a:schemeClr val="tx1"/>
                </a:solidFill>
              </a:rPr>
              <a:t>with passes at credit level in at least five subjects including </a:t>
            </a:r>
            <a:r>
              <a:rPr lang="en-GB" sz="2400" dirty="0">
                <a:solidFill>
                  <a:schemeClr val="tx1"/>
                </a:solidFill>
              </a:rPr>
              <a:t>mathematics</a:t>
            </a:r>
            <a:r>
              <a:rPr lang="en-GB" sz="2400" b="0" dirty="0">
                <a:solidFill>
                  <a:schemeClr val="tx1"/>
                </a:solidFill>
              </a:rPr>
              <a:t> and any of the </a:t>
            </a:r>
            <a:r>
              <a:rPr lang="en-GB" sz="2400" dirty="0">
                <a:solidFill>
                  <a:schemeClr val="tx1"/>
                </a:solidFill>
              </a:rPr>
              <a:t>major</a:t>
            </a:r>
            <a:r>
              <a:rPr lang="en-GB" sz="2400" b="0" dirty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languages</a:t>
            </a:r>
            <a:r>
              <a:rPr lang="en-GB" sz="2400" b="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DB220A95-59CC-85D0-D790-056C54C04FC9}"/>
              </a:ext>
            </a:extLst>
          </p:cNvPr>
          <p:cNvSpPr txBox="1">
            <a:spLocks/>
          </p:cNvSpPr>
          <p:nvPr/>
        </p:nvSpPr>
        <p:spPr>
          <a:xfrm>
            <a:off x="264160" y="4575365"/>
            <a:ext cx="7477760" cy="9901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2200" dirty="0"/>
              <a:t>Is the ECD and primary school </a:t>
            </a:r>
            <a:r>
              <a:rPr lang="en-GB" sz="2200" b="1" dirty="0"/>
              <a:t>teacher education program</a:t>
            </a:r>
            <a:r>
              <a:rPr lang="en-GB" sz="2200" dirty="0"/>
              <a:t> aligned with the </a:t>
            </a:r>
            <a:r>
              <a:rPr lang="en-GB" sz="2200" b="1" dirty="0"/>
              <a:t>primary school curriculum</a:t>
            </a:r>
            <a:r>
              <a:rPr lang="en-GB" sz="2200" dirty="0"/>
              <a:t>?</a:t>
            </a:r>
            <a:endParaRPr lang="en-US" sz="2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9BC23D-1210-F2EC-9D8F-B2FED73FFE11}"/>
              </a:ext>
            </a:extLst>
          </p:cNvPr>
          <p:cNvSpPr/>
          <p:nvPr/>
        </p:nvSpPr>
        <p:spPr>
          <a:xfrm>
            <a:off x="7934960" y="5303519"/>
            <a:ext cx="4114800" cy="12903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ISCED</a:t>
            </a:r>
            <a:r>
              <a:rPr lang="en-GB" sz="2400" dirty="0"/>
              <a:t> =The International Standard Classification of Education</a:t>
            </a:r>
            <a:endParaRPr lang="en-US" sz="2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A30160-BEE6-9A49-76D8-C3BA37FA462A}"/>
              </a:ext>
            </a:extLst>
          </p:cNvPr>
          <p:cNvCxnSpPr>
            <a:cxnSpLocks/>
          </p:cNvCxnSpPr>
          <p:nvPr/>
        </p:nvCxnSpPr>
        <p:spPr>
          <a:xfrm>
            <a:off x="7731760" y="2282635"/>
            <a:ext cx="203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39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E4649-37AA-F94E-8369-C582D14A3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11F92-624B-CB10-D104-5914552C3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121921"/>
            <a:ext cx="2235200" cy="894079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Criterion 4: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2C76B60-6FD6-E60F-0383-B9217D820235}"/>
              </a:ext>
            </a:extLst>
          </p:cNvPr>
          <p:cNvSpPr txBox="1">
            <a:spLocks/>
          </p:cNvSpPr>
          <p:nvPr/>
        </p:nvSpPr>
        <p:spPr>
          <a:xfrm>
            <a:off x="254000" y="5904262"/>
            <a:ext cx="7477760" cy="7200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What proportional of school leaders have taken a mandatory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training in school management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6A937762-60E3-97A7-0001-2AF8BE6F4749}"/>
              </a:ext>
            </a:extLst>
          </p:cNvPr>
          <p:cNvSpPr txBox="1">
            <a:spLocks/>
          </p:cNvSpPr>
          <p:nvPr/>
        </p:nvSpPr>
        <p:spPr>
          <a:xfrm>
            <a:off x="254000" y="3189792"/>
            <a:ext cx="7477760" cy="10875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Are there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CPD credit units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; and if yes, do they count towards the advancement of the teachers and school leaders along the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career path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? 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EE6EA3-6811-D405-EA7A-BD9CCE59309A}"/>
              </a:ext>
            </a:extLst>
          </p:cNvPr>
          <p:cNvSpPr txBox="1">
            <a:spLocks/>
          </p:cNvSpPr>
          <p:nvPr/>
        </p:nvSpPr>
        <p:spPr>
          <a:xfrm>
            <a:off x="2296160" y="121920"/>
            <a:ext cx="9591040" cy="894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Teacher CPD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88A7B67C-5384-48F2-DCA4-C3F5BBA4EE7E}"/>
              </a:ext>
            </a:extLst>
          </p:cNvPr>
          <p:cNvSpPr txBox="1">
            <a:spLocks/>
          </p:cNvSpPr>
          <p:nvPr/>
        </p:nvSpPr>
        <p:spPr>
          <a:xfrm>
            <a:off x="254000" y="1212687"/>
            <a:ext cx="2042160" cy="5664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33CC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  <a:endParaRPr lang="en-GB" dirty="0">
              <a:solidFill>
                <a:srgbClr val="0033CC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922F524-7D69-0781-F712-E719D41AC9CC}"/>
              </a:ext>
            </a:extLst>
          </p:cNvPr>
          <p:cNvSpPr txBox="1">
            <a:spLocks/>
          </p:cNvSpPr>
          <p:nvPr/>
        </p:nvSpPr>
        <p:spPr>
          <a:xfrm>
            <a:off x="254000" y="1922443"/>
            <a:ext cx="7477760" cy="6581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Is the country's national </a:t>
            </a:r>
            <a:r>
              <a:rPr lang="en-GB" sz="2200" b="1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CPD framework aligned with ATQF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DB220A95-59CC-85D0-D790-056C54C04FC9}"/>
              </a:ext>
            </a:extLst>
          </p:cNvPr>
          <p:cNvSpPr txBox="1">
            <a:spLocks/>
          </p:cNvSpPr>
          <p:nvPr/>
        </p:nvSpPr>
        <p:spPr>
          <a:xfrm>
            <a:off x="254000" y="4557743"/>
            <a:ext cx="7477760" cy="10875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2200" dirty="0"/>
              <a:t>What proportion of the available CPD programs can be classified as of </a:t>
            </a:r>
            <a:r>
              <a:rPr lang="en-GB" sz="2200" b="1" dirty="0"/>
              <a:t>best quality and relevant to teachers and school leaders</a:t>
            </a:r>
            <a:r>
              <a:rPr lang="en-GB" sz="2200" dirty="0"/>
              <a:t>?</a:t>
            </a:r>
            <a:endParaRPr lang="en-US" sz="22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B9554A3-09E6-DDFF-D2E3-91ECDB21DCBF}"/>
              </a:ext>
            </a:extLst>
          </p:cNvPr>
          <p:cNvSpPr txBox="1">
            <a:spLocks/>
          </p:cNvSpPr>
          <p:nvPr/>
        </p:nvSpPr>
        <p:spPr>
          <a:xfrm>
            <a:off x="7894320" y="1212687"/>
            <a:ext cx="4196080" cy="24158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b="1" dirty="0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0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=Not at all/No framework;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200" b="1" dirty="0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1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=Less partially, &lt;25%;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200" b="1" dirty="0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2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=Partially, about 25-50%;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200" b="1" dirty="0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3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=Mostly, about 50-75%;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200" b="1" dirty="0">
                <a:solidFill>
                  <a:srgbClr val="FF0000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4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=Almost or completely, &gt;75%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50E156-24AA-3EA3-B57A-17311015A974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7660640" y="2420625"/>
            <a:ext cx="23368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391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E4649-37AA-F94E-8369-C582D14A3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11F92-624B-CB10-D104-5914552C3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121921"/>
            <a:ext cx="2235200" cy="894079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Criterion 5: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2C76B60-6FD6-E60F-0383-B9217D820235}"/>
              </a:ext>
            </a:extLst>
          </p:cNvPr>
          <p:cNvSpPr txBox="1">
            <a:spLocks/>
          </p:cNvSpPr>
          <p:nvPr/>
        </p:nvSpPr>
        <p:spPr>
          <a:xfrm>
            <a:off x="254000" y="5904262"/>
            <a:ext cx="7477760" cy="7200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What proportional of school leaders have taken a mandatory training in school management?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6A937762-60E3-97A7-0001-2AF8BE6F4749}"/>
              </a:ext>
            </a:extLst>
          </p:cNvPr>
          <p:cNvSpPr txBox="1">
            <a:spLocks/>
          </p:cNvSpPr>
          <p:nvPr/>
        </p:nvSpPr>
        <p:spPr>
          <a:xfrm>
            <a:off x="254000" y="3189791"/>
            <a:ext cx="7477760" cy="12068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What proportion of teachers are highly or very highly satisfied with their teaching jobs?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EE6EA3-6811-D405-EA7A-BD9CCE59309A}"/>
              </a:ext>
            </a:extLst>
          </p:cNvPr>
          <p:cNvSpPr txBox="1">
            <a:spLocks/>
          </p:cNvSpPr>
          <p:nvPr/>
        </p:nvSpPr>
        <p:spPr>
          <a:xfrm>
            <a:off x="2296160" y="121920"/>
            <a:ext cx="9591040" cy="894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Teacher working conditions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88A7B67C-5384-48F2-DCA4-C3F5BBA4EE7E}"/>
              </a:ext>
            </a:extLst>
          </p:cNvPr>
          <p:cNvSpPr txBox="1">
            <a:spLocks/>
          </p:cNvSpPr>
          <p:nvPr/>
        </p:nvSpPr>
        <p:spPr>
          <a:xfrm>
            <a:off x="254000" y="1212687"/>
            <a:ext cx="2042160" cy="5664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33CC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  <a:endParaRPr lang="en-GB" dirty="0">
              <a:solidFill>
                <a:srgbClr val="0033CC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922F524-7D69-0781-F712-E719D41AC9CC}"/>
              </a:ext>
            </a:extLst>
          </p:cNvPr>
          <p:cNvSpPr txBox="1">
            <a:spLocks/>
          </p:cNvSpPr>
          <p:nvPr/>
        </p:nvSpPr>
        <p:spPr>
          <a:xfrm>
            <a:off x="254000" y="1922443"/>
            <a:ext cx="7477760" cy="1031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What proportion of teachers are highly or very highly satisfied with their renumerations?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DB220A95-59CC-85D0-D790-056C54C04FC9}"/>
              </a:ext>
            </a:extLst>
          </p:cNvPr>
          <p:cNvSpPr txBox="1">
            <a:spLocks/>
          </p:cNvSpPr>
          <p:nvPr/>
        </p:nvSpPr>
        <p:spPr>
          <a:xfrm>
            <a:off x="254000" y="4655205"/>
            <a:ext cx="7477760" cy="99010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2200" dirty="0"/>
              <a:t>What proportion of teachers would still choose teaching as a career given another opportunity</a:t>
            </a:r>
            <a:endParaRPr lang="en-US" sz="2200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4306ADB-5ADF-A65B-1912-688F8BACA46B}"/>
              </a:ext>
            </a:extLst>
          </p:cNvPr>
          <p:cNvSpPr txBox="1">
            <a:spLocks/>
          </p:cNvSpPr>
          <p:nvPr/>
        </p:nvSpPr>
        <p:spPr>
          <a:xfrm>
            <a:off x="8077200" y="4396606"/>
            <a:ext cx="3860800" cy="22050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2400" b="1" dirty="0">
                <a:solidFill>
                  <a:srgbClr val="FF0000"/>
                </a:solidFill>
              </a:rPr>
              <a:t>0</a:t>
            </a:r>
            <a:r>
              <a:rPr lang="en-GB" sz="2400" dirty="0"/>
              <a:t>=Very low, &lt;10%;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1</a:t>
            </a:r>
            <a:r>
              <a:rPr lang="en-GB" sz="2400" dirty="0"/>
              <a:t>=Low, 10-25%;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2</a:t>
            </a:r>
            <a:r>
              <a:rPr lang="en-GB" sz="2400" dirty="0"/>
              <a:t>=Moderate, 26-75%;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3</a:t>
            </a:r>
            <a:r>
              <a:rPr lang="en-GB" sz="2400" dirty="0"/>
              <a:t>=High, 76-95%;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4</a:t>
            </a:r>
            <a:r>
              <a:rPr lang="en-GB" sz="2400" dirty="0"/>
              <a:t>=Very high, &gt;95%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8A1F3E1-2E66-4752-65CC-4A55EDB4B940}"/>
              </a:ext>
            </a:extLst>
          </p:cNvPr>
          <p:cNvCxnSpPr/>
          <p:nvPr/>
        </p:nvCxnSpPr>
        <p:spPr>
          <a:xfrm>
            <a:off x="7731760" y="6227859"/>
            <a:ext cx="34544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135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483BC89C-CE85-BF0B-8600-C6611FE19CC7}"/>
              </a:ext>
            </a:extLst>
          </p:cNvPr>
          <p:cNvSpPr txBox="1"/>
          <p:nvPr/>
        </p:nvSpPr>
        <p:spPr>
          <a:xfrm>
            <a:off x="6057382" y="3214303"/>
            <a:ext cx="3966511" cy="3566546"/>
          </a:xfrm>
          <a:prstGeom prst="rect">
            <a:avLst/>
          </a:prstGeom>
          <a:noFill/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Objective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: To evaluate the progress in the implementation of national standards and competencies for teachers and school leaders.</a:t>
            </a:r>
          </a:p>
          <a:p>
            <a:pPr>
              <a:lnSpc>
                <a:spcPct val="100000"/>
              </a:lnSpc>
            </a:pP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Criteria for Evaluation: </a:t>
            </a:r>
            <a:r>
              <a:rPr lang="en-GB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Five key criteria were assessed, covering (a) alignment with international frameworks, (b) legal standing of the teaching profession, (c) pre-service teacher education, (d) continuous professional development, and (e) teacher working conditions</a:t>
            </a:r>
          </a:p>
          <a:p>
            <a:pPr>
              <a:lnSpc>
                <a:spcPct val="100000"/>
              </a:lnSpc>
            </a:pPr>
            <a:r>
              <a:rPr lang="en-GB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Method</a:t>
            </a:r>
            <a:r>
              <a:rPr lang="en-GB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: The evaluation process utilized a self-rating strategy through national stakeholder roundtable discussions to reach consensus on scores for each of the 105 selected indicator of progress. </a:t>
            </a:r>
            <a:br>
              <a:rPr lang="en-GB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GB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• Stakeholders awarded scores on a scale of 0-4 for  the105 indicators. </a:t>
            </a:r>
            <a:br>
              <a:rPr lang="en-GB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GB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•  For each of the five evaluation criteria, scores from the various indicators were converted to percentage scores. </a:t>
            </a:r>
            <a:br>
              <a:rPr lang="en-GB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GB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• The performance narrative categorizes scores into five levels, from "Beginning" (&lt;50%) to “Excelling" (≥80%) (see Table 1)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28115DA-68CB-E375-B378-1D9E17360A88}"/>
              </a:ext>
            </a:extLst>
          </p:cNvPr>
          <p:cNvSpPr txBox="1">
            <a:spLocks/>
          </p:cNvSpPr>
          <p:nvPr/>
        </p:nvSpPr>
        <p:spPr>
          <a:xfrm>
            <a:off x="0" y="77151"/>
            <a:ext cx="12191999" cy="3562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400" b="1" dirty="0"/>
              <a:t>Evaluating Progress in the Implementation of National Standards and Competencies for Teachers and School Leaders: A Case Study of Liberia, Sierra Leone and The Gambia 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7816A7-F9F2-69F8-7DFC-2C2C18116962}"/>
              </a:ext>
            </a:extLst>
          </p:cNvPr>
          <p:cNvCxnSpPr/>
          <p:nvPr/>
        </p:nvCxnSpPr>
        <p:spPr>
          <a:xfrm>
            <a:off x="5832389" y="813945"/>
            <a:ext cx="0" cy="5862176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C97CC5E-BB0A-F13F-A509-479CB1ACB521}"/>
              </a:ext>
            </a:extLst>
          </p:cNvPr>
          <p:cNvCxnSpPr>
            <a:cxnSpLocks/>
          </p:cNvCxnSpPr>
          <p:nvPr/>
        </p:nvCxnSpPr>
        <p:spPr>
          <a:xfrm>
            <a:off x="156519" y="3112967"/>
            <a:ext cx="542132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8118F0B-1FD5-37BA-3161-3D3166E75E34}"/>
              </a:ext>
            </a:extLst>
          </p:cNvPr>
          <p:cNvGraphicFramePr>
            <a:graphicFrameLocks/>
          </p:cNvGraphicFramePr>
          <p:nvPr/>
        </p:nvGraphicFramePr>
        <p:xfrm>
          <a:off x="6057384" y="433387"/>
          <a:ext cx="557784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660E635-7EBC-423A-9EBF-25E15729ABAD}"/>
              </a:ext>
            </a:extLst>
          </p:cNvPr>
          <p:cNvGraphicFramePr>
            <a:graphicFrameLocks/>
          </p:cNvGraphicFramePr>
          <p:nvPr/>
        </p:nvGraphicFramePr>
        <p:xfrm>
          <a:off x="0" y="3214302"/>
          <a:ext cx="557784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542EAA4-34FB-4B63-8B66-A655CF8E5709}"/>
              </a:ext>
            </a:extLst>
          </p:cNvPr>
          <p:cNvGraphicFramePr>
            <a:graphicFrameLocks/>
          </p:cNvGraphicFramePr>
          <p:nvPr/>
        </p:nvGraphicFramePr>
        <p:xfrm>
          <a:off x="-1" y="447493"/>
          <a:ext cx="557784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1CFD381-EA04-83E4-A5E7-3A3DB0EA5EF9}"/>
              </a:ext>
            </a:extLst>
          </p:cNvPr>
          <p:cNvCxnSpPr>
            <a:cxnSpLocks/>
          </p:cNvCxnSpPr>
          <p:nvPr/>
        </p:nvCxnSpPr>
        <p:spPr>
          <a:xfrm>
            <a:off x="6057382" y="3112967"/>
            <a:ext cx="5879245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C:\Users\Hungi\Desktop\Hungi\IICBA\2021\Final Project Docs - Shangai\Kick-off meeting\logo.jpg">
            <a:extLst>
              <a:ext uri="{FF2B5EF4-FFF2-40B4-BE49-F238E27FC236}">
                <a16:creationId xmlns:a16="http://schemas.microsoft.com/office/drawing/2014/main" id="{7EE29A5F-F343-3821-EBD0-86426224B0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7637" y="5868849"/>
            <a:ext cx="585503" cy="553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5C1463-2FC8-074A-F2E7-8C1F407883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538" y="5960852"/>
            <a:ext cx="927400" cy="87178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2E5A1B6-0448-1997-C5ED-BD46C9385A98}"/>
              </a:ext>
            </a:extLst>
          </p:cNvPr>
          <p:cNvSpPr txBox="1">
            <a:spLocks/>
          </p:cNvSpPr>
          <p:nvPr/>
        </p:nvSpPr>
        <p:spPr>
          <a:xfrm>
            <a:off x="9862094" y="3745033"/>
            <a:ext cx="1773130" cy="73269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cs typeface="Segoe UI" panose="020B0502040204020203" pitchFamily="34" charset="0"/>
              </a:rPr>
              <a:t>Shanghai FIT Project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A25135-88D4-AFFB-9A95-C0AABE148B35}"/>
              </a:ext>
            </a:extLst>
          </p:cNvPr>
          <p:cNvCxnSpPr>
            <a:cxnSpLocks/>
          </p:cNvCxnSpPr>
          <p:nvPr/>
        </p:nvCxnSpPr>
        <p:spPr>
          <a:xfrm>
            <a:off x="6095999" y="3877261"/>
            <a:ext cx="3179806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8D68EF-A1F0-219A-96F9-3F5AC4F8241F}"/>
              </a:ext>
            </a:extLst>
          </p:cNvPr>
          <p:cNvCxnSpPr>
            <a:cxnSpLocks/>
          </p:cNvCxnSpPr>
          <p:nvPr/>
        </p:nvCxnSpPr>
        <p:spPr>
          <a:xfrm>
            <a:off x="6095999" y="4939171"/>
            <a:ext cx="3179806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93FAF5B-4968-9FAA-DE94-21642BD3264E}"/>
              </a:ext>
            </a:extLst>
          </p:cNvPr>
          <p:cNvCxnSpPr>
            <a:cxnSpLocks/>
          </p:cNvCxnSpPr>
          <p:nvPr/>
        </p:nvCxnSpPr>
        <p:spPr>
          <a:xfrm>
            <a:off x="156519" y="5727966"/>
            <a:ext cx="542132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D6402AC7-514A-1EE9-4D38-46F345038F0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3956" b="15128"/>
          <a:stretch>
            <a:fillRect/>
          </a:stretch>
        </p:blipFill>
        <p:spPr>
          <a:xfrm>
            <a:off x="318518" y="5785434"/>
            <a:ext cx="5221847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989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57A0D-917F-2A49-1418-FF4BB219A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06BC8-F379-4B45-02BE-693E6644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121921"/>
            <a:ext cx="2235200" cy="894079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Criterion 6: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C1DD765-9573-2BC1-601F-5220AE7F67B1}"/>
              </a:ext>
            </a:extLst>
          </p:cNvPr>
          <p:cNvSpPr txBox="1">
            <a:spLocks/>
          </p:cNvSpPr>
          <p:nvPr/>
        </p:nvSpPr>
        <p:spPr>
          <a:xfrm>
            <a:off x="254000" y="5904262"/>
            <a:ext cx="7477760" cy="7200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What proportional of school leaders have taken a mandatory training in pedagogy targeting FLN?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0E0EA3BB-69AF-9DC6-9E9C-392D27D03010}"/>
              </a:ext>
            </a:extLst>
          </p:cNvPr>
          <p:cNvSpPr txBox="1">
            <a:spLocks/>
          </p:cNvSpPr>
          <p:nvPr/>
        </p:nvSpPr>
        <p:spPr>
          <a:xfrm>
            <a:off x="254000" y="3189791"/>
            <a:ext cx="7477760" cy="12068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Outcomes data: Student assessments and role of teachers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7F02E49-C1F3-8B1A-2C60-06FFB1DB7B4D}"/>
              </a:ext>
            </a:extLst>
          </p:cNvPr>
          <p:cNvSpPr txBox="1">
            <a:spLocks/>
          </p:cNvSpPr>
          <p:nvPr/>
        </p:nvSpPr>
        <p:spPr>
          <a:xfrm>
            <a:off x="2296160" y="121920"/>
            <a:ext cx="9591040" cy="894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Teacher &amp; FLN – what would make sense (not tested yet)?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5CA4E3E2-E234-4719-0F0C-D926EDF68058}"/>
              </a:ext>
            </a:extLst>
          </p:cNvPr>
          <p:cNvSpPr txBox="1">
            <a:spLocks/>
          </p:cNvSpPr>
          <p:nvPr/>
        </p:nvSpPr>
        <p:spPr>
          <a:xfrm>
            <a:off x="254000" y="1212687"/>
            <a:ext cx="2042160" cy="5664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33CC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Examples</a:t>
            </a:r>
            <a:endParaRPr lang="en-GB" dirty="0">
              <a:solidFill>
                <a:srgbClr val="0033CC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983B02A8-8563-6F83-7292-40E283E654DB}"/>
              </a:ext>
            </a:extLst>
          </p:cNvPr>
          <p:cNvSpPr txBox="1">
            <a:spLocks/>
          </p:cNvSpPr>
          <p:nvPr/>
        </p:nvSpPr>
        <p:spPr>
          <a:xfrm>
            <a:off x="254000" y="1922443"/>
            <a:ext cx="7477760" cy="1031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Teacher training: Science of learning, </a:t>
            </a:r>
            <a:r>
              <a:rPr lang="en-GB" sz="2200" dirty="0" err="1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TaRL</a:t>
            </a:r>
            <a:r>
              <a:rPr lang="en-GB" sz="2200" dirty="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, Structured pedagogy </a:t>
            </a:r>
            <a:endParaRPr lang="en-US" sz="2200" dirty="0"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46769DFC-2D38-B9D7-36B4-7C68F6C91780}"/>
              </a:ext>
            </a:extLst>
          </p:cNvPr>
          <p:cNvSpPr txBox="1">
            <a:spLocks/>
          </p:cNvSpPr>
          <p:nvPr/>
        </p:nvSpPr>
        <p:spPr>
          <a:xfrm>
            <a:off x="254000" y="4655205"/>
            <a:ext cx="7477760" cy="99010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200" dirty="0"/>
              <a:t>Materials for teachers and learners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FA31AB69-2C56-6EF1-1F68-4151B22505A9}"/>
              </a:ext>
            </a:extLst>
          </p:cNvPr>
          <p:cNvSpPr txBox="1">
            <a:spLocks/>
          </p:cNvSpPr>
          <p:nvPr/>
        </p:nvSpPr>
        <p:spPr>
          <a:xfrm>
            <a:off x="8077200" y="4396606"/>
            <a:ext cx="3860800" cy="22050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sz="2400" b="1" dirty="0">
                <a:solidFill>
                  <a:srgbClr val="FF0000"/>
                </a:solidFill>
              </a:rPr>
              <a:t>0</a:t>
            </a:r>
            <a:r>
              <a:rPr lang="en-GB" sz="2400" dirty="0"/>
              <a:t>=Very low, &lt;10%;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1</a:t>
            </a:r>
            <a:r>
              <a:rPr lang="en-GB" sz="2400" dirty="0"/>
              <a:t>=Low, 10-25%;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2</a:t>
            </a:r>
            <a:r>
              <a:rPr lang="en-GB" sz="2400" dirty="0"/>
              <a:t>=Moderate, 26-75%;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3</a:t>
            </a:r>
            <a:r>
              <a:rPr lang="en-GB" sz="2400" dirty="0"/>
              <a:t>=High, 76-95%;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4</a:t>
            </a:r>
            <a:r>
              <a:rPr lang="en-GB" sz="2400" dirty="0"/>
              <a:t>=Very high, &gt;95%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DAC70-BECC-BA67-E705-7BD21EC8B05A}"/>
              </a:ext>
            </a:extLst>
          </p:cNvPr>
          <p:cNvCxnSpPr/>
          <p:nvPr/>
        </p:nvCxnSpPr>
        <p:spPr>
          <a:xfrm>
            <a:off x="7731760" y="6227859"/>
            <a:ext cx="34544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2159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3D588-589D-D341-5B99-F433BC933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8BF85F-5570-FD12-F1FC-8C088CC00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02" y="326230"/>
            <a:ext cx="1093411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Structure of presentation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B981021-F850-0054-3D67-9C2916A83218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5CC99C9-756C-587D-8799-1DD314CC5BDF}"/>
              </a:ext>
            </a:extLst>
          </p:cNvPr>
          <p:cNvSpPr>
            <a:spLocks/>
          </p:cNvSpPr>
          <p:nvPr/>
        </p:nvSpPr>
        <p:spPr>
          <a:xfrm>
            <a:off x="133166" y="2057400"/>
            <a:ext cx="6968970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5BF89DC-1B91-CDB6-C823-4CDD0792355D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0ACE27A5-E592-0A73-1C80-C798D9F30E6A}"/>
              </a:ext>
            </a:extLst>
          </p:cNvPr>
          <p:cNvSpPr txBox="1">
            <a:spLocks/>
          </p:cNvSpPr>
          <p:nvPr/>
        </p:nvSpPr>
        <p:spPr>
          <a:xfrm>
            <a:off x="301529" y="1741486"/>
            <a:ext cx="11179271" cy="3811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en-US" sz="3600" dirty="0"/>
              <a:t>Background on IICBA &amp; what’s in it for you</a:t>
            </a:r>
            <a:endParaRPr lang="en-US" sz="1000" dirty="0"/>
          </a:p>
          <a:p>
            <a:pPr marL="742950" indent="-742950">
              <a:buAutoNum type="arabicPeriod"/>
            </a:pPr>
            <a:r>
              <a:rPr lang="en-US" sz="3600" dirty="0"/>
              <a:t>Teacher policies: Careers, standards, CPD</a:t>
            </a:r>
          </a:p>
          <a:p>
            <a:pPr marL="742950" indent="-742950">
              <a:buAutoNum type="arabicPeriod"/>
            </a:pPr>
            <a:r>
              <a:rPr lang="en-US" sz="3600" dirty="0"/>
              <a:t>Diagnostic tool: Scorecard</a:t>
            </a:r>
          </a:p>
          <a:p>
            <a:pPr marL="742950" indent="-742950">
              <a:buAutoNum type="arabicPeriod"/>
            </a:pPr>
            <a:r>
              <a:rPr lang="en-US" sz="3600" dirty="0">
                <a:solidFill>
                  <a:srgbClr val="FF0000"/>
                </a:solidFill>
              </a:rPr>
              <a:t>Surveys: Teacher well-being, school leadership, etc.</a:t>
            </a:r>
          </a:p>
          <a:p>
            <a:pPr marL="742950" indent="-742950">
              <a:buAutoNum type="arabicPeriod"/>
            </a:pPr>
            <a:r>
              <a:rPr lang="en-US" sz="3600" dirty="0"/>
              <a:t>Example of (light) evaluation: Ethiopia summer training</a:t>
            </a:r>
          </a:p>
          <a:p>
            <a:pPr marL="742950" indent="-742950">
              <a:buFontTx/>
              <a:buAutoNum type="arabicPeriod"/>
            </a:pPr>
            <a:r>
              <a:rPr lang="en-US" sz="3600" dirty="0"/>
              <a:t>IICBA research: Selected outputs</a:t>
            </a:r>
          </a:p>
        </p:txBody>
      </p:sp>
    </p:spTree>
    <p:extLst>
      <p:ext uri="{BB962C8B-B14F-4D97-AF65-F5344CB8AC3E}">
        <p14:creationId xmlns:p14="http://schemas.microsoft.com/office/powerpoint/2010/main" val="568817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88065-A213-E4F3-F184-9C30C72C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9EAB-31D2-BD0A-7B17-3975A669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713" y="532915"/>
            <a:ext cx="10542664" cy="67475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Key Findings on Teacher Well-being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B38138-58B3-AFCB-CED7-842457406164}"/>
              </a:ext>
            </a:extLst>
          </p:cNvPr>
          <p:cNvSpPr txBox="1"/>
          <p:nvPr/>
        </p:nvSpPr>
        <p:spPr>
          <a:xfrm>
            <a:off x="769383" y="1407578"/>
            <a:ext cx="63382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Teacher well-being surveys completed in a dozen countries (twice in two countries). Two parts in the surveys:</a:t>
            </a:r>
          </a:p>
          <a:p>
            <a:pPr marL="514350" indent="-514350">
              <a:buAutoNum type="arabicPeriod"/>
            </a:pPr>
            <a:r>
              <a:rPr lang="en-US" sz="3000" dirty="0"/>
              <a:t>Common core - satisfaction</a:t>
            </a:r>
          </a:p>
          <a:p>
            <a:pPr marL="514350" indent="-514350">
              <a:buAutoNum type="arabicPeriod"/>
            </a:pPr>
            <a:r>
              <a:rPr lang="en-US" sz="3000" dirty="0"/>
              <a:t>Special theme - MHPSS</a:t>
            </a:r>
          </a:p>
          <a:p>
            <a:endParaRPr lang="en-US" sz="3000" dirty="0"/>
          </a:p>
          <a:p>
            <a:r>
              <a:rPr lang="en-US" sz="3000" dirty="0">
                <a:sym typeface="Wingdings" panose="05000000000000000000" pitchFamily="2" charset="2"/>
              </a:rPr>
              <a:t> </a:t>
            </a:r>
            <a:r>
              <a:rPr lang="en-US" sz="3000" dirty="0"/>
              <a:t>Fourth Africa Teachers Report on teacher well-being to be shared at AFTRA annual conference in Botswana.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3F501F-62E5-D8AD-ECB5-C0CA28B46C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212" y="1290455"/>
            <a:ext cx="5040783" cy="50346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956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19"/>
    </mc:Choice>
    <mc:Fallback xmlns="">
      <p:transition spd="slow" advTm="28919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4C602-3F14-A774-FBFA-CD7A3DB2B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910B-0C0E-D81E-DB02-B2A940613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1479"/>
            <a:ext cx="12035790" cy="574321"/>
          </a:xfrm>
        </p:spPr>
        <p:txBody>
          <a:bodyPr>
            <a:normAutofit/>
          </a:bodyPr>
          <a:lstStyle/>
          <a:p>
            <a:r>
              <a:rPr lang="en-GB" sz="3200" b="1" dirty="0"/>
              <a:t>What best describes your career plans for the next five years?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6853D75-2757-27A5-8092-0487A6CCAFEC}"/>
              </a:ext>
            </a:extLst>
          </p:cNvPr>
          <p:cNvGraphicFramePr>
            <a:graphicFrameLocks/>
          </p:cNvGraphicFramePr>
          <p:nvPr/>
        </p:nvGraphicFramePr>
        <p:xfrm>
          <a:off x="290320" y="676656"/>
          <a:ext cx="7836410" cy="6079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003FA8A-ABD9-E76B-79B1-FB0B874F7195}"/>
              </a:ext>
            </a:extLst>
          </p:cNvPr>
          <p:cNvSpPr txBox="1"/>
          <p:nvPr/>
        </p:nvSpPr>
        <p:spPr>
          <a:xfrm>
            <a:off x="8039860" y="1591219"/>
            <a:ext cx="3995930" cy="385251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3200" dirty="0">
                <a:latin typeface="+mj-lt"/>
              </a:rPr>
              <a:t>Encouragingly, for both countries, a vast majority of the teachers (&gt;75%) interviewed plan to stay on the job either as teachers or as school leaders</a:t>
            </a:r>
          </a:p>
        </p:txBody>
      </p:sp>
    </p:spTree>
    <p:extLst>
      <p:ext uri="{BB962C8B-B14F-4D97-AF65-F5344CB8AC3E}">
        <p14:creationId xmlns:p14="http://schemas.microsoft.com/office/powerpoint/2010/main" val="40360734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9DD7D-F01E-186E-4B8D-6B2E20075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4303E5B-7846-4A79-1D0E-013826E1B428}"/>
              </a:ext>
            </a:extLst>
          </p:cNvPr>
          <p:cNvGraphicFramePr>
            <a:graphicFrameLocks/>
          </p:cNvGraphicFramePr>
          <p:nvPr/>
        </p:nvGraphicFramePr>
        <p:xfrm>
          <a:off x="65680" y="814243"/>
          <a:ext cx="4572000" cy="6077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71693D0-CC22-CC51-DB32-221C5E967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87" y="129796"/>
            <a:ext cx="11911397" cy="684447"/>
          </a:xfrm>
        </p:spPr>
        <p:txBody>
          <a:bodyPr>
            <a:normAutofit/>
          </a:bodyPr>
          <a:lstStyle/>
          <a:p>
            <a:r>
              <a:rPr lang="en-GB" sz="3200" b="1" dirty="0"/>
              <a:t>Teacher perceptions on their job satisfaction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B69174-0A79-1B2B-52FB-3D774CF49CF2}"/>
              </a:ext>
            </a:extLst>
          </p:cNvPr>
          <p:cNvSpPr txBox="1"/>
          <p:nvPr/>
        </p:nvSpPr>
        <p:spPr>
          <a:xfrm>
            <a:off x="9304573" y="697072"/>
            <a:ext cx="2887427" cy="1722737"/>
          </a:xfrm>
          <a:prstGeom prst="rect">
            <a:avLst/>
          </a:prstGeom>
          <a:noFill/>
        </p:spPr>
        <p:txBody>
          <a:bodyPr>
            <a:normAutofit fontScale="92500" lnSpcReduction="20000"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2200" dirty="0">
                <a:latin typeface="+mj-lt"/>
              </a:rPr>
              <a:t>For both countries, only a small proportion of the teachers interviewed are </a:t>
            </a:r>
            <a:r>
              <a:rPr lang="en-US" sz="2200" b="1" dirty="0">
                <a:latin typeface="+mj-lt"/>
              </a:rPr>
              <a:t>happy with </a:t>
            </a:r>
            <a:r>
              <a:rPr lang="en-US" sz="2200" dirty="0">
                <a:latin typeface="+mj-lt"/>
              </a:rPr>
              <a:t>their job </a:t>
            </a:r>
            <a:r>
              <a:rPr lang="en-US" sz="2200" b="1" dirty="0">
                <a:latin typeface="+mj-lt"/>
              </a:rPr>
              <a:t>compensation</a:t>
            </a:r>
            <a:r>
              <a:rPr lang="en-US" sz="2200" dirty="0">
                <a:latin typeface="+mj-lt"/>
              </a:rPr>
              <a:t>…</a:t>
            </a:r>
            <a:endParaRPr lang="en-US" sz="2200" b="1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D21E82-79E4-D960-5673-03AA49378561}"/>
              </a:ext>
            </a:extLst>
          </p:cNvPr>
          <p:cNvSpPr txBox="1"/>
          <p:nvPr/>
        </p:nvSpPr>
        <p:spPr>
          <a:xfrm>
            <a:off x="9304573" y="2900162"/>
            <a:ext cx="2916183" cy="1905985"/>
          </a:xfrm>
          <a:prstGeom prst="rect">
            <a:avLst/>
          </a:prstGeom>
          <a:noFill/>
        </p:spPr>
        <p:txBody>
          <a:bodyPr>
            <a:normAutofit fontScale="92500"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2200" dirty="0">
                <a:latin typeface="+mj-lt"/>
              </a:rPr>
              <a:t>… Nevertheless, many of the teachers agree or strongly agree to be </a:t>
            </a:r>
            <a:r>
              <a:rPr lang="en-US" sz="2200" b="1" dirty="0">
                <a:latin typeface="+mj-lt"/>
              </a:rPr>
              <a:t>highly satisfied</a:t>
            </a:r>
            <a:r>
              <a:rPr lang="en-US" sz="2200" dirty="0">
                <a:latin typeface="+mj-lt"/>
              </a:rPr>
              <a:t> with their jobs</a:t>
            </a:r>
            <a:endParaRPr lang="en-US" sz="2200" b="1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80D5A1-531C-D616-721A-A461586B93C8}"/>
              </a:ext>
            </a:extLst>
          </p:cNvPr>
          <p:cNvSpPr txBox="1"/>
          <p:nvPr/>
        </p:nvSpPr>
        <p:spPr>
          <a:xfrm>
            <a:off x="9294987" y="4926422"/>
            <a:ext cx="2906598" cy="1560660"/>
          </a:xfrm>
          <a:prstGeom prst="rect">
            <a:avLst/>
          </a:prstGeom>
          <a:noFill/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… thus, apart from the renumeration, there are other factors involved in teacher job-satisfaction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BE0F1E1-8119-8F58-8D3D-720D71C116A6}"/>
              </a:ext>
            </a:extLst>
          </p:cNvPr>
          <p:cNvGraphicFramePr>
            <a:graphicFrameLocks/>
          </p:cNvGraphicFramePr>
          <p:nvPr/>
        </p:nvGraphicFramePr>
        <p:xfrm>
          <a:off x="4685127" y="812775"/>
          <a:ext cx="4572000" cy="6080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065772-1794-C092-ABEF-9422D184DA17}"/>
              </a:ext>
            </a:extLst>
          </p:cNvPr>
          <p:cNvCxnSpPr/>
          <p:nvPr/>
        </p:nvCxnSpPr>
        <p:spPr>
          <a:xfrm>
            <a:off x="0" y="1225484"/>
            <a:ext cx="91440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3D7661-7A5D-71EE-0F2A-343E6919DBC6}"/>
              </a:ext>
            </a:extLst>
          </p:cNvPr>
          <p:cNvCxnSpPr/>
          <p:nvPr/>
        </p:nvCxnSpPr>
        <p:spPr>
          <a:xfrm>
            <a:off x="0" y="6117996"/>
            <a:ext cx="91440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F6771CB-0E6F-EFE3-AC98-A2E405E3C222}"/>
              </a:ext>
            </a:extLst>
          </p:cNvPr>
          <p:cNvSpPr/>
          <p:nvPr/>
        </p:nvSpPr>
        <p:spPr>
          <a:xfrm>
            <a:off x="4637680" y="6188348"/>
            <a:ext cx="4374344" cy="631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15B85E9-A961-09D5-C39C-7639BBBF433F}"/>
              </a:ext>
            </a:extLst>
          </p:cNvPr>
          <p:cNvSpPr/>
          <p:nvPr/>
        </p:nvSpPr>
        <p:spPr>
          <a:xfrm>
            <a:off x="2281289" y="4872951"/>
            <a:ext cx="904972" cy="47605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4F2450B-6C1D-D1E5-93D7-B0334B76752F}"/>
              </a:ext>
            </a:extLst>
          </p:cNvPr>
          <p:cNvSpPr/>
          <p:nvPr/>
        </p:nvSpPr>
        <p:spPr>
          <a:xfrm>
            <a:off x="2356702" y="5468726"/>
            <a:ext cx="1564849" cy="476053"/>
          </a:xfrm>
          <a:prstGeom prst="round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4334A07-3445-AAC6-018D-B01453FB18FF}"/>
              </a:ext>
            </a:extLst>
          </p:cNvPr>
          <p:cNvSpPr/>
          <p:nvPr/>
        </p:nvSpPr>
        <p:spPr>
          <a:xfrm>
            <a:off x="6928703" y="5458890"/>
            <a:ext cx="1263190" cy="476053"/>
          </a:xfrm>
          <a:prstGeom prst="roundRect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6262B03-9ED9-CFE2-5453-116D6484E278}"/>
              </a:ext>
            </a:extLst>
          </p:cNvPr>
          <p:cNvSpPr/>
          <p:nvPr/>
        </p:nvSpPr>
        <p:spPr>
          <a:xfrm>
            <a:off x="6853289" y="4872951"/>
            <a:ext cx="641020" cy="47605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2307D45-FBEE-DC1E-537A-9FE9BC8C0DC4}"/>
              </a:ext>
            </a:extLst>
          </p:cNvPr>
          <p:cNvCxnSpPr>
            <a:cxnSpLocks/>
          </p:cNvCxnSpPr>
          <p:nvPr/>
        </p:nvCxnSpPr>
        <p:spPr>
          <a:xfrm>
            <a:off x="4685127" y="740003"/>
            <a:ext cx="0" cy="6079826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15FDB67-9104-5E2A-3938-7238F036B5B9}"/>
              </a:ext>
            </a:extLst>
          </p:cNvPr>
          <p:cNvCxnSpPr>
            <a:cxnSpLocks/>
          </p:cNvCxnSpPr>
          <p:nvPr/>
        </p:nvCxnSpPr>
        <p:spPr>
          <a:xfrm flipH="1">
            <a:off x="7506874" y="1908464"/>
            <a:ext cx="2041267" cy="3137417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857A2A4-D40D-FDAB-72F1-6AB93755BF11}"/>
              </a:ext>
            </a:extLst>
          </p:cNvPr>
          <p:cNvCxnSpPr>
            <a:cxnSpLocks/>
          </p:cNvCxnSpPr>
          <p:nvPr/>
        </p:nvCxnSpPr>
        <p:spPr>
          <a:xfrm flipH="1">
            <a:off x="3224121" y="1936339"/>
            <a:ext cx="6298878" cy="2990083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Arrow: Left 45">
            <a:extLst>
              <a:ext uri="{FF2B5EF4-FFF2-40B4-BE49-F238E27FC236}">
                <a16:creationId xmlns:a16="http://schemas.microsoft.com/office/drawing/2014/main" id="{A5E85B4E-235B-D592-573C-C83F428D69F4}"/>
              </a:ext>
            </a:extLst>
          </p:cNvPr>
          <p:cNvSpPr/>
          <p:nvPr/>
        </p:nvSpPr>
        <p:spPr>
          <a:xfrm>
            <a:off x="4548362" y="5601852"/>
            <a:ext cx="235670" cy="203226"/>
          </a:xfrm>
          <a:prstGeom prst="lef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B63E5D8-99DD-84D1-1D56-F338E0CE33A2}"/>
              </a:ext>
            </a:extLst>
          </p:cNvPr>
          <p:cNvCxnSpPr>
            <a:cxnSpLocks/>
          </p:cNvCxnSpPr>
          <p:nvPr/>
        </p:nvCxnSpPr>
        <p:spPr>
          <a:xfrm flipH="1">
            <a:off x="8199179" y="5342458"/>
            <a:ext cx="938334" cy="312744"/>
          </a:xfrm>
          <a:prstGeom prst="straightConnector1">
            <a:avLst/>
          </a:prstGeom>
          <a:ln w="9525">
            <a:solidFill>
              <a:srgbClr val="00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4A77EFE-31C4-F757-F84C-AA43F15CC7A8}"/>
              </a:ext>
            </a:extLst>
          </p:cNvPr>
          <p:cNvCxnSpPr>
            <a:cxnSpLocks/>
          </p:cNvCxnSpPr>
          <p:nvPr/>
        </p:nvCxnSpPr>
        <p:spPr>
          <a:xfrm flipH="1">
            <a:off x="3981260" y="5332354"/>
            <a:ext cx="5180530" cy="222491"/>
          </a:xfrm>
          <a:prstGeom prst="straightConnector1">
            <a:avLst/>
          </a:prstGeom>
          <a:ln w="9525">
            <a:solidFill>
              <a:srgbClr val="00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B52E2C9-111F-E707-D194-C816F4164F64}"/>
              </a:ext>
            </a:extLst>
          </p:cNvPr>
          <p:cNvCxnSpPr>
            <a:cxnSpLocks/>
          </p:cNvCxnSpPr>
          <p:nvPr/>
        </p:nvCxnSpPr>
        <p:spPr>
          <a:xfrm flipH="1">
            <a:off x="9137513" y="4384460"/>
            <a:ext cx="524957" cy="964544"/>
          </a:xfrm>
          <a:prstGeom prst="line">
            <a:avLst/>
          </a:prstGeom>
          <a:ln w="9525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517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53DAD-C583-33E5-A41F-A8B928FB3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48D6C85-5657-6226-2E0B-99EA9245BC33}"/>
              </a:ext>
            </a:extLst>
          </p:cNvPr>
          <p:cNvSpPr/>
          <p:nvPr/>
        </p:nvSpPr>
        <p:spPr>
          <a:xfrm>
            <a:off x="4009488" y="634839"/>
            <a:ext cx="768465" cy="20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Rank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7DC923-536F-F220-BE80-79E8B8DC985F}"/>
              </a:ext>
            </a:extLst>
          </p:cNvPr>
          <p:cNvSpPr/>
          <p:nvPr/>
        </p:nvSpPr>
        <p:spPr>
          <a:xfrm>
            <a:off x="4187768" y="841752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3EA9DB-5477-8B66-FDD1-8F8475E00CFB}"/>
              </a:ext>
            </a:extLst>
          </p:cNvPr>
          <p:cNvSpPr/>
          <p:nvPr/>
        </p:nvSpPr>
        <p:spPr>
          <a:xfrm>
            <a:off x="4192184" y="1204895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A2DEC6-96F6-F3BC-B524-477900527A4F}"/>
              </a:ext>
            </a:extLst>
          </p:cNvPr>
          <p:cNvSpPr/>
          <p:nvPr/>
        </p:nvSpPr>
        <p:spPr>
          <a:xfrm>
            <a:off x="4192184" y="1580777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566EFA-7E91-28C1-A3DC-B09270AECAB3}"/>
              </a:ext>
            </a:extLst>
          </p:cNvPr>
          <p:cNvSpPr/>
          <p:nvPr/>
        </p:nvSpPr>
        <p:spPr>
          <a:xfrm>
            <a:off x="4201328" y="1956659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613E14-196D-5A3A-A4DD-AD39349CB959}"/>
              </a:ext>
            </a:extLst>
          </p:cNvPr>
          <p:cNvSpPr/>
          <p:nvPr/>
        </p:nvSpPr>
        <p:spPr>
          <a:xfrm>
            <a:off x="4186550" y="2328193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0EF194-99B8-6F33-BBED-C4006049C9E2}"/>
              </a:ext>
            </a:extLst>
          </p:cNvPr>
          <p:cNvSpPr/>
          <p:nvPr/>
        </p:nvSpPr>
        <p:spPr>
          <a:xfrm>
            <a:off x="4192184" y="2704764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DA4E78-61D5-FF57-F796-20726CAC798A}"/>
              </a:ext>
            </a:extLst>
          </p:cNvPr>
          <p:cNvSpPr/>
          <p:nvPr/>
        </p:nvSpPr>
        <p:spPr>
          <a:xfrm>
            <a:off x="4192184" y="3103041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50B7F7B-FF21-8690-7880-3CED85A3FB97}"/>
              </a:ext>
            </a:extLst>
          </p:cNvPr>
          <p:cNvSpPr/>
          <p:nvPr/>
        </p:nvSpPr>
        <p:spPr>
          <a:xfrm>
            <a:off x="4192184" y="3464742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EA20B-36BD-4548-52C3-09C36775BB70}"/>
              </a:ext>
            </a:extLst>
          </p:cNvPr>
          <p:cNvSpPr/>
          <p:nvPr/>
        </p:nvSpPr>
        <p:spPr>
          <a:xfrm>
            <a:off x="4192184" y="3842066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9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3C0D12-1BD5-757E-1713-FFB059DB843D}"/>
              </a:ext>
            </a:extLst>
          </p:cNvPr>
          <p:cNvSpPr/>
          <p:nvPr/>
        </p:nvSpPr>
        <p:spPr>
          <a:xfrm>
            <a:off x="4188347" y="4191480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10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EA54EA9-E2A8-8C59-413D-58DAEC3FE911}"/>
              </a:ext>
            </a:extLst>
          </p:cNvPr>
          <p:cNvSpPr/>
          <p:nvPr/>
        </p:nvSpPr>
        <p:spPr>
          <a:xfrm>
            <a:off x="4188347" y="4621070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9AC8C6-EA21-8954-CD68-9D0E3B5911CC}"/>
              </a:ext>
            </a:extLst>
          </p:cNvPr>
          <p:cNvSpPr/>
          <p:nvPr/>
        </p:nvSpPr>
        <p:spPr>
          <a:xfrm>
            <a:off x="4192184" y="4971870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12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5C6D179-C314-1C0A-49B9-347E0FE7C6DE}"/>
              </a:ext>
            </a:extLst>
          </p:cNvPr>
          <p:cNvSpPr/>
          <p:nvPr/>
        </p:nvSpPr>
        <p:spPr>
          <a:xfrm>
            <a:off x="4192184" y="5361574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13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085F0C0-0538-F171-5147-C47E619761A1}"/>
              </a:ext>
            </a:extLst>
          </p:cNvPr>
          <p:cNvSpPr/>
          <p:nvPr/>
        </p:nvSpPr>
        <p:spPr>
          <a:xfrm>
            <a:off x="4192184" y="5733060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14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5B853A-5966-F99C-D400-F8C26082D0B0}"/>
              </a:ext>
            </a:extLst>
          </p:cNvPr>
          <p:cNvSpPr/>
          <p:nvPr/>
        </p:nvSpPr>
        <p:spPr>
          <a:xfrm>
            <a:off x="4189188" y="6101311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15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2F650B7-5991-CB8F-AB90-DD6A2EEEE090}"/>
              </a:ext>
            </a:extLst>
          </p:cNvPr>
          <p:cNvGraphicFramePr>
            <a:graphicFrameLocks/>
          </p:cNvGraphicFramePr>
          <p:nvPr/>
        </p:nvGraphicFramePr>
        <p:xfrm>
          <a:off x="-1" y="578706"/>
          <a:ext cx="4283677" cy="6279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AE88F91-5962-6A7C-CF4C-2342A79023CE}"/>
              </a:ext>
            </a:extLst>
          </p:cNvPr>
          <p:cNvSpPr txBox="1"/>
          <p:nvPr/>
        </p:nvSpPr>
        <p:spPr>
          <a:xfrm>
            <a:off x="2251617" y="357178"/>
            <a:ext cx="1715964" cy="329728"/>
          </a:xfrm>
          <a:prstGeom prst="rect">
            <a:avLst/>
          </a:prstGeom>
          <a:noFill/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Nigeria </a:t>
            </a:r>
            <a:r>
              <a:rPr lang="en-GB" sz="1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(n=1,192)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BC7C78E-873B-8FA5-5DA4-585F80EE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85"/>
            <a:ext cx="12192000" cy="574321"/>
          </a:xfrm>
        </p:spPr>
        <p:txBody>
          <a:bodyPr>
            <a:normAutofit/>
          </a:bodyPr>
          <a:lstStyle/>
          <a:p>
            <a:r>
              <a:rPr lang="en-GB" sz="2000" b="1" dirty="0"/>
              <a:t>Please rate the level of importance of the following factors that influences a teacher’s decision to stay in the job …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510E0A83-4DDC-8551-AD4A-18E0C5DA5306}"/>
              </a:ext>
            </a:extLst>
          </p:cNvPr>
          <p:cNvGraphicFramePr>
            <a:graphicFrameLocks/>
          </p:cNvGraphicFramePr>
          <p:nvPr/>
        </p:nvGraphicFramePr>
        <p:xfrm>
          <a:off x="4739512" y="571687"/>
          <a:ext cx="4288536" cy="6281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D60767D-C9BA-45AC-1345-45324733A940}"/>
              </a:ext>
            </a:extLst>
          </p:cNvPr>
          <p:cNvCxnSpPr>
            <a:cxnSpLocks/>
          </p:cNvCxnSpPr>
          <p:nvPr/>
        </p:nvCxnSpPr>
        <p:spPr>
          <a:xfrm>
            <a:off x="4739512" y="651934"/>
            <a:ext cx="0" cy="6089070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290F6D8-A39F-12A7-F2F3-001AFB0C09A2}"/>
              </a:ext>
            </a:extLst>
          </p:cNvPr>
          <p:cNvSpPr/>
          <p:nvPr/>
        </p:nvSpPr>
        <p:spPr>
          <a:xfrm>
            <a:off x="8749221" y="642082"/>
            <a:ext cx="768465" cy="20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Rank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742F6F-6EE7-FDDD-E64A-6BBF5CEA9E39}"/>
              </a:ext>
            </a:extLst>
          </p:cNvPr>
          <p:cNvSpPr/>
          <p:nvPr/>
        </p:nvSpPr>
        <p:spPr>
          <a:xfrm>
            <a:off x="8951792" y="850896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D1F94F9-3A3F-5980-E093-2964FAC670F0}"/>
              </a:ext>
            </a:extLst>
          </p:cNvPr>
          <p:cNvSpPr/>
          <p:nvPr/>
        </p:nvSpPr>
        <p:spPr>
          <a:xfrm>
            <a:off x="8956208" y="1214039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2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4838505-F80A-D3ED-3F7F-9510BC3F18B3}"/>
              </a:ext>
            </a:extLst>
          </p:cNvPr>
          <p:cNvSpPr/>
          <p:nvPr/>
        </p:nvSpPr>
        <p:spPr>
          <a:xfrm>
            <a:off x="8956208" y="1589921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3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2A0D63E-E361-26B6-95C3-875BCCC6CE37}"/>
              </a:ext>
            </a:extLst>
          </p:cNvPr>
          <p:cNvSpPr/>
          <p:nvPr/>
        </p:nvSpPr>
        <p:spPr>
          <a:xfrm>
            <a:off x="8965352" y="1965803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4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AE3AC3F-7BF5-B92B-CFAC-D9815A5A55AA}"/>
              </a:ext>
            </a:extLst>
          </p:cNvPr>
          <p:cNvSpPr/>
          <p:nvPr/>
        </p:nvSpPr>
        <p:spPr>
          <a:xfrm>
            <a:off x="8950574" y="2337337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5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B6663FA-0D9F-545E-889D-61F265F15FF5}"/>
              </a:ext>
            </a:extLst>
          </p:cNvPr>
          <p:cNvSpPr/>
          <p:nvPr/>
        </p:nvSpPr>
        <p:spPr>
          <a:xfrm>
            <a:off x="8956208" y="2713908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6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C376D47-80A6-60FB-82F6-4B888283E277}"/>
              </a:ext>
            </a:extLst>
          </p:cNvPr>
          <p:cNvSpPr/>
          <p:nvPr/>
        </p:nvSpPr>
        <p:spPr>
          <a:xfrm>
            <a:off x="8956208" y="3112185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7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4E9FA86-1DA6-8649-03FE-8BB980A43DE7}"/>
              </a:ext>
            </a:extLst>
          </p:cNvPr>
          <p:cNvSpPr/>
          <p:nvPr/>
        </p:nvSpPr>
        <p:spPr>
          <a:xfrm>
            <a:off x="8956208" y="3473886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8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63D006-12A9-3E03-8DF8-FC030F9BB2AA}"/>
              </a:ext>
            </a:extLst>
          </p:cNvPr>
          <p:cNvSpPr/>
          <p:nvPr/>
        </p:nvSpPr>
        <p:spPr>
          <a:xfrm>
            <a:off x="8956208" y="3851210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9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7428EF0-548A-2561-A60D-DE736ABCE0B1}"/>
              </a:ext>
            </a:extLst>
          </p:cNvPr>
          <p:cNvSpPr/>
          <p:nvPr/>
        </p:nvSpPr>
        <p:spPr>
          <a:xfrm>
            <a:off x="8952371" y="4200624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10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AEDE2BD-2688-3A16-2978-FCF62C7CBA4D}"/>
              </a:ext>
            </a:extLst>
          </p:cNvPr>
          <p:cNvSpPr/>
          <p:nvPr/>
        </p:nvSpPr>
        <p:spPr>
          <a:xfrm>
            <a:off x="8952371" y="4630214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15CEB54-0EBE-5849-B829-8898DB3DCD6F}"/>
              </a:ext>
            </a:extLst>
          </p:cNvPr>
          <p:cNvSpPr/>
          <p:nvPr/>
        </p:nvSpPr>
        <p:spPr>
          <a:xfrm>
            <a:off x="8956208" y="4981014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12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F1FF334-D475-B803-5B12-7ECB95137921}"/>
              </a:ext>
            </a:extLst>
          </p:cNvPr>
          <p:cNvSpPr/>
          <p:nvPr/>
        </p:nvSpPr>
        <p:spPr>
          <a:xfrm>
            <a:off x="8956208" y="5370718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13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1BC1753-44CB-0FA2-2145-5A2511609074}"/>
              </a:ext>
            </a:extLst>
          </p:cNvPr>
          <p:cNvSpPr/>
          <p:nvPr/>
        </p:nvSpPr>
        <p:spPr>
          <a:xfrm>
            <a:off x="8956208" y="5742204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14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E4CD24D-3EEB-AA48-424F-791ACF1A3660}"/>
              </a:ext>
            </a:extLst>
          </p:cNvPr>
          <p:cNvSpPr/>
          <p:nvPr/>
        </p:nvSpPr>
        <p:spPr>
          <a:xfrm>
            <a:off x="8953212" y="6110455"/>
            <a:ext cx="365760" cy="1828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15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E6982F1-BDFC-0AF8-3286-E7C5DF62ABBE}"/>
              </a:ext>
            </a:extLst>
          </p:cNvPr>
          <p:cNvSpPr txBox="1"/>
          <p:nvPr/>
        </p:nvSpPr>
        <p:spPr>
          <a:xfrm>
            <a:off x="9483884" y="1649231"/>
            <a:ext cx="2600173" cy="1214291"/>
          </a:xfrm>
          <a:prstGeom prst="rect">
            <a:avLst/>
          </a:prstGeom>
          <a:noFill/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>
              <a:lnSpc>
                <a:spcPct val="100000"/>
              </a:lnSpc>
            </a:pPr>
            <a:r>
              <a:rPr lang="en-GB" sz="1600" dirty="0">
                <a:latin typeface="+mj-lt"/>
              </a:rPr>
              <a:t>Topmost factors influencing a teacher decision to stay on the job …</a:t>
            </a:r>
            <a:endParaRPr lang="en-US" sz="1600" dirty="0"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DF8CACC-DD42-CF24-75F1-7184C432B29B}"/>
              </a:ext>
            </a:extLst>
          </p:cNvPr>
          <p:cNvSpPr txBox="1"/>
          <p:nvPr/>
        </p:nvSpPr>
        <p:spPr>
          <a:xfrm>
            <a:off x="6978730" y="357178"/>
            <a:ext cx="1920238" cy="329728"/>
          </a:xfrm>
          <a:prstGeom prst="rect">
            <a:avLst/>
          </a:prstGeom>
          <a:noFill/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en-GB" sz="16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Ghana </a:t>
            </a: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(n=1,456)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501FE15-39F7-79A0-8279-BA4DE308EADB}"/>
              </a:ext>
            </a:extLst>
          </p:cNvPr>
          <p:cNvSpPr/>
          <p:nvPr/>
        </p:nvSpPr>
        <p:spPr>
          <a:xfrm>
            <a:off x="9711141" y="2754098"/>
            <a:ext cx="2174789" cy="8229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School leadership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AD71658-A96C-6490-72FC-DBF5B83B1E92}"/>
              </a:ext>
            </a:extLst>
          </p:cNvPr>
          <p:cNvSpPr/>
          <p:nvPr/>
        </p:nvSpPr>
        <p:spPr>
          <a:xfrm>
            <a:off x="9711140" y="3662781"/>
            <a:ext cx="2174789" cy="82296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Manageable workload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A4A7FB8-0C7A-46E2-EA73-E69B01A98964}"/>
              </a:ext>
            </a:extLst>
          </p:cNvPr>
          <p:cNvSpPr/>
          <p:nvPr/>
        </p:nvSpPr>
        <p:spPr>
          <a:xfrm>
            <a:off x="9711140" y="4586401"/>
            <a:ext cx="2174789" cy="82296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Opportunities  for career development</a:t>
            </a:r>
            <a:endParaRPr lang="en-US" sz="1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2D01FA4-D1DE-BEE6-C5C0-8A2E8E1B2162}"/>
              </a:ext>
            </a:extLst>
          </p:cNvPr>
          <p:cNvSpPr/>
          <p:nvPr/>
        </p:nvSpPr>
        <p:spPr>
          <a:xfrm>
            <a:off x="9711140" y="5513604"/>
            <a:ext cx="2174789" cy="82296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Job security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7147261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726FA-E83A-B99A-336A-871FF8D52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87" y="115542"/>
            <a:ext cx="11917869" cy="684447"/>
          </a:xfrm>
        </p:spPr>
        <p:txBody>
          <a:bodyPr>
            <a:normAutofit/>
          </a:bodyPr>
          <a:lstStyle/>
          <a:p>
            <a:r>
              <a:rPr lang="en-GB" sz="3200" b="1" dirty="0"/>
              <a:t>Level of participation in-service courses in the last 3 years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30FAFE0-DE7B-F488-E309-45FD3530EFEE}"/>
              </a:ext>
            </a:extLst>
          </p:cNvPr>
          <p:cNvGraphicFramePr>
            <a:graphicFrameLocks/>
          </p:cNvGraphicFramePr>
          <p:nvPr/>
        </p:nvGraphicFramePr>
        <p:xfrm>
          <a:off x="51517" y="799988"/>
          <a:ext cx="5057693" cy="6058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D1F4F03-9F42-4B4A-8D93-EE26C554529B}"/>
              </a:ext>
            </a:extLst>
          </p:cNvPr>
          <p:cNvGraphicFramePr>
            <a:graphicFrameLocks/>
          </p:cNvGraphicFramePr>
          <p:nvPr/>
        </p:nvGraphicFramePr>
        <p:xfrm>
          <a:off x="5046616" y="795527"/>
          <a:ext cx="5056632" cy="6062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71B1A3-6544-A64F-F868-15F8C36EC70E}"/>
              </a:ext>
            </a:extLst>
          </p:cNvPr>
          <p:cNvCxnSpPr>
            <a:cxnSpLocks/>
          </p:cNvCxnSpPr>
          <p:nvPr/>
        </p:nvCxnSpPr>
        <p:spPr>
          <a:xfrm>
            <a:off x="0" y="1522901"/>
            <a:ext cx="10058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0941A00-229E-E173-DBBB-7C063A220844}"/>
              </a:ext>
            </a:extLst>
          </p:cNvPr>
          <p:cNvSpPr txBox="1"/>
          <p:nvPr/>
        </p:nvSpPr>
        <p:spPr>
          <a:xfrm>
            <a:off x="10109917" y="3992444"/>
            <a:ext cx="1962339" cy="2961077"/>
          </a:xfrm>
          <a:prstGeom prst="rect">
            <a:avLst/>
          </a:prstGeom>
          <a:noFill/>
        </p:spPr>
        <p:txBody>
          <a:bodyPr>
            <a:norm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GB" sz="1800" dirty="0">
                <a:latin typeface="+mj-lt"/>
              </a:rPr>
              <a:t>Apart from ICT issues, the levels CPD levels on these issues are generally low or very low, and more so on MHPSS issues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35A801-58CB-99F3-13B0-49E14E84F81E}"/>
              </a:ext>
            </a:extLst>
          </p:cNvPr>
          <p:cNvCxnSpPr>
            <a:cxnSpLocks/>
          </p:cNvCxnSpPr>
          <p:nvPr/>
        </p:nvCxnSpPr>
        <p:spPr>
          <a:xfrm>
            <a:off x="0" y="2102413"/>
            <a:ext cx="10058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A5BA9D-ABC2-5D15-7F03-7C4EA027EAF0}"/>
              </a:ext>
            </a:extLst>
          </p:cNvPr>
          <p:cNvCxnSpPr>
            <a:cxnSpLocks/>
          </p:cNvCxnSpPr>
          <p:nvPr/>
        </p:nvCxnSpPr>
        <p:spPr>
          <a:xfrm>
            <a:off x="0" y="2696773"/>
            <a:ext cx="10058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380253F-933C-69AD-61E3-B20B37723EFE}"/>
              </a:ext>
            </a:extLst>
          </p:cNvPr>
          <p:cNvCxnSpPr>
            <a:cxnSpLocks/>
          </p:cNvCxnSpPr>
          <p:nvPr/>
        </p:nvCxnSpPr>
        <p:spPr>
          <a:xfrm>
            <a:off x="0" y="3256843"/>
            <a:ext cx="10058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93965-68D4-BC72-DEC2-92B88DDA91C7}"/>
              </a:ext>
            </a:extLst>
          </p:cNvPr>
          <p:cNvCxnSpPr>
            <a:cxnSpLocks/>
          </p:cNvCxnSpPr>
          <p:nvPr/>
        </p:nvCxnSpPr>
        <p:spPr>
          <a:xfrm>
            <a:off x="0" y="3826763"/>
            <a:ext cx="10058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453F6BD-9445-7B8F-EF54-B777D550C937}"/>
              </a:ext>
            </a:extLst>
          </p:cNvPr>
          <p:cNvCxnSpPr>
            <a:cxnSpLocks/>
          </p:cNvCxnSpPr>
          <p:nvPr/>
        </p:nvCxnSpPr>
        <p:spPr>
          <a:xfrm>
            <a:off x="0" y="4398263"/>
            <a:ext cx="10058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9CD7C7-7479-B638-FE2F-3CD90BE08E95}"/>
              </a:ext>
            </a:extLst>
          </p:cNvPr>
          <p:cNvCxnSpPr>
            <a:cxnSpLocks/>
          </p:cNvCxnSpPr>
          <p:nvPr/>
        </p:nvCxnSpPr>
        <p:spPr>
          <a:xfrm>
            <a:off x="0" y="4992623"/>
            <a:ext cx="10058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BBC3BDF-2F0D-7596-33BB-4E2902641EDA}"/>
              </a:ext>
            </a:extLst>
          </p:cNvPr>
          <p:cNvCxnSpPr>
            <a:cxnSpLocks/>
          </p:cNvCxnSpPr>
          <p:nvPr/>
        </p:nvCxnSpPr>
        <p:spPr>
          <a:xfrm>
            <a:off x="0" y="5575553"/>
            <a:ext cx="10058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838E52E-ABBA-E63C-0A4E-9A02378F3B44}"/>
              </a:ext>
            </a:extLst>
          </p:cNvPr>
          <p:cNvCxnSpPr>
            <a:cxnSpLocks/>
          </p:cNvCxnSpPr>
          <p:nvPr/>
        </p:nvCxnSpPr>
        <p:spPr>
          <a:xfrm>
            <a:off x="0" y="6123650"/>
            <a:ext cx="100584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Arrow: Left 20">
            <a:extLst>
              <a:ext uri="{FF2B5EF4-FFF2-40B4-BE49-F238E27FC236}">
                <a16:creationId xmlns:a16="http://schemas.microsoft.com/office/drawing/2014/main" id="{6B46B43D-C563-341C-A500-E758EB6DA2B7}"/>
              </a:ext>
            </a:extLst>
          </p:cNvPr>
          <p:cNvSpPr/>
          <p:nvPr/>
        </p:nvSpPr>
        <p:spPr>
          <a:xfrm>
            <a:off x="4994873" y="3965696"/>
            <a:ext cx="228673" cy="374468"/>
          </a:xfrm>
          <a:prstGeom prst="leftArrow">
            <a:avLst/>
          </a:prstGeom>
          <a:solidFill>
            <a:srgbClr val="9933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Left 21">
            <a:extLst>
              <a:ext uri="{FF2B5EF4-FFF2-40B4-BE49-F238E27FC236}">
                <a16:creationId xmlns:a16="http://schemas.microsoft.com/office/drawing/2014/main" id="{B22AE8A4-3542-C639-22EE-7A7620241CAC}"/>
              </a:ext>
            </a:extLst>
          </p:cNvPr>
          <p:cNvSpPr/>
          <p:nvPr/>
        </p:nvSpPr>
        <p:spPr>
          <a:xfrm>
            <a:off x="9988911" y="3965696"/>
            <a:ext cx="228673" cy="374468"/>
          </a:xfrm>
          <a:prstGeom prst="leftArrow">
            <a:avLst/>
          </a:prstGeom>
          <a:solidFill>
            <a:srgbClr val="9933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6419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726FA-E83A-B99A-336A-871FF8D52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87" y="166342"/>
            <a:ext cx="11917869" cy="684447"/>
          </a:xfrm>
        </p:spPr>
        <p:txBody>
          <a:bodyPr>
            <a:normAutofit/>
          </a:bodyPr>
          <a:lstStyle/>
          <a:p>
            <a:r>
              <a:rPr lang="en-GB" sz="3200" b="1" dirty="0"/>
              <a:t>Support to learner mental health issues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777259-4CFB-CD8A-C977-A4CA16FC5742}"/>
              </a:ext>
            </a:extLst>
          </p:cNvPr>
          <p:cNvSpPr txBox="1"/>
          <p:nvPr/>
        </p:nvSpPr>
        <p:spPr>
          <a:xfrm>
            <a:off x="9116899" y="3361127"/>
            <a:ext cx="2920715" cy="2479249"/>
          </a:xfrm>
          <a:prstGeom prst="rect">
            <a:avLst/>
          </a:prstGeom>
          <a:noFill/>
        </p:spPr>
        <p:txBody>
          <a:bodyPr>
            <a:normAutofit fontScale="77500" lnSpcReduction="20000"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GB" dirty="0">
                <a:latin typeface="+mj-lt"/>
              </a:rPr>
              <a:t>Less than </a:t>
            </a:r>
            <a:r>
              <a:rPr lang="en-GB" b="1" dirty="0">
                <a:latin typeface="+mj-lt"/>
              </a:rPr>
              <a:t>one-half</a:t>
            </a:r>
            <a:r>
              <a:rPr lang="en-GB" dirty="0">
                <a:latin typeface="+mj-lt"/>
              </a:rPr>
              <a:t> of these teachers reported availability of appropriate support for mental issues for learners in their schools</a:t>
            </a:r>
            <a:endParaRPr lang="en-US" dirty="0">
              <a:latin typeface="+mj-lt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B3441D9-EDD1-4F34-B06C-E0F588507297}"/>
              </a:ext>
            </a:extLst>
          </p:cNvPr>
          <p:cNvGraphicFramePr>
            <a:graphicFrameLocks/>
          </p:cNvGraphicFramePr>
          <p:nvPr/>
        </p:nvGraphicFramePr>
        <p:xfrm>
          <a:off x="154386" y="850789"/>
          <a:ext cx="3880285" cy="5715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7120304-705D-ADC6-2E24-DBC4EA07BE7C}"/>
              </a:ext>
            </a:extLst>
          </p:cNvPr>
          <p:cNvGraphicFramePr>
            <a:graphicFrameLocks/>
          </p:cNvGraphicFramePr>
          <p:nvPr/>
        </p:nvGraphicFramePr>
        <p:xfrm>
          <a:off x="4590851" y="850789"/>
          <a:ext cx="3877056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89F225-2582-9736-AEB5-5D5A7F5AD8FB}"/>
              </a:ext>
            </a:extLst>
          </p:cNvPr>
          <p:cNvCxnSpPr>
            <a:cxnSpLocks/>
          </p:cNvCxnSpPr>
          <p:nvPr/>
        </p:nvCxnSpPr>
        <p:spPr>
          <a:xfrm>
            <a:off x="0" y="1390925"/>
            <a:ext cx="859536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43D7F5-1D7E-1429-3A09-EA1AA09D5491}"/>
              </a:ext>
            </a:extLst>
          </p:cNvPr>
          <p:cNvCxnSpPr>
            <a:cxnSpLocks/>
          </p:cNvCxnSpPr>
          <p:nvPr/>
        </p:nvCxnSpPr>
        <p:spPr>
          <a:xfrm>
            <a:off x="0" y="2795519"/>
            <a:ext cx="859536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8749FCB-A6BA-710B-C893-907A2ABDCED0}"/>
              </a:ext>
            </a:extLst>
          </p:cNvPr>
          <p:cNvCxnSpPr>
            <a:cxnSpLocks/>
          </p:cNvCxnSpPr>
          <p:nvPr/>
        </p:nvCxnSpPr>
        <p:spPr>
          <a:xfrm>
            <a:off x="0" y="4247246"/>
            <a:ext cx="859536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952C9B-C523-7810-A6E3-729E7F91E5F9}"/>
              </a:ext>
            </a:extLst>
          </p:cNvPr>
          <p:cNvCxnSpPr>
            <a:cxnSpLocks/>
          </p:cNvCxnSpPr>
          <p:nvPr/>
        </p:nvCxnSpPr>
        <p:spPr>
          <a:xfrm>
            <a:off x="0" y="5651840"/>
            <a:ext cx="859536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F98ABBC-F331-F5C2-0D81-28348BF5112D}"/>
              </a:ext>
            </a:extLst>
          </p:cNvPr>
          <p:cNvSpPr/>
          <p:nvPr/>
        </p:nvSpPr>
        <p:spPr>
          <a:xfrm>
            <a:off x="2215523" y="1783992"/>
            <a:ext cx="758953" cy="684447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8A4F5E6-D852-08A5-929D-ABB83AFD410D}"/>
              </a:ext>
            </a:extLst>
          </p:cNvPr>
          <p:cNvSpPr/>
          <p:nvPr/>
        </p:nvSpPr>
        <p:spPr>
          <a:xfrm>
            <a:off x="6529379" y="1774565"/>
            <a:ext cx="758953" cy="684447"/>
          </a:xfrm>
          <a:prstGeom prst="ellipse">
            <a:avLst/>
          </a:prstGeom>
          <a:noFill/>
          <a:ln w="28575">
            <a:solidFill>
              <a:srgbClr val="0000CC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015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1A9C72-94A3-5AC6-E445-A74A40DECB20}"/>
              </a:ext>
            </a:extLst>
          </p:cNvPr>
          <p:cNvSpPr/>
          <p:nvPr/>
        </p:nvSpPr>
        <p:spPr>
          <a:xfrm>
            <a:off x="0" y="5257160"/>
            <a:ext cx="12192000" cy="1600840"/>
          </a:xfrm>
          <a:prstGeom prst="rect">
            <a:avLst/>
          </a:prstGeom>
          <a:solidFill>
            <a:srgbClr val="00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15910" y="4656351"/>
            <a:ext cx="1951657" cy="1858954"/>
          </a:xfrm>
          <a:custGeom>
            <a:avLst/>
            <a:gdLst/>
            <a:ahLst/>
            <a:cxnLst/>
            <a:rect l="l" t="t" r="r" b="b"/>
            <a:pathLst>
              <a:path w="2927486" h="2788431">
                <a:moveTo>
                  <a:pt x="0" y="0"/>
                </a:moveTo>
                <a:lnTo>
                  <a:pt x="2927486" y="0"/>
                </a:lnTo>
                <a:lnTo>
                  <a:pt x="2927486" y="2788431"/>
                </a:lnTo>
                <a:lnTo>
                  <a:pt x="0" y="278843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AF64A3-75D5-B964-B187-76BFFA6FD071}"/>
              </a:ext>
            </a:extLst>
          </p:cNvPr>
          <p:cNvSpPr txBox="1"/>
          <p:nvPr/>
        </p:nvSpPr>
        <p:spPr>
          <a:xfrm>
            <a:off x="120690" y="616599"/>
            <a:ext cx="800604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+mj-lt"/>
                <a:cs typeface="Segoe UI" panose="020B0502040204020203" pitchFamily="34" charset="0"/>
              </a:rPr>
              <a:t>Liberia Case Study </a:t>
            </a:r>
          </a:p>
          <a:p>
            <a:pPr algn="ctr"/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+mj-lt"/>
                <a:cs typeface="Segoe UI" panose="020B0502040204020203" pitchFamily="34" charset="0"/>
              </a:rPr>
              <a:t>[Conducted in July-August 2025]</a:t>
            </a:r>
            <a:endParaRPr lang="en-GB" sz="3600" dirty="0">
              <a:solidFill>
                <a:schemeClr val="bg2">
                  <a:lumMod val="50000"/>
                </a:schemeClr>
              </a:solidFill>
              <a:latin typeface="+mj-lt"/>
              <a:cs typeface="Segoe UI" panose="020B0502040204020203" pitchFamily="34" charset="0"/>
            </a:endParaRPr>
          </a:p>
        </p:txBody>
      </p:sp>
      <p:pic>
        <p:nvPicPr>
          <p:cNvPr id="5" name="Picture 4" descr="C:\Users\Hungi\Desktop\Hungi\IICBA\2021\Final Project Docs - Shangai\Kick-off meeting\logo.jpg">
            <a:extLst>
              <a:ext uri="{FF2B5EF4-FFF2-40B4-BE49-F238E27FC236}">
                <a16:creationId xmlns:a16="http://schemas.microsoft.com/office/drawing/2014/main" id="{F61135F5-A935-8E98-E6F4-AFAC938A91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226" y="4410949"/>
            <a:ext cx="2417774" cy="228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607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1D3A0D-8EAF-9362-62F3-9C4D24939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796" y="829056"/>
            <a:ext cx="4445508" cy="599998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D7788F0-BF97-CB91-04A7-6DAA823A2A78}"/>
              </a:ext>
            </a:extLst>
          </p:cNvPr>
          <p:cNvSpPr txBox="1">
            <a:spLocks/>
          </p:cNvSpPr>
          <p:nvPr/>
        </p:nvSpPr>
        <p:spPr>
          <a:xfrm>
            <a:off x="120097" y="166343"/>
            <a:ext cx="11664847" cy="50802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/>
              <a:t>Levels of </a:t>
            </a:r>
            <a:r>
              <a:rPr lang="en-GB" sz="3200" b="1" dirty="0"/>
              <a:t>entry exam, registration, licensing and induction</a:t>
            </a:r>
            <a:endParaRPr lang="en-US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875F16-4F09-5E14-DE1A-B6E431FE9E5B}"/>
              </a:ext>
            </a:extLst>
          </p:cNvPr>
          <p:cNvSpPr txBox="1"/>
          <p:nvPr/>
        </p:nvSpPr>
        <p:spPr>
          <a:xfrm>
            <a:off x="9605743" y="4306563"/>
            <a:ext cx="2179201" cy="14894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1800" dirty="0">
                <a:solidFill>
                  <a:srgbClr val="0033CC"/>
                </a:solidFill>
                <a:latin typeface="+mj-lt"/>
              </a:rPr>
              <a:t>Levels of registration and licensing are low, and more so among school leaders</a:t>
            </a:r>
            <a:endParaRPr lang="en-US" sz="1800" b="1" dirty="0">
              <a:solidFill>
                <a:srgbClr val="0033CC"/>
              </a:solidFill>
              <a:latin typeface="+mj-lt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17E970-3480-60AD-9F5D-BAE917FCD873}"/>
              </a:ext>
            </a:extLst>
          </p:cNvPr>
          <p:cNvCxnSpPr>
            <a:cxnSpLocks/>
          </p:cNvCxnSpPr>
          <p:nvPr/>
        </p:nvCxnSpPr>
        <p:spPr>
          <a:xfrm>
            <a:off x="4647416" y="712079"/>
            <a:ext cx="0" cy="5962099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EC3BEE8-B4D8-EE4B-803C-885913CD6054}"/>
              </a:ext>
            </a:extLst>
          </p:cNvPr>
          <p:cNvSpPr/>
          <p:nvPr/>
        </p:nvSpPr>
        <p:spPr>
          <a:xfrm>
            <a:off x="6830132" y="5051280"/>
            <a:ext cx="961536" cy="94268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D0451A2-E175-54C2-B1BA-38454E04B649}"/>
              </a:ext>
            </a:extLst>
          </p:cNvPr>
          <p:cNvSpPr/>
          <p:nvPr/>
        </p:nvSpPr>
        <p:spPr>
          <a:xfrm>
            <a:off x="6830132" y="3839083"/>
            <a:ext cx="961536" cy="94268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6EA217-CD49-94E2-728A-551C2D20B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6" y="774690"/>
            <a:ext cx="4442460" cy="599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486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D682F0-864A-09B9-5B7A-D5B24F7DE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0" y="759903"/>
            <a:ext cx="3884676" cy="422605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D7788F0-BF97-CB91-04A7-6DAA823A2A78}"/>
              </a:ext>
            </a:extLst>
          </p:cNvPr>
          <p:cNvSpPr txBox="1">
            <a:spLocks/>
          </p:cNvSpPr>
          <p:nvPr/>
        </p:nvSpPr>
        <p:spPr>
          <a:xfrm>
            <a:off x="120097" y="166343"/>
            <a:ext cx="11664847" cy="5338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/>
              <a:t>Levels and adequacy of pre-service teacher training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33F48E9-86A8-6A89-67C9-B4089D3B0804}"/>
              </a:ext>
            </a:extLst>
          </p:cNvPr>
          <p:cNvCxnSpPr>
            <a:cxnSpLocks/>
          </p:cNvCxnSpPr>
          <p:nvPr/>
        </p:nvCxnSpPr>
        <p:spPr>
          <a:xfrm>
            <a:off x="4519647" y="782426"/>
            <a:ext cx="0" cy="5962099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826ED92-46D0-55A0-C4A6-FED8618CA7C9}"/>
              </a:ext>
            </a:extLst>
          </p:cNvPr>
          <p:cNvCxnSpPr>
            <a:cxnSpLocks/>
          </p:cNvCxnSpPr>
          <p:nvPr/>
        </p:nvCxnSpPr>
        <p:spPr>
          <a:xfrm>
            <a:off x="8329647" y="782426"/>
            <a:ext cx="0" cy="3855562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1F26826A-6689-F88F-25BE-99123F8DE137}"/>
              </a:ext>
            </a:extLst>
          </p:cNvPr>
          <p:cNvSpPr txBox="1"/>
          <p:nvPr/>
        </p:nvSpPr>
        <p:spPr>
          <a:xfrm>
            <a:off x="245098" y="5495827"/>
            <a:ext cx="4075441" cy="118777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1800" dirty="0">
                <a:solidFill>
                  <a:srgbClr val="0033CC"/>
                </a:solidFill>
                <a:latin typeface="+mj-lt"/>
              </a:rPr>
              <a:t>Around </a:t>
            </a:r>
            <a:r>
              <a:rPr lang="en-US" sz="1800" b="1" dirty="0">
                <a:solidFill>
                  <a:srgbClr val="0033CC"/>
                </a:solidFill>
                <a:latin typeface="+mj-lt"/>
              </a:rPr>
              <a:t>four in every ten</a:t>
            </a:r>
            <a:r>
              <a:rPr lang="en-US" sz="1800" dirty="0">
                <a:solidFill>
                  <a:srgbClr val="0033CC"/>
                </a:solidFill>
                <a:latin typeface="+mj-lt"/>
              </a:rPr>
              <a:t> (</a:t>
            </a:r>
            <a:r>
              <a:rPr lang="en-US" sz="1800" b="1" dirty="0">
                <a:solidFill>
                  <a:srgbClr val="0033CC"/>
                </a:solidFill>
                <a:latin typeface="+mj-lt"/>
              </a:rPr>
              <a:t>40%</a:t>
            </a:r>
            <a:r>
              <a:rPr lang="en-US" sz="1800" dirty="0">
                <a:solidFill>
                  <a:srgbClr val="0033CC"/>
                </a:solidFill>
                <a:latin typeface="+mj-lt"/>
              </a:rPr>
              <a:t>) of the teachers reported receiving at least 3 years of pre-service training</a:t>
            </a:r>
            <a:endParaRPr lang="en-US" sz="1800" b="1" dirty="0">
              <a:solidFill>
                <a:srgbClr val="0033CC"/>
              </a:solidFill>
              <a:latin typeface="+mj-lt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2952983-8CAF-C6FB-CDC2-81E7BB05CA18}"/>
              </a:ext>
            </a:extLst>
          </p:cNvPr>
          <p:cNvSpPr/>
          <p:nvPr/>
        </p:nvSpPr>
        <p:spPr>
          <a:xfrm>
            <a:off x="3163762" y="1432874"/>
            <a:ext cx="597533" cy="311084"/>
          </a:xfrm>
          <a:prstGeom prst="ellipse">
            <a:avLst/>
          </a:pr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ED977FE-6048-2969-02FA-5ECE8A1B5A3F}"/>
              </a:ext>
            </a:extLst>
          </p:cNvPr>
          <p:cNvCxnSpPr>
            <a:cxnSpLocks/>
          </p:cNvCxnSpPr>
          <p:nvPr/>
        </p:nvCxnSpPr>
        <p:spPr>
          <a:xfrm>
            <a:off x="2834356" y="2205872"/>
            <a:ext cx="329406" cy="3289955"/>
          </a:xfrm>
          <a:prstGeom prst="line">
            <a:avLst/>
          </a:prstGeom>
          <a:ln w="9525">
            <a:solidFill>
              <a:srgbClr val="0000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C7C255BA-2E1C-6F9F-5D5A-97B02B9B8681}"/>
              </a:ext>
            </a:extLst>
          </p:cNvPr>
          <p:cNvSpPr/>
          <p:nvPr/>
        </p:nvSpPr>
        <p:spPr>
          <a:xfrm>
            <a:off x="2236823" y="1970202"/>
            <a:ext cx="597533" cy="311084"/>
          </a:xfrm>
          <a:prstGeom prst="ellipse">
            <a:avLst/>
          </a:pr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8328667-ED6B-383E-E3B6-5A484630D80B}"/>
              </a:ext>
            </a:extLst>
          </p:cNvPr>
          <p:cNvCxnSpPr>
            <a:cxnSpLocks/>
          </p:cNvCxnSpPr>
          <p:nvPr/>
        </p:nvCxnSpPr>
        <p:spPr>
          <a:xfrm flipH="1">
            <a:off x="3168502" y="1743958"/>
            <a:ext cx="319414" cy="3751869"/>
          </a:xfrm>
          <a:prstGeom prst="line">
            <a:avLst/>
          </a:prstGeom>
          <a:ln w="9525">
            <a:solidFill>
              <a:srgbClr val="0000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DBF9D0F-468C-A337-6C8F-41A1F80BD996}"/>
              </a:ext>
            </a:extLst>
          </p:cNvPr>
          <p:cNvSpPr txBox="1"/>
          <p:nvPr/>
        </p:nvSpPr>
        <p:spPr>
          <a:xfrm>
            <a:off x="4654685" y="5495827"/>
            <a:ext cx="7345631" cy="11958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A vast majority of the </a:t>
            </a: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teachers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 (</a:t>
            </a: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88%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) and </a:t>
            </a: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school leaders 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(</a:t>
            </a: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84%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) “agreed” or “strongly agreed” that their pre-service training prepared them adequately for the challenges they met on the ground as teachers or head teachers</a:t>
            </a:r>
            <a:endParaRPr lang="en-US" sz="18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D95C26B-6889-04CA-3D55-0781589719C1}"/>
              </a:ext>
            </a:extLst>
          </p:cNvPr>
          <p:cNvGrpSpPr/>
          <p:nvPr/>
        </p:nvGrpSpPr>
        <p:grpSpPr>
          <a:xfrm>
            <a:off x="4629150" y="982218"/>
            <a:ext cx="7391400" cy="3499104"/>
            <a:chOff x="4629150" y="982218"/>
            <a:chExt cx="7391400" cy="349910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8F5CC1B-CFFF-C0E6-24C0-FC96D30BE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29150" y="982218"/>
              <a:ext cx="7391400" cy="3499104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4DF5E88-15D1-9A90-E6F2-EC759F3C6ED6}"/>
                </a:ext>
              </a:extLst>
            </p:cNvPr>
            <p:cNvSpPr txBox="1"/>
            <p:nvPr/>
          </p:nvSpPr>
          <p:spPr>
            <a:xfrm>
              <a:off x="6019045" y="2509887"/>
              <a:ext cx="1122263" cy="772997"/>
            </a:xfrm>
            <a:prstGeom prst="rect">
              <a:avLst/>
            </a:prstGeom>
            <a:noFill/>
          </p:spPr>
          <p:txBody>
            <a:bodyPr>
              <a:normAutofit lnSpcReduction="10000"/>
            </a:bodyPr>
            <a:lstStyle>
              <a:defPPr>
                <a:defRPr lang="en-US"/>
              </a:defPPr>
              <a:lvl1pPr indent="0">
                <a:lnSpc>
                  <a:spcPct val="12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8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9pPr>
            </a:lstStyle>
            <a:p>
              <a:pPr algn="ctr"/>
              <a:r>
                <a:rPr lang="en-US" sz="4000" b="1" dirty="0">
                  <a:solidFill>
                    <a:srgbClr val="00B050"/>
                  </a:solidFill>
                  <a:latin typeface="+mj-lt"/>
                </a:rPr>
                <a:t>88</a:t>
              </a:r>
              <a:r>
                <a:rPr lang="en-US" sz="4000" b="1" baseline="30000" dirty="0">
                  <a:solidFill>
                    <a:srgbClr val="00B050"/>
                  </a:solidFill>
                  <a:latin typeface="+mj-lt"/>
                </a:rPr>
                <a:t>%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759D6FB-4281-577C-CEAE-5226491AAC5F}"/>
                </a:ext>
              </a:extLst>
            </p:cNvPr>
            <p:cNvSpPr txBox="1"/>
            <p:nvPr/>
          </p:nvSpPr>
          <p:spPr>
            <a:xfrm>
              <a:off x="9503263" y="2507531"/>
              <a:ext cx="1323439" cy="921469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defPPr>
                <a:defRPr lang="en-US"/>
              </a:defPPr>
              <a:lvl1pPr indent="0">
                <a:lnSpc>
                  <a:spcPct val="12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8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9pPr>
            </a:lstStyle>
            <a:p>
              <a:pPr algn="ctr"/>
              <a:r>
                <a:rPr lang="en-US" sz="4000" b="1" dirty="0">
                  <a:solidFill>
                    <a:srgbClr val="00B050"/>
                  </a:solidFill>
                  <a:latin typeface="+mj-lt"/>
                </a:rPr>
                <a:t>84</a:t>
              </a:r>
              <a:r>
                <a:rPr lang="en-US" sz="4000" b="1" baseline="30000" dirty="0">
                  <a:solidFill>
                    <a:srgbClr val="00B050"/>
                  </a:solidFill>
                  <a:latin typeface="+mj-lt"/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38359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D7788F0-BF97-CB91-04A7-6DAA823A2A78}"/>
              </a:ext>
            </a:extLst>
          </p:cNvPr>
          <p:cNvSpPr txBox="1">
            <a:spLocks/>
          </p:cNvSpPr>
          <p:nvPr/>
        </p:nvSpPr>
        <p:spPr>
          <a:xfrm>
            <a:off x="120097" y="166343"/>
            <a:ext cx="11664847" cy="5338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/>
              <a:t>Adequacy of CPD received since becoming a teacher or leader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386FE88-3B0C-47AC-B010-7F9123448AE0}"/>
              </a:ext>
            </a:extLst>
          </p:cNvPr>
          <p:cNvCxnSpPr>
            <a:cxnSpLocks/>
          </p:cNvCxnSpPr>
          <p:nvPr/>
        </p:nvCxnSpPr>
        <p:spPr>
          <a:xfrm>
            <a:off x="6013007" y="980388"/>
            <a:ext cx="0" cy="4402317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DC0A8B7-47A4-E6E0-188A-D4CBA7983D5D}"/>
              </a:ext>
            </a:extLst>
          </p:cNvPr>
          <p:cNvSpPr txBox="1"/>
          <p:nvPr/>
        </p:nvSpPr>
        <p:spPr>
          <a:xfrm>
            <a:off x="2880362" y="5662876"/>
            <a:ext cx="7018018" cy="9803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The levels of adequacy of CPD received are notably higher among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teachers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(72%) than among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school leaders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(60%)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71B451-6C2E-E61C-1292-3D980CB7E2A4}"/>
              </a:ext>
            </a:extLst>
          </p:cNvPr>
          <p:cNvGrpSpPr/>
          <p:nvPr/>
        </p:nvGrpSpPr>
        <p:grpSpPr>
          <a:xfrm>
            <a:off x="649224" y="1194816"/>
            <a:ext cx="11327892" cy="4194048"/>
            <a:chOff x="649224" y="1194816"/>
            <a:chExt cx="11327892" cy="419404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0F7B1C-FB66-79E7-A7F6-D42DF256E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9224" y="1194816"/>
              <a:ext cx="11327892" cy="419404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82079C1-2EFE-90C7-1712-D79456E70168}"/>
                </a:ext>
              </a:extLst>
            </p:cNvPr>
            <p:cNvSpPr txBox="1"/>
            <p:nvPr/>
          </p:nvSpPr>
          <p:spPr>
            <a:xfrm>
              <a:off x="2480581" y="3054285"/>
              <a:ext cx="1122263" cy="1018095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defPPr>
                <a:defRPr lang="en-US"/>
              </a:defPPr>
              <a:lvl1pPr indent="0">
                <a:lnSpc>
                  <a:spcPct val="12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8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9pPr>
            </a:lstStyle>
            <a:p>
              <a:pPr algn="ctr"/>
              <a:r>
                <a:rPr lang="en-US" sz="4400" b="1" dirty="0">
                  <a:solidFill>
                    <a:srgbClr val="00B050"/>
                  </a:solidFill>
                  <a:latin typeface="+mj-lt"/>
                </a:rPr>
                <a:t>72</a:t>
              </a:r>
              <a:r>
                <a:rPr lang="en-US" sz="4400" b="1" baseline="30000" dirty="0">
                  <a:solidFill>
                    <a:srgbClr val="00B050"/>
                  </a:solidFill>
                  <a:latin typeface="+mj-lt"/>
                </a:rPr>
                <a:t>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50C8DB-4F6A-E4D8-ED01-98DAF39968A4}"/>
                </a:ext>
              </a:extLst>
            </p:cNvPr>
            <p:cNvSpPr txBox="1"/>
            <p:nvPr/>
          </p:nvSpPr>
          <p:spPr>
            <a:xfrm>
              <a:off x="8680596" y="3031425"/>
              <a:ext cx="1122263" cy="1018095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>
              <a:defPPr>
                <a:defRPr lang="en-US"/>
              </a:defPPr>
              <a:lvl1pPr indent="0">
                <a:lnSpc>
                  <a:spcPct val="12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28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/>
              </a:lvl9pPr>
            </a:lstStyle>
            <a:p>
              <a:pPr algn="ctr"/>
              <a:r>
                <a:rPr lang="en-US" sz="4400" b="1" dirty="0">
                  <a:solidFill>
                    <a:srgbClr val="00B050"/>
                  </a:solidFill>
                  <a:latin typeface="+mj-lt"/>
                </a:rPr>
                <a:t>60</a:t>
              </a:r>
              <a:r>
                <a:rPr lang="en-US" sz="4400" b="1" baseline="30000" dirty="0">
                  <a:solidFill>
                    <a:srgbClr val="00B050"/>
                  </a:solidFill>
                  <a:latin typeface="+mj-lt"/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3135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001E0-44E8-E3E0-10B7-F3DA4CFD7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178075A-123B-4152-8D6D-F546F4268D8F}"/>
              </a:ext>
            </a:extLst>
          </p:cNvPr>
          <p:cNvSpPr txBox="1">
            <a:spLocks/>
          </p:cNvSpPr>
          <p:nvPr/>
        </p:nvSpPr>
        <p:spPr>
          <a:xfrm>
            <a:off x="120097" y="166343"/>
            <a:ext cx="11664847" cy="5338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/>
              <a:t>Level of expertise in ICT skills and access to ICT facilities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B25B86E-3748-EACC-BA40-19C6540835E4}"/>
              </a:ext>
            </a:extLst>
          </p:cNvPr>
          <p:cNvCxnSpPr>
            <a:cxnSpLocks/>
          </p:cNvCxnSpPr>
          <p:nvPr/>
        </p:nvCxnSpPr>
        <p:spPr>
          <a:xfrm>
            <a:off x="5964025" y="921469"/>
            <a:ext cx="0" cy="564779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4F70F77-8544-03AD-22BF-5F9353E07E6A}"/>
              </a:ext>
            </a:extLst>
          </p:cNvPr>
          <p:cNvSpPr txBox="1"/>
          <p:nvPr/>
        </p:nvSpPr>
        <p:spPr>
          <a:xfrm>
            <a:off x="640082" y="6042109"/>
            <a:ext cx="4739502" cy="6647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In general, the levels of expertise in basic ICT skills are low or very low</a:t>
            </a:r>
            <a:endParaRPr lang="en-US" sz="18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8ECE98-1410-6D3B-B38A-A7BF63E7EE1E}"/>
              </a:ext>
            </a:extLst>
          </p:cNvPr>
          <p:cNvSpPr txBox="1"/>
          <p:nvPr/>
        </p:nvSpPr>
        <p:spPr>
          <a:xfrm>
            <a:off x="6709412" y="6042109"/>
            <a:ext cx="5132205" cy="6647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1800" dirty="0">
                <a:solidFill>
                  <a:srgbClr val="0033CC"/>
                </a:solidFill>
                <a:latin typeface="+mj-lt"/>
              </a:rPr>
              <a:t>Very few </a:t>
            </a:r>
            <a:r>
              <a:rPr lang="en-US" sz="1800" b="1" dirty="0">
                <a:solidFill>
                  <a:srgbClr val="0033CC"/>
                </a:solidFill>
                <a:latin typeface="+mj-lt"/>
              </a:rPr>
              <a:t>teachers</a:t>
            </a:r>
            <a:r>
              <a:rPr lang="en-US" sz="1800" dirty="0">
                <a:solidFill>
                  <a:srgbClr val="0033CC"/>
                </a:solidFill>
                <a:latin typeface="+mj-lt"/>
              </a:rPr>
              <a:t> (11.3%) and school leaders (</a:t>
            </a:r>
            <a:r>
              <a:rPr lang="en-US" sz="1800" dirty="0">
                <a:solidFill>
                  <a:srgbClr val="0033CC"/>
                </a:solidFill>
              </a:rPr>
              <a:t>8.7</a:t>
            </a:r>
            <a:r>
              <a:rPr lang="en-US" sz="1800" dirty="0">
                <a:solidFill>
                  <a:srgbClr val="0033CC"/>
                </a:solidFill>
                <a:latin typeface="+mj-lt"/>
              </a:rPr>
              <a:t>%) have access to free internet connection in their school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F6BBF1-94B5-CCF6-B8D9-79066DA98A6C}"/>
              </a:ext>
            </a:extLst>
          </p:cNvPr>
          <p:cNvGrpSpPr/>
          <p:nvPr/>
        </p:nvGrpSpPr>
        <p:grpSpPr>
          <a:xfrm>
            <a:off x="6809369" y="810081"/>
            <a:ext cx="5032248" cy="5122164"/>
            <a:chOff x="6809369" y="810081"/>
            <a:chExt cx="5032248" cy="512216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04F8A40-5489-6BCC-1010-F5D90FB28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09369" y="810081"/>
              <a:ext cx="5032248" cy="5122164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27C28AE-B546-40F6-12A2-102011D63EF2}"/>
                </a:ext>
              </a:extLst>
            </p:cNvPr>
            <p:cNvSpPr/>
            <p:nvPr/>
          </p:nvSpPr>
          <p:spPr>
            <a:xfrm>
              <a:off x="9347483" y="3418156"/>
              <a:ext cx="961536" cy="94268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63DE09A-2A85-1237-AA6C-C98658F16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35" y="810081"/>
            <a:ext cx="5032248" cy="512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319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001E0-44E8-E3E0-10B7-F3DA4CFD7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178075A-123B-4152-8D6D-F546F4268D8F}"/>
              </a:ext>
            </a:extLst>
          </p:cNvPr>
          <p:cNvSpPr txBox="1">
            <a:spLocks/>
          </p:cNvSpPr>
          <p:nvPr/>
        </p:nvSpPr>
        <p:spPr>
          <a:xfrm>
            <a:off x="120097" y="166343"/>
            <a:ext cx="11664847" cy="5338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/>
              <a:t>Levels of availability of selected school resources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FF2935-8796-1932-2C9B-85492A14CFC2}"/>
              </a:ext>
            </a:extLst>
          </p:cNvPr>
          <p:cNvSpPr txBox="1"/>
          <p:nvPr/>
        </p:nvSpPr>
        <p:spPr>
          <a:xfrm>
            <a:off x="9613930" y="3051810"/>
            <a:ext cx="2343151" cy="30175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In general, the levels of some basic school resources (such as fire extinguishers &amp; first aid kits) are low or very low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29DF3E-1E2B-E20B-FBE6-D13DEEE8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19" y="912876"/>
            <a:ext cx="9496044" cy="594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090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D7788F0-BF97-CB91-04A7-6DAA823A2A78}"/>
              </a:ext>
            </a:extLst>
          </p:cNvPr>
          <p:cNvSpPr txBox="1">
            <a:spLocks/>
          </p:cNvSpPr>
          <p:nvPr/>
        </p:nvSpPr>
        <p:spPr>
          <a:xfrm>
            <a:off x="120097" y="166343"/>
            <a:ext cx="11664847" cy="5338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/>
              <a:t>Levels of teacher job and compensation satisfaction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60DDF0-6B6D-03D1-2B6E-EBA4991DB655}"/>
              </a:ext>
            </a:extLst>
          </p:cNvPr>
          <p:cNvSpPr txBox="1"/>
          <p:nvPr/>
        </p:nvSpPr>
        <p:spPr>
          <a:xfrm>
            <a:off x="8823960" y="1908811"/>
            <a:ext cx="3177539" cy="3566160"/>
          </a:xfrm>
          <a:prstGeom prst="rect">
            <a:avLst/>
          </a:prstGeom>
          <a:noFill/>
        </p:spPr>
        <p:txBody>
          <a:bodyPr>
            <a:norm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2200" dirty="0">
                <a:latin typeface="+mj-lt"/>
              </a:rPr>
              <a:t>Only about </a:t>
            </a:r>
            <a:r>
              <a:rPr lang="en-US" sz="2200" b="1" dirty="0">
                <a:latin typeface="+mj-lt"/>
              </a:rPr>
              <a:t>one-quarter</a:t>
            </a:r>
            <a:r>
              <a:rPr lang="en-US" sz="2200" dirty="0">
                <a:latin typeface="+mj-lt"/>
              </a:rPr>
              <a:t> of the teachers interviewed are </a:t>
            </a:r>
            <a:r>
              <a:rPr lang="en-US" sz="2200" b="1" dirty="0">
                <a:latin typeface="+mj-lt"/>
              </a:rPr>
              <a:t>happy with </a:t>
            </a:r>
            <a:r>
              <a:rPr lang="en-US" sz="2200" dirty="0">
                <a:latin typeface="+mj-lt"/>
              </a:rPr>
              <a:t>their job </a:t>
            </a:r>
            <a:r>
              <a:rPr lang="en-US" sz="2200" b="1" dirty="0">
                <a:latin typeface="+mj-lt"/>
              </a:rPr>
              <a:t>compensation</a:t>
            </a:r>
            <a:r>
              <a:rPr lang="en-US" sz="2200" dirty="0">
                <a:latin typeface="+mj-lt"/>
              </a:rPr>
              <a:t>…</a:t>
            </a:r>
          </a:p>
          <a:p>
            <a:pPr algn="ctr"/>
            <a:r>
              <a:rPr lang="en-US" sz="2200" b="1" dirty="0">
                <a:latin typeface="+mj-lt"/>
              </a:rPr>
              <a:t>…. </a:t>
            </a:r>
            <a:r>
              <a:rPr lang="en-US" sz="2200" dirty="0">
                <a:latin typeface="+mj-lt"/>
              </a:rPr>
              <a:t>but </a:t>
            </a:r>
            <a:r>
              <a:rPr lang="en-US" sz="2200" b="1" dirty="0">
                <a:latin typeface="+mj-lt"/>
              </a:rPr>
              <a:t>nearly three times </a:t>
            </a:r>
            <a:r>
              <a:rPr lang="en-US" sz="2200" dirty="0">
                <a:latin typeface="+mj-lt"/>
              </a:rPr>
              <a:t>as many are happy with their jobs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22BCFA-13B6-E293-C5FE-43CEB8E58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" y="818388"/>
            <a:ext cx="8825484" cy="590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6177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9A953-C959-CB1D-F051-6050A06A8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83B4A1-6C2D-0EE0-18E3-AC99FB76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02" y="326230"/>
            <a:ext cx="1093411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Structure of presentation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EE70FF6-B632-ECC0-EADC-37BF72DBDD9E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6E4E7DF-36DF-79BE-5384-0C06738A083A}"/>
              </a:ext>
            </a:extLst>
          </p:cNvPr>
          <p:cNvSpPr>
            <a:spLocks/>
          </p:cNvSpPr>
          <p:nvPr/>
        </p:nvSpPr>
        <p:spPr>
          <a:xfrm>
            <a:off x="133166" y="2057400"/>
            <a:ext cx="6968970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4F69678-BED7-9C64-70E2-79E7F85BE1D6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8557E7E3-9D7C-88EF-21A9-991FB229B361}"/>
              </a:ext>
            </a:extLst>
          </p:cNvPr>
          <p:cNvSpPr txBox="1">
            <a:spLocks/>
          </p:cNvSpPr>
          <p:nvPr/>
        </p:nvSpPr>
        <p:spPr>
          <a:xfrm>
            <a:off x="301529" y="1741486"/>
            <a:ext cx="11179271" cy="3811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en-US" sz="3600" dirty="0"/>
              <a:t>Background on IICBA &amp; what’s in it for you</a:t>
            </a:r>
            <a:endParaRPr lang="en-US" sz="1000" dirty="0"/>
          </a:p>
          <a:p>
            <a:pPr marL="742950" indent="-742950">
              <a:buAutoNum type="arabicPeriod"/>
            </a:pPr>
            <a:r>
              <a:rPr lang="en-US" sz="3600" dirty="0"/>
              <a:t>Teacher policies: Careers, standards, CPD</a:t>
            </a:r>
          </a:p>
          <a:p>
            <a:pPr marL="742950" indent="-742950">
              <a:buAutoNum type="arabicPeriod"/>
            </a:pPr>
            <a:r>
              <a:rPr lang="en-US" sz="3600" dirty="0"/>
              <a:t>Diagnostic tool: Scorecard</a:t>
            </a:r>
          </a:p>
          <a:p>
            <a:pPr marL="742950" indent="-742950">
              <a:buAutoNum type="arabicPeriod"/>
            </a:pPr>
            <a:r>
              <a:rPr lang="en-US" sz="3600" dirty="0"/>
              <a:t>Surveys: Teacher well-being, school leadership, etc.</a:t>
            </a:r>
          </a:p>
          <a:p>
            <a:pPr marL="742950" indent="-742950">
              <a:buAutoNum type="arabicPeriod"/>
            </a:pPr>
            <a:r>
              <a:rPr lang="en-US" sz="3600" dirty="0">
                <a:solidFill>
                  <a:srgbClr val="FF0000"/>
                </a:solidFill>
              </a:rPr>
              <a:t>Example of (light) evaluation: Ethiopia summer training</a:t>
            </a:r>
          </a:p>
          <a:p>
            <a:pPr marL="742950" indent="-742950">
              <a:buFontTx/>
              <a:buAutoNum type="arabicPeriod"/>
            </a:pPr>
            <a:r>
              <a:rPr lang="en-US" sz="3600" dirty="0"/>
              <a:t>IICBA research: Selected outputs</a:t>
            </a:r>
          </a:p>
        </p:txBody>
      </p:sp>
    </p:spTree>
    <p:extLst>
      <p:ext uri="{BB962C8B-B14F-4D97-AF65-F5344CB8AC3E}">
        <p14:creationId xmlns:p14="http://schemas.microsoft.com/office/powerpoint/2010/main" val="18484375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1A9C72-94A3-5AC6-E445-A74A40DECB20}"/>
              </a:ext>
            </a:extLst>
          </p:cNvPr>
          <p:cNvSpPr/>
          <p:nvPr/>
        </p:nvSpPr>
        <p:spPr>
          <a:xfrm>
            <a:off x="0" y="5257160"/>
            <a:ext cx="12192000" cy="1600840"/>
          </a:xfrm>
          <a:prstGeom prst="rect">
            <a:avLst/>
          </a:prstGeom>
          <a:solidFill>
            <a:srgbClr val="0066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15910" y="4656351"/>
            <a:ext cx="1951657" cy="1858954"/>
          </a:xfrm>
          <a:custGeom>
            <a:avLst/>
            <a:gdLst/>
            <a:ahLst/>
            <a:cxnLst/>
            <a:rect l="l" t="t" r="r" b="b"/>
            <a:pathLst>
              <a:path w="2927486" h="2788431">
                <a:moveTo>
                  <a:pt x="0" y="0"/>
                </a:moveTo>
                <a:lnTo>
                  <a:pt x="2927486" y="0"/>
                </a:lnTo>
                <a:lnTo>
                  <a:pt x="2927486" y="2788431"/>
                </a:lnTo>
                <a:lnTo>
                  <a:pt x="0" y="278843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AF64A3-75D5-B964-B187-76BFFA6FD071}"/>
              </a:ext>
            </a:extLst>
          </p:cNvPr>
          <p:cNvSpPr txBox="1"/>
          <p:nvPr/>
        </p:nvSpPr>
        <p:spPr>
          <a:xfrm>
            <a:off x="4664801" y="5365082"/>
            <a:ext cx="74039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ETHIOPIA: 2025 Summer Teacher Training Program Survey </a:t>
            </a:r>
            <a:br>
              <a:rPr lang="en-US" sz="3200" b="1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</a:br>
            <a:r>
              <a:rPr lang="en-GB" sz="32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Preliminary Results [Not for citation]</a:t>
            </a:r>
          </a:p>
        </p:txBody>
      </p:sp>
      <p:sp>
        <p:nvSpPr>
          <p:cNvPr id="4" name="Freeform 4"/>
          <p:cNvSpPr/>
          <p:nvPr/>
        </p:nvSpPr>
        <p:spPr>
          <a:xfrm>
            <a:off x="2614057" y="4656351"/>
            <a:ext cx="1927499" cy="1858954"/>
          </a:xfrm>
          <a:custGeom>
            <a:avLst/>
            <a:gdLst/>
            <a:ahLst/>
            <a:cxnLst/>
            <a:rect l="l" t="t" r="r" b="b"/>
            <a:pathLst>
              <a:path w="2891249" h="2788431">
                <a:moveTo>
                  <a:pt x="0" y="0"/>
                </a:moveTo>
                <a:lnTo>
                  <a:pt x="2891249" y="0"/>
                </a:lnTo>
                <a:lnTo>
                  <a:pt x="2891249" y="2788431"/>
                </a:lnTo>
                <a:lnTo>
                  <a:pt x="0" y="278843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D6D7068-37B4-9B74-052D-F86975569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242" y="8774"/>
            <a:ext cx="6537758" cy="5248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2060F-A3B7-14AB-D3EC-6BC792E4A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5F47-70A5-AC94-DB66-B944919DB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87" y="129796"/>
            <a:ext cx="11911397" cy="684447"/>
          </a:xfrm>
        </p:spPr>
        <p:txBody>
          <a:bodyPr>
            <a:normAutofit/>
          </a:bodyPr>
          <a:lstStyle/>
          <a:p>
            <a:r>
              <a:rPr lang="en-GB" sz="4000" b="1" dirty="0"/>
              <a:t>Satisfaction, usefulness and possible level of use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7E46A52-04CD-6FCF-1699-45B75B73C22B}"/>
              </a:ext>
            </a:extLst>
          </p:cNvPr>
          <p:cNvGraphicFramePr>
            <a:graphicFrameLocks/>
          </p:cNvGraphicFramePr>
          <p:nvPr/>
        </p:nvGraphicFramePr>
        <p:xfrm>
          <a:off x="52716" y="1007339"/>
          <a:ext cx="749808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B500D4E-FAD5-4330-85FA-13FBDC4752FD}"/>
              </a:ext>
            </a:extLst>
          </p:cNvPr>
          <p:cNvGraphicFramePr>
            <a:graphicFrameLocks/>
          </p:cNvGraphicFramePr>
          <p:nvPr/>
        </p:nvGraphicFramePr>
        <p:xfrm>
          <a:off x="29856" y="2776272"/>
          <a:ext cx="749808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0A08B0D-3B87-42C1-9622-DEF84EB4258B}"/>
              </a:ext>
            </a:extLst>
          </p:cNvPr>
          <p:cNvGraphicFramePr>
            <a:graphicFrameLocks/>
          </p:cNvGraphicFramePr>
          <p:nvPr/>
        </p:nvGraphicFramePr>
        <p:xfrm>
          <a:off x="52716" y="4907894"/>
          <a:ext cx="749808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619D7A5-2CB9-BCBA-A582-C6E6DD92C63B}"/>
              </a:ext>
            </a:extLst>
          </p:cNvPr>
          <p:cNvSpPr txBox="1"/>
          <p:nvPr/>
        </p:nvSpPr>
        <p:spPr>
          <a:xfrm>
            <a:off x="7875270" y="868676"/>
            <a:ext cx="4034790" cy="19075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en-US" sz="2000" b="1" dirty="0">
                <a:latin typeface="+mj-lt"/>
              </a:rPr>
              <a:t>About </a:t>
            </a:r>
            <a:r>
              <a:rPr lang="en-US" sz="2000" b="1" dirty="0">
                <a:solidFill>
                  <a:srgbClr val="FF0000"/>
                </a:solidFill>
                <a:latin typeface="+mj-lt"/>
              </a:rPr>
              <a:t>three</a:t>
            </a:r>
            <a:r>
              <a:rPr lang="en-US" sz="2000" b="1" dirty="0">
                <a:latin typeface="+mj-lt"/>
              </a:rPr>
              <a:t> out of every four of the teachers interviewed were…</a:t>
            </a:r>
          </a:p>
          <a:p>
            <a:r>
              <a:rPr lang="en-US" sz="2000" dirty="0">
                <a:latin typeface="+mj-lt"/>
              </a:rPr>
              <a:t>… </a:t>
            </a:r>
            <a:r>
              <a:rPr lang="en-US" sz="2000" b="1" dirty="0">
                <a:latin typeface="+mj-lt"/>
              </a:rPr>
              <a:t>satisfied </a:t>
            </a:r>
            <a:r>
              <a:rPr lang="en-US" sz="2000" dirty="0">
                <a:latin typeface="+mj-lt"/>
              </a:rPr>
              <a:t>or </a:t>
            </a:r>
            <a:r>
              <a:rPr lang="en-US" sz="2000" b="1" dirty="0">
                <a:latin typeface="+mj-lt"/>
              </a:rPr>
              <a:t>very satisfied </a:t>
            </a:r>
            <a:r>
              <a:rPr lang="en-US" sz="2000" dirty="0">
                <a:latin typeface="+mj-lt"/>
              </a:rPr>
              <a:t>with the training program (</a:t>
            </a:r>
            <a:r>
              <a:rPr lang="en-US" sz="2000" b="1" dirty="0">
                <a:latin typeface="+mj-lt"/>
              </a:rPr>
              <a:t>75%</a:t>
            </a:r>
            <a:r>
              <a:rPr lang="en-US" sz="2000" dirty="0">
                <a:latin typeface="+mj-lt"/>
              </a:rPr>
              <a:t>)</a:t>
            </a:r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C87A3EA7-356A-4D54-4004-5B01CCDBFB1B}"/>
              </a:ext>
            </a:extLst>
          </p:cNvPr>
          <p:cNvSpPr/>
          <p:nvPr/>
        </p:nvSpPr>
        <p:spPr>
          <a:xfrm>
            <a:off x="7421628" y="1565119"/>
            <a:ext cx="399990" cy="365760"/>
          </a:xfrm>
          <a:prstGeom prst="lef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B62D81-CCE2-D259-2D18-B67135CA67F9}"/>
              </a:ext>
            </a:extLst>
          </p:cNvPr>
          <p:cNvSpPr txBox="1"/>
          <p:nvPr/>
        </p:nvSpPr>
        <p:spPr>
          <a:xfrm>
            <a:off x="7875270" y="5065082"/>
            <a:ext cx="4034790" cy="15544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solidFill>
                  <a:srgbClr val="0033CC"/>
                </a:solidFill>
                <a:latin typeface="+mj-lt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>
                <a:solidFill>
                  <a:schemeClr val="tx1"/>
                </a:solidFill>
              </a:rPr>
              <a:t>Additionally, about two-thirds (</a:t>
            </a:r>
            <a:r>
              <a:rPr lang="en-US" b="1" dirty="0">
                <a:solidFill>
                  <a:schemeClr val="tx1"/>
                </a:solidFill>
              </a:rPr>
              <a:t>66%</a:t>
            </a:r>
            <a:r>
              <a:rPr lang="en-US" dirty="0">
                <a:solidFill>
                  <a:schemeClr val="tx1"/>
                </a:solidFill>
              </a:rPr>
              <a:t>) of the teachers expected to be able to </a:t>
            </a:r>
            <a:r>
              <a:rPr lang="en-US" b="1" dirty="0">
                <a:solidFill>
                  <a:schemeClr val="tx1"/>
                </a:solidFill>
              </a:rPr>
              <a:t>use or apply </a:t>
            </a:r>
            <a:r>
              <a:rPr lang="en-US" dirty="0">
                <a:solidFill>
                  <a:schemeClr val="tx1"/>
                </a:solidFill>
              </a:rPr>
              <a:t>over </a:t>
            </a:r>
            <a:r>
              <a:rPr lang="en-US" b="1" dirty="0">
                <a:solidFill>
                  <a:schemeClr val="tx1"/>
                </a:solidFill>
              </a:rPr>
              <a:t>60%</a:t>
            </a:r>
            <a:r>
              <a:rPr lang="en-US" dirty="0">
                <a:solidFill>
                  <a:schemeClr val="tx1"/>
                </a:solidFill>
              </a:rPr>
              <a:t> of the training content in their classrooms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A2C991-EE79-753E-88FC-7052C5133D77}"/>
              </a:ext>
            </a:extLst>
          </p:cNvPr>
          <p:cNvSpPr txBox="1"/>
          <p:nvPr/>
        </p:nvSpPr>
        <p:spPr>
          <a:xfrm>
            <a:off x="7875270" y="3143253"/>
            <a:ext cx="4034790" cy="15544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en-US" sz="2000" dirty="0">
                <a:latin typeface="+mj-lt"/>
              </a:rPr>
              <a:t>… and about the same proportion (</a:t>
            </a:r>
            <a:r>
              <a:rPr lang="en-US" sz="2000" b="1" dirty="0">
                <a:latin typeface="+mj-lt"/>
              </a:rPr>
              <a:t>77%</a:t>
            </a:r>
            <a:r>
              <a:rPr lang="en-US" sz="2000" dirty="0">
                <a:latin typeface="+mj-lt"/>
              </a:rPr>
              <a:t>) found the content of the training program </a:t>
            </a:r>
            <a:r>
              <a:rPr lang="en-US" sz="2000" b="1" dirty="0">
                <a:latin typeface="+mj-lt"/>
              </a:rPr>
              <a:t>useful</a:t>
            </a:r>
            <a:r>
              <a:rPr lang="en-US" sz="2000" dirty="0">
                <a:latin typeface="+mj-lt"/>
              </a:rPr>
              <a:t> to their daily teaching work</a:t>
            </a:r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198DBD18-9D21-AEC8-6111-0F41EC4A9888}"/>
              </a:ext>
            </a:extLst>
          </p:cNvPr>
          <p:cNvSpPr/>
          <p:nvPr/>
        </p:nvSpPr>
        <p:spPr>
          <a:xfrm>
            <a:off x="7421628" y="3628623"/>
            <a:ext cx="399990" cy="365760"/>
          </a:xfrm>
          <a:prstGeom prst="lef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5DB58F31-52F3-2A9D-DFEE-4298EBBC7A49}"/>
              </a:ext>
            </a:extLst>
          </p:cNvPr>
          <p:cNvSpPr/>
          <p:nvPr/>
        </p:nvSpPr>
        <p:spPr>
          <a:xfrm>
            <a:off x="7421628" y="5806444"/>
            <a:ext cx="399990" cy="365760"/>
          </a:xfrm>
          <a:prstGeom prst="lef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961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7B9F7-934C-867D-3D90-0D4EDADC3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21CF1-FCE4-4DB3-5556-89014F3A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87" y="84076"/>
            <a:ext cx="11911397" cy="684447"/>
          </a:xfrm>
        </p:spPr>
        <p:txBody>
          <a:bodyPr>
            <a:noAutofit/>
          </a:bodyPr>
          <a:lstStyle/>
          <a:p>
            <a:r>
              <a:rPr lang="en-GB" sz="2200" dirty="0"/>
              <a:t>How much has the summer training program </a:t>
            </a:r>
            <a:r>
              <a:rPr lang="en-GB" sz="2200" b="1" dirty="0"/>
              <a:t>improved your competencies </a:t>
            </a:r>
            <a:r>
              <a:rPr lang="en-GB" sz="2200" dirty="0"/>
              <a:t>in the following areas?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7483AE6F-4F82-5FBE-4324-F1C539111ADA}"/>
              </a:ext>
            </a:extLst>
          </p:cNvPr>
          <p:cNvGraphicFramePr>
            <a:graphicFrameLocks/>
          </p:cNvGraphicFramePr>
          <p:nvPr/>
        </p:nvGraphicFramePr>
        <p:xfrm>
          <a:off x="0" y="617220"/>
          <a:ext cx="6869243" cy="6242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EDAB9EC-C8C0-D312-6C73-0209BA8F6A09}"/>
              </a:ext>
            </a:extLst>
          </p:cNvPr>
          <p:cNvSpPr txBox="1"/>
          <p:nvPr/>
        </p:nvSpPr>
        <p:spPr>
          <a:xfrm>
            <a:off x="7192942" y="768523"/>
            <a:ext cx="4614247" cy="2248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en-US" sz="2200" dirty="0">
                <a:latin typeface="+mj-lt"/>
              </a:rPr>
              <a:t>At least </a:t>
            </a:r>
            <a:r>
              <a:rPr lang="en-US" sz="2200" b="1" dirty="0">
                <a:latin typeface="+mj-lt"/>
              </a:rPr>
              <a:t>6 in every 10 </a:t>
            </a:r>
            <a:r>
              <a:rPr lang="en-US" sz="2200" dirty="0">
                <a:latin typeface="+mj-lt"/>
              </a:rPr>
              <a:t>of the teachers interviewed thought that the training program </a:t>
            </a:r>
            <a:r>
              <a:rPr lang="en-US" sz="2200" b="1" dirty="0">
                <a:latin typeface="+mj-lt"/>
              </a:rPr>
              <a:t>improved their competencies </a:t>
            </a:r>
            <a:r>
              <a:rPr lang="en-US" sz="2200" dirty="0">
                <a:latin typeface="+mj-lt"/>
              </a:rPr>
              <a:t>“Much” or “Very Much” 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dirty="0">
                <a:latin typeface="+mj-lt"/>
              </a:rPr>
              <a:t>in each of the seven identified areas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F5489E-F12E-19E4-F828-EF4EAB2295A0}"/>
              </a:ext>
            </a:extLst>
          </p:cNvPr>
          <p:cNvSpPr txBox="1"/>
          <p:nvPr/>
        </p:nvSpPr>
        <p:spPr>
          <a:xfrm>
            <a:off x="7192942" y="3246121"/>
            <a:ext cx="4614247" cy="33449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en-US" sz="2200" dirty="0">
                <a:latin typeface="+mj-lt"/>
              </a:rPr>
              <a:t>… Nevertheless, the levels of perceived improvement varied across competencies areas -  ranging from </a:t>
            </a:r>
            <a:r>
              <a:rPr lang="en-US" sz="2200" b="1" dirty="0">
                <a:latin typeface="+mj-lt"/>
              </a:rPr>
              <a:t>59%</a:t>
            </a:r>
            <a:r>
              <a:rPr lang="en-US" sz="2200" dirty="0">
                <a:latin typeface="+mj-lt"/>
              </a:rPr>
              <a:t> for “</a:t>
            </a:r>
            <a:r>
              <a:rPr lang="en-GB" sz="2200" b="1" dirty="0">
                <a:solidFill>
                  <a:srgbClr val="C00000"/>
                </a:solidFill>
                <a:latin typeface="+mj-lt"/>
              </a:rPr>
              <a:t>Creating &amp; maintaining supportive &amp; safe learning environments</a:t>
            </a:r>
            <a:r>
              <a:rPr lang="en-GB" sz="2200" dirty="0">
                <a:latin typeface="+mj-lt"/>
              </a:rPr>
              <a:t>” to </a:t>
            </a:r>
            <a:r>
              <a:rPr lang="en-GB" sz="2200" b="1" dirty="0">
                <a:latin typeface="+mj-lt"/>
              </a:rPr>
              <a:t>70</a:t>
            </a:r>
            <a:r>
              <a:rPr lang="en-GB" sz="2200" dirty="0">
                <a:latin typeface="+mj-lt"/>
              </a:rPr>
              <a:t>% “</a:t>
            </a:r>
            <a:r>
              <a:rPr lang="en-GB" sz="2200" b="1" dirty="0">
                <a:solidFill>
                  <a:srgbClr val="0000FF"/>
                </a:solidFill>
                <a:latin typeface="+mj-lt"/>
              </a:rPr>
              <a:t>Engaging in self-directed professional learning</a:t>
            </a:r>
            <a:r>
              <a:rPr lang="en-GB" sz="2200" dirty="0">
                <a:latin typeface="+mj-lt"/>
              </a:rPr>
              <a:t>”</a:t>
            </a:r>
            <a:r>
              <a:rPr lang="en-US" sz="2200" dirty="0">
                <a:latin typeface="+mj-lt"/>
              </a:rPr>
              <a:t> 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B7DDB38-B387-9A5D-8190-114BD4EA4B0B}"/>
              </a:ext>
            </a:extLst>
          </p:cNvPr>
          <p:cNvSpPr/>
          <p:nvPr/>
        </p:nvSpPr>
        <p:spPr>
          <a:xfrm>
            <a:off x="4766310" y="3167463"/>
            <a:ext cx="2068643" cy="684447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3C4FE88-DE60-F79C-A010-0E2D1FD189CD}"/>
              </a:ext>
            </a:extLst>
          </p:cNvPr>
          <p:cNvSpPr/>
          <p:nvPr/>
        </p:nvSpPr>
        <p:spPr>
          <a:xfrm>
            <a:off x="4446270" y="1588211"/>
            <a:ext cx="2388683" cy="684447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D58BA87-AC6B-3B0F-D5F4-677EAD58E71D}"/>
              </a:ext>
            </a:extLst>
          </p:cNvPr>
          <p:cNvCxnSpPr>
            <a:cxnSpLocks/>
          </p:cNvCxnSpPr>
          <p:nvPr/>
        </p:nvCxnSpPr>
        <p:spPr>
          <a:xfrm>
            <a:off x="6869243" y="1943100"/>
            <a:ext cx="3577777" cy="339471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CB8BDE-4E52-6FC2-E480-9FB64BDADD24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6834953" y="3509687"/>
            <a:ext cx="560257" cy="1075656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2671646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7B9F7-934C-867D-3D90-0D4EDADC3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0BC47A-AA45-A2F9-2336-F5FFD6CD9303}"/>
              </a:ext>
            </a:extLst>
          </p:cNvPr>
          <p:cNvSpPr txBox="1"/>
          <p:nvPr/>
        </p:nvSpPr>
        <p:spPr>
          <a:xfrm>
            <a:off x="7845279" y="3669031"/>
            <a:ext cx="4121934" cy="28117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en-US" sz="2200" dirty="0">
                <a:latin typeface="+mj-lt"/>
              </a:rPr>
              <a:t>… the levels of perceived </a:t>
            </a:r>
            <a:r>
              <a:rPr lang="en-US" sz="2200" b="1" dirty="0">
                <a:latin typeface="+mj-lt"/>
              </a:rPr>
              <a:t>improvement </a:t>
            </a:r>
            <a:r>
              <a:rPr lang="en-US" sz="2200" dirty="0">
                <a:latin typeface="+mj-lt"/>
              </a:rPr>
              <a:t>were slightly better in the topics of  </a:t>
            </a:r>
            <a:r>
              <a:rPr lang="en-GB" sz="2200" b="1" dirty="0">
                <a:solidFill>
                  <a:srgbClr val="0000CC"/>
                </a:solidFill>
                <a:latin typeface="+mj-lt"/>
              </a:rPr>
              <a:t>Activity-based, project-based &amp; student-centred teaching </a:t>
            </a:r>
            <a:r>
              <a:rPr lang="en-GB" sz="2200" dirty="0">
                <a:solidFill>
                  <a:srgbClr val="0000CC"/>
                </a:solidFill>
                <a:latin typeface="+mj-lt"/>
              </a:rPr>
              <a:t>– </a:t>
            </a:r>
            <a:r>
              <a:rPr lang="en-GB" sz="2200" b="1" dirty="0">
                <a:solidFill>
                  <a:srgbClr val="0000CC"/>
                </a:solidFill>
                <a:latin typeface="+mj-lt"/>
              </a:rPr>
              <a:t>learning </a:t>
            </a:r>
            <a:r>
              <a:rPr lang="en-GB" sz="2200" dirty="0">
                <a:solidFill>
                  <a:srgbClr val="0000CC"/>
                </a:solidFill>
                <a:latin typeface="+mj-lt"/>
              </a:rPr>
              <a:t>(69%),</a:t>
            </a:r>
            <a:r>
              <a:rPr lang="en-GB" sz="2200" dirty="0">
                <a:latin typeface="+mj-lt"/>
              </a:rPr>
              <a:t> and </a:t>
            </a:r>
            <a:r>
              <a:rPr lang="en-GB" sz="2200" b="1" dirty="0">
                <a:latin typeface="+mj-lt"/>
              </a:rPr>
              <a:t>Competency-based curriculum </a:t>
            </a:r>
            <a:r>
              <a:rPr lang="en-GB" sz="2200" dirty="0">
                <a:latin typeface="+mj-lt"/>
              </a:rPr>
              <a:t>(66%)</a:t>
            </a:r>
            <a:endParaRPr lang="en-US" sz="2200" dirty="0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021CF1-FCE4-4DB3-5556-89014F3A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87" y="129796"/>
            <a:ext cx="11911397" cy="684447"/>
          </a:xfrm>
        </p:spPr>
        <p:txBody>
          <a:bodyPr>
            <a:noAutofit/>
          </a:bodyPr>
          <a:lstStyle/>
          <a:p>
            <a:r>
              <a:rPr lang="en-GB" sz="2400" dirty="0"/>
              <a:t>How much do you think the training </a:t>
            </a:r>
            <a:r>
              <a:rPr lang="en-GB" sz="2400" b="1" dirty="0"/>
              <a:t>improved your knowledge </a:t>
            </a:r>
            <a:r>
              <a:rPr lang="en-GB" sz="2400" dirty="0"/>
              <a:t>of the following topics?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B88862F-530A-4CE6-939F-9CB3870F9A9F}"/>
              </a:ext>
            </a:extLst>
          </p:cNvPr>
          <p:cNvGraphicFramePr>
            <a:graphicFrameLocks/>
          </p:cNvGraphicFramePr>
          <p:nvPr/>
        </p:nvGraphicFramePr>
        <p:xfrm>
          <a:off x="91440" y="1111487"/>
          <a:ext cx="7132321" cy="5369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00C926-42C2-DFDA-0DEE-21B903C44C29}"/>
              </a:ext>
            </a:extLst>
          </p:cNvPr>
          <p:cNvSpPr txBox="1"/>
          <p:nvPr/>
        </p:nvSpPr>
        <p:spPr>
          <a:xfrm>
            <a:off x="7845278" y="814243"/>
            <a:ext cx="4121934" cy="26147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en-US" sz="2200" dirty="0">
                <a:latin typeface="+mj-lt"/>
              </a:rPr>
              <a:t>More than one-half of the teachers interviewed thought that the training program </a:t>
            </a:r>
            <a:r>
              <a:rPr lang="en-US" sz="2200" b="1" dirty="0">
                <a:latin typeface="+mj-lt"/>
              </a:rPr>
              <a:t>improved their knowledge </a:t>
            </a:r>
            <a:r>
              <a:rPr lang="en-US" sz="2200" dirty="0">
                <a:latin typeface="+mj-lt"/>
              </a:rPr>
              <a:t>“</a:t>
            </a:r>
            <a:r>
              <a:rPr lang="en-US" sz="2200" b="1" dirty="0">
                <a:latin typeface="+mj-lt"/>
              </a:rPr>
              <a:t>Significantly</a:t>
            </a:r>
            <a:r>
              <a:rPr lang="en-US" sz="2200" dirty="0">
                <a:latin typeface="+mj-lt"/>
              </a:rPr>
              <a:t>”  or “</a:t>
            </a:r>
            <a:r>
              <a:rPr lang="en-US" sz="2200" b="1" dirty="0">
                <a:latin typeface="+mj-lt"/>
              </a:rPr>
              <a:t>Extremely</a:t>
            </a:r>
            <a:r>
              <a:rPr lang="en-US" sz="2200" dirty="0">
                <a:latin typeface="+mj-lt"/>
              </a:rPr>
              <a:t>” in each of the four identified topics …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77E9E3C-63B9-C4C0-4BD2-57C87128F220}"/>
              </a:ext>
            </a:extLst>
          </p:cNvPr>
          <p:cNvSpPr/>
          <p:nvPr/>
        </p:nvSpPr>
        <p:spPr>
          <a:xfrm>
            <a:off x="4834891" y="1348740"/>
            <a:ext cx="2217420" cy="96012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3E6E40F-49CC-5E19-7CE1-90169F2DECCA}"/>
              </a:ext>
            </a:extLst>
          </p:cNvPr>
          <p:cNvSpPr/>
          <p:nvPr/>
        </p:nvSpPr>
        <p:spPr>
          <a:xfrm>
            <a:off x="4834891" y="4886486"/>
            <a:ext cx="2217419" cy="860027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A266D3C-D2D8-D66E-0721-1A19FF11A97B}"/>
              </a:ext>
            </a:extLst>
          </p:cNvPr>
          <p:cNvCxnSpPr>
            <a:cxnSpLocks/>
            <a:stCxn id="3" idx="5"/>
          </p:cNvCxnSpPr>
          <p:nvPr/>
        </p:nvCxnSpPr>
        <p:spPr>
          <a:xfrm>
            <a:off x="6727577" y="2168254"/>
            <a:ext cx="3673723" cy="3148246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D7ECE0C-0567-C407-802B-4CE11023E6AC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7052310" y="5316500"/>
            <a:ext cx="971550" cy="86002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0161844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726FA-E83A-B99A-336A-871FF8D52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87" y="166343"/>
            <a:ext cx="11881989" cy="553819"/>
          </a:xfrm>
        </p:spPr>
        <p:txBody>
          <a:bodyPr>
            <a:normAutofit/>
          </a:bodyPr>
          <a:lstStyle/>
          <a:p>
            <a:r>
              <a:rPr lang="en-GB" sz="3200" b="1" dirty="0"/>
              <a:t>Did the format and duration of the training work well for you?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E7D1C5-0DE7-8711-A139-B1B0DBEA1B4D}"/>
              </a:ext>
            </a:extLst>
          </p:cNvPr>
          <p:cNvSpPr txBox="1"/>
          <p:nvPr/>
        </p:nvSpPr>
        <p:spPr>
          <a:xfrm>
            <a:off x="7003490" y="997437"/>
            <a:ext cx="4125393" cy="2791643"/>
          </a:xfrm>
          <a:prstGeom prst="rect">
            <a:avLst/>
          </a:prstGeom>
          <a:noFill/>
        </p:spPr>
        <p:txBody>
          <a:bodyPr>
            <a:normAutofit lnSpcReduction="10000"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3000" dirty="0">
                <a:latin typeface="+mj-lt"/>
              </a:rPr>
              <a:t>A vast majority (81%) of the teachers felt that the format and duration of the training work well for them ...</a:t>
            </a:r>
            <a:endParaRPr lang="en-US" sz="3000" b="1" dirty="0">
              <a:latin typeface="+mj-lt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7AA19E8-23FC-9040-CDFA-04963F5D3151}"/>
              </a:ext>
            </a:extLst>
          </p:cNvPr>
          <p:cNvGraphicFramePr>
            <a:graphicFrameLocks/>
          </p:cNvGraphicFramePr>
          <p:nvPr/>
        </p:nvGraphicFramePr>
        <p:xfrm>
          <a:off x="285750" y="720162"/>
          <a:ext cx="5810250" cy="6137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FD2E1A3-3C5B-E74D-B5F4-D1CDA4F459F1}"/>
              </a:ext>
            </a:extLst>
          </p:cNvPr>
          <p:cNvSpPr txBox="1"/>
          <p:nvPr/>
        </p:nvSpPr>
        <p:spPr>
          <a:xfrm>
            <a:off x="7003491" y="4263391"/>
            <a:ext cx="4125393" cy="2045970"/>
          </a:xfrm>
          <a:prstGeom prst="rect">
            <a:avLst/>
          </a:prstGeom>
          <a:noFill/>
        </p:spPr>
        <p:txBody>
          <a:bodyPr>
            <a:norm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pPr algn="ctr"/>
            <a:r>
              <a:rPr lang="en-US" sz="3000" dirty="0">
                <a:latin typeface="+mj-lt"/>
              </a:rPr>
              <a:t>… and more so for those in the leadership training program (90%)</a:t>
            </a:r>
            <a:endParaRPr lang="en-US" sz="3000" b="1" dirty="0">
              <a:latin typeface="+mj-lt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525B6A7-D82B-FEC4-5501-F4E54DD4F9AE}"/>
              </a:ext>
            </a:extLst>
          </p:cNvPr>
          <p:cNvSpPr/>
          <p:nvPr/>
        </p:nvSpPr>
        <p:spPr>
          <a:xfrm>
            <a:off x="4154868" y="857250"/>
            <a:ext cx="833521" cy="7294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A1D15247-DE6E-BD59-DD6A-9A17710B7506}"/>
              </a:ext>
            </a:extLst>
          </p:cNvPr>
          <p:cNvSpPr/>
          <p:nvPr/>
        </p:nvSpPr>
        <p:spPr>
          <a:xfrm>
            <a:off x="6073231" y="997437"/>
            <a:ext cx="465439" cy="48937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13B38A4-A853-ACEF-DEF6-756377A51229}"/>
              </a:ext>
            </a:extLst>
          </p:cNvPr>
          <p:cNvSpPr/>
          <p:nvPr/>
        </p:nvSpPr>
        <p:spPr>
          <a:xfrm>
            <a:off x="4006278" y="5397008"/>
            <a:ext cx="833521" cy="7294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CE34FF05-6AC9-37A1-9C47-4FD4C1FBF467}"/>
              </a:ext>
            </a:extLst>
          </p:cNvPr>
          <p:cNvSpPr/>
          <p:nvPr/>
        </p:nvSpPr>
        <p:spPr>
          <a:xfrm>
            <a:off x="6069111" y="5397008"/>
            <a:ext cx="465439" cy="48937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603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2C014-38E7-A7DD-8E67-288DDB192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A4427-837F-263A-D735-7762B31F4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87" y="0"/>
            <a:ext cx="11881989" cy="997437"/>
          </a:xfrm>
        </p:spPr>
        <p:txBody>
          <a:bodyPr>
            <a:normAutofit fontScale="90000"/>
          </a:bodyPr>
          <a:lstStyle/>
          <a:p>
            <a:r>
              <a:rPr lang="en-GB" sz="3600" b="1" dirty="0"/>
              <a:t>What additional support would help you apply what you learned? </a:t>
            </a:r>
            <a:r>
              <a:rPr lang="en-GB" sz="3600" dirty="0"/>
              <a:t>[Select all that apply]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E214DBA-8C32-2A33-B114-160F4B37E935}"/>
              </a:ext>
            </a:extLst>
          </p:cNvPr>
          <p:cNvGraphicFramePr>
            <a:graphicFrameLocks/>
          </p:cNvGraphicFramePr>
          <p:nvPr/>
        </p:nvGraphicFramePr>
        <p:xfrm>
          <a:off x="154387" y="1097280"/>
          <a:ext cx="7560863" cy="56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C386D6A-3168-9113-5847-182E298039E7}"/>
              </a:ext>
            </a:extLst>
          </p:cNvPr>
          <p:cNvSpPr txBox="1"/>
          <p:nvPr/>
        </p:nvSpPr>
        <p:spPr>
          <a:xfrm>
            <a:off x="8001000" y="997437"/>
            <a:ext cx="3775737" cy="5657850"/>
          </a:xfrm>
          <a:prstGeom prst="rect">
            <a:avLst/>
          </a:prstGeom>
          <a:noFill/>
        </p:spPr>
        <p:txBody>
          <a:bodyPr>
            <a:noAutofit/>
          </a:bodyPr>
          <a:lstStyle>
            <a:defPPr>
              <a:defRPr lang="en-US"/>
            </a:defPPr>
            <a:lvl1pPr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lvl9pPr>
          </a:lstStyle>
          <a:p>
            <a:r>
              <a:rPr lang="en-US" dirty="0">
                <a:solidFill>
                  <a:srgbClr val="0000FF"/>
                </a:solidFill>
                <a:latin typeface="+mj-lt"/>
              </a:rPr>
              <a:t>The most popular additional support that would help the teachers apply what learned is </a:t>
            </a:r>
            <a:r>
              <a:rPr lang="en-US" b="1" dirty="0">
                <a:solidFill>
                  <a:srgbClr val="0000FF"/>
                </a:solidFill>
                <a:latin typeface="+mj-lt"/>
              </a:rPr>
              <a:t>Online resources </a:t>
            </a:r>
            <a:r>
              <a:rPr lang="en-US" dirty="0">
                <a:solidFill>
                  <a:srgbClr val="0000FF"/>
                </a:solidFill>
                <a:latin typeface="+mj-lt"/>
              </a:rPr>
              <a:t>(</a:t>
            </a:r>
            <a:r>
              <a:rPr lang="en-US" b="1" dirty="0">
                <a:solidFill>
                  <a:srgbClr val="0000FF"/>
                </a:solidFill>
                <a:latin typeface="+mj-lt"/>
              </a:rPr>
              <a:t>50%</a:t>
            </a:r>
            <a:r>
              <a:rPr lang="en-US" dirty="0">
                <a:solidFill>
                  <a:srgbClr val="0000FF"/>
                </a:solidFill>
                <a:latin typeface="+mj-lt"/>
              </a:rPr>
              <a:t>), followed by provision of </a:t>
            </a:r>
            <a:r>
              <a:rPr lang="en-US" b="1" dirty="0">
                <a:solidFill>
                  <a:srgbClr val="0000FF"/>
                </a:solidFill>
                <a:latin typeface="+mj-lt"/>
              </a:rPr>
              <a:t>classroom materials </a:t>
            </a:r>
            <a:r>
              <a:rPr lang="en-US" dirty="0">
                <a:solidFill>
                  <a:srgbClr val="0000FF"/>
                </a:solidFill>
                <a:latin typeface="+mj-lt"/>
              </a:rPr>
              <a:t>(36%), and participation in </a:t>
            </a:r>
            <a:r>
              <a:rPr lang="en-US" b="1" dirty="0">
                <a:solidFill>
                  <a:srgbClr val="0000FF"/>
                </a:solidFill>
                <a:latin typeface="+mj-lt"/>
              </a:rPr>
              <a:t>peer learning communities </a:t>
            </a:r>
            <a:r>
              <a:rPr lang="en-US" dirty="0">
                <a:solidFill>
                  <a:srgbClr val="0000FF"/>
                </a:solidFill>
                <a:latin typeface="+mj-lt"/>
              </a:rPr>
              <a:t>(34%)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D69E722-6350-3079-CBC6-53C70EDDEBBF}"/>
              </a:ext>
            </a:extLst>
          </p:cNvPr>
          <p:cNvCxnSpPr>
            <a:cxnSpLocks/>
          </p:cNvCxnSpPr>
          <p:nvPr/>
        </p:nvCxnSpPr>
        <p:spPr>
          <a:xfrm flipV="1">
            <a:off x="7766685" y="4103370"/>
            <a:ext cx="462915" cy="6286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449AF495-3983-6808-B2B6-D4C614865A5F}"/>
              </a:ext>
            </a:extLst>
          </p:cNvPr>
          <p:cNvSpPr/>
          <p:nvPr/>
        </p:nvSpPr>
        <p:spPr>
          <a:xfrm>
            <a:off x="5915088" y="2414169"/>
            <a:ext cx="1182942" cy="830189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2BDC7A-0AF9-FA6A-D1FA-C66BBABF4B38}"/>
              </a:ext>
            </a:extLst>
          </p:cNvPr>
          <p:cNvSpPr/>
          <p:nvPr/>
        </p:nvSpPr>
        <p:spPr>
          <a:xfrm>
            <a:off x="6584727" y="4561247"/>
            <a:ext cx="1182942" cy="830189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CB4CBEB-1576-3990-D4F0-75CA565CD3F6}"/>
              </a:ext>
            </a:extLst>
          </p:cNvPr>
          <p:cNvSpPr/>
          <p:nvPr/>
        </p:nvSpPr>
        <p:spPr>
          <a:xfrm>
            <a:off x="5915088" y="3549158"/>
            <a:ext cx="1182942" cy="830189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337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89340-E976-8257-3E83-6751235F6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7312CC-A508-29D1-5AD1-EB4081986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02" y="326230"/>
            <a:ext cx="1093411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Structure of presentation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8974325-A7D1-D9D1-A13C-E2E2FED6F6D9}"/>
              </a:ext>
            </a:extLst>
          </p:cNvPr>
          <p:cNvSpPr>
            <a:spLocks/>
          </p:cNvSpPr>
          <p:nvPr/>
        </p:nvSpPr>
        <p:spPr>
          <a:xfrm>
            <a:off x="6533963" y="1741486"/>
            <a:ext cx="5266749" cy="422520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ABF02D3-5C2F-98C8-797C-15E802CC9631}"/>
              </a:ext>
            </a:extLst>
          </p:cNvPr>
          <p:cNvSpPr>
            <a:spLocks/>
          </p:cNvSpPr>
          <p:nvPr/>
        </p:nvSpPr>
        <p:spPr>
          <a:xfrm>
            <a:off x="133166" y="2057400"/>
            <a:ext cx="6968970" cy="38115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8E30084-6D63-B86E-5098-DF4484FCD987}"/>
              </a:ext>
            </a:extLst>
          </p:cNvPr>
          <p:cNvSpPr>
            <a:spLocks/>
          </p:cNvSpPr>
          <p:nvPr/>
        </p:nvSpPr>
        <p:spPr>
          <a:xfrm>
            <a:off x="6533963" y="1228436"/>
            <a:ext cx="5103856" cy="486438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28509">
              <a:spcAft>
                <a:spcPts val="588"/>
              </a:spcAft>
            </a:pPr>
            <a:endParaRPr lang="en-US" sz="2000" dirty="0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5A68F4D1-DB4F-56FD-BD9B-C5F82778B7A4}"/>
              </a:ext>
            </a:extLst>
          </p:cNvPr>
          <p:cNvSpPr txBox="1">
            <a:spLocks/>
          </p:cNvSpPr>
          <p:nvPr/>
        </p:nvSpPr>
        <p:spPr>
          <a:xfrm>
            <a:off x="301529" y="1741486"/>
            <a:ext cx="11179271" cy="3811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en-US" sz="3600" dirty="0"/>
              <a:t>Background on IICBA &amp; what’s in it for you</a:t>
            </a:r>
            <a:endParaRPr lang="en-US" sz="1000" dirty="0"/>
          </a:p>
          <a:p>
            <a:pPr marL="742950" indent="-742950">
              <a:buAutoNum type="arabicPeriod"/>
            </a:pPr>
            <a:r>
              <a:rPr lang="en-US" sz="3600" dirty="0"/>
              <a:t>Teacher policies: Careers, standards, CPD</a:t>
            </a:r>
          </a:p>
          <a:p>
            <a:pPr marL="742950" indent="-742950">
              <a:buAutoNum type="arabicPeriod"/>
            </a:pPr>
            <a:r>
              <a:rPr lang="en-US" sz="3600" dirty="0"/>
              <a:t>Diagnostic tool: Scorecard</a:t>
            </a:r>
          </a:p>
          <a:p>
            <a:pPr marL="742950" indent="-742950">
              <a:buAutoNum type="arabicPeriod"/>
            </a:pPr>
            <a:r>
              <a:rPr lang="en-US" sz="3600" dirty="0"/>
              <a:t>Surveys: Teacher well-being, school leadership, etc.</a:t>
            </a:r>
          </a:p>
          <a:p>
            <a:pPr marL="742950" indent="-742950">
              <a:buAutoNum type="arabicPeriod"/>
            </a:pPr>
            <a:r>
              <a:rPr lang="en-US" sz="3600" dirty="0"/>
              <a:t>Example of (light) evaluation: Ethiopia summer training</a:t>
            </a:r>
          </a:p>
          <a:p>
            <a:pPr marL="742950" indent="-742950">
              <a:buFontTx/>
              <a:buAutoNum type="arabicPeriod"/>
            </a:pPr>
            <a:r>
              <a:rPr lang="en-US" sz="3600" dirty="0">
                <a:solidFill>
                  <a:srgbClr val="FF0000"/>
                </a:solidFill>
              </a:rPr>
              <a:t>IICBA research: Selected outputs</a:t>
            </a:r>
          </a:p>
        </p:txBody>
      </p:sp>
    </p:spTree>
    <p:extLst>
      <p:ext uri="{BB962C8B-B14F-4D97-AF65-F5344CB8AC3E}">
        <p14:creationId xmlns:p14="http://schemas.microsoft.com/office/powerpoint/2010/main" val="41716613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38590A9-16A8-4482-A39B-0CEC4571E1C6}"/>
              </a:ext>
            </a:extLst>
          </p:cNvPr>
          <p:cNvSpPr txBox="1">
            <a:spLocks/>
          </p:cNvSpPr>
          <p:nvPr/>
        </p:nvSpPr>
        <p:spPr>
          <a:xfrm>
            <a:off x="3152428" y="6319788"/>
            <a:ext cx="6448771" cy="53821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</a:rPr>
              <a:t>Empowering Teachers for All Learners To Succeed</a:t>
            </a:r>
          </a:p>
        </p:txBody>
      </p:sp>
    </p:spTree>
    <p:extLst>
      <p:ext uri="{BB962C8B-B14F-4D97-AF65-F5344CB8AC3E}">
        <p14:creationId xmlns:p14="http://schemas.microsoft.com/office/powerpoint/2010/main" val="5058555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00D6DE5FA9524897426906B96A7CDD" ma:contentTypeVersion="4" ma:contentTypeDescription="Create a new document." ma:contentTypeScope="" ma:versionID="20fb6065b640364a33aafbca1bd89df7">
  <xsd:schema xmlns:xsd="http://www.w3.org/2001/XMLSchema" xmlns:xs="http://www.w3.org/2001/XMLSchema" xmlns:p="http://schemas.microsoft.com/office/2006/metadata/properties" xmlns:ns2="3ec64710-979e-45f3-964b-bdd369ecc229" xmlns:ns3="a2f7233b-b0e0-462c-8bd5-878307e9c7df" targetNamespace="http://schemas.microsoft.com/office/2006/metadata/properties" ma:root="true" ma:fieldsID="6cfbb3a12c1e2ec72e13096bb37a87b0" ns2:_="" ns3:_="">
    <xsd:import namespace="3ec64710-979e-45f3-964b-bdd369ecc229"/>
    <xsd:import namespace="a2f7233b-b0e0-462c-8bd5-878307e9c7d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64710-979e-45f3-964b-bdd369ecc229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f7233b-b0e0-462c-8bd5-878307e9c7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ec64710-979e-45f3-964b-bdd369ecc229">UNESCOED-409436720-24</_dlc_DocId>
    <_dlc_DocIdUrl xmlns="3ec64710-979e-45f3-964b-bdd369ecc229">
      <Url>https://unesco.sharepoint.com/sites/ed/_layouts/15/DocIdRedir.aspx?ID=UNESCOED-409436720-24</Url>
      <Description>UNESCOED-409436720-24</Description>
    </_dlc_DocIdUrl>
  </documentManagement>
</p:properties>
</file>

<file path=customXml/itemProps1.xml><?xml version="1.0" encoding="utf-8"?>
<ds:datastoreItem xmlns:ds="http://schemas.openxmlformats.org/officeDocument/2006/customXml" ds:itemID="{49F93B34-6BF0-401C-B9A1-2D0C1EA91B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c64710-979e-45f3-964b-bdd369ecc229"/>
    <ds:schemaRef ds:uri="a2f7233b-b0e0-462c-8bd5-878307e9c7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97E406-5CE8-4B4E-9BF5-EF2EF5D4C42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1429E140-4202-49FB-A08E-3710CA2F3A8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6A62075-B3C9-4A3A-AE06-3BDCC332E1EB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24a0a721-48fc-4317-924f-0be8ca98da1b"/>
    <ds:schemaRef ds:uri="http://purl.org/dc/dcmitype/"/>
    <ds:schemaRef ds:uri="http://schemas.microsoft.com/office/2006/documentManagement/types"/>
    <ds:schemaRef ds:uri="http://schemas.microsoft.com/office/infopath/2007/PartnerControls"/>
    <ds:schemaRef ds:uri="58e932d1-8919-4331-b239-5cc8cbf973ca"/>
    <ds:schemaRef ds:uri="http://www.w3.org/XML/1998/namespace"/>
    <ds:schemaRef ds:uri="3ec64710-979e-45f3-964b-bdd369ecc229"/>
  </ds:schemaRefs>
</ds:datastoreItem>
</file>

<file path=docMetadata/LabelInfo.xml><?xml version="1.0" encoding="utf-8"?>
<clbl:labelList xmlns:clbl="http://schemas.microsoft.com/office/2020/mipLabelMetadata">
  <clbl:label id="{f8e024d6-51f2-471b-ac2c-b1117d65062e}" enabled="1" method="Standard" siteId="{1d4fae52-39b3-4bfa-b0b3-022956b1119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19242</TotalTime>
  <Words>3380</Words>
  <Application>Microsoft Office PowerPoint</Application>
  <PresentationFormat>Widescreen</PresentationFormat>
  <Paragraphs>501</Paragraphs>
  <Slides>56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8" baseType="lpstr">
      <vt:lpstr>Avenir Book</vt:lpstr>
      <vt:lpstr>Proxima Nova</vt:lpstr>
      <vt:lpstr>Söhne</vt:lpstr>
      <vt:lpstr>Abadi</vt:lpstr>
      <vt:lpstr>Arial</vt:lpstr>
      <vt:lpstr>Calibri</vt:lpstr>
      <vt:lpstr>Calibri Light</vt:lpstr>
      <vt:lpstr>Open Sans</vt:lpstr>
      <vt:lpstr>Segoe UI</vt:lpstr>
      <vt:lpstr>Times New Roman</vt:lpstr>
      <vt:lpstr>Wingdings</vt:lpstr>
      <vt:lpstr>Thème Office</vt:lpstr>
      <vt:lpstr> </vt:lpstr>
      <vt:lpstr>Structure of presentation</vt:lpstr>
      <vt:lpstr>IICBA Progress Report  and Strategy Update</vt:lpstr>
      <vt:lpstr>PowerPoint Presentation</vt:lpstr>
      <vt:lpstr>PowerPoint Presentation</vt:lpstr>
      <vt:lpstr>Support to the African Union: CESA 26-35 &amp; MHPSS Strategy</vt:lpstr>
      <vt:lpstr>What’s in it for you?                                   Example of study  Research – Studies, DPs, KBs, DBs Africa Teachers Webinar Series Africa Education Knowledge Platform Online Communities of Practice eLearning Courses  Training Manuals Journal of Teaching &amp; Learning in Africa Interviews, Magazine with AU, etc. Workshops &amp; Conferences  </vt:lpstr>
      <vt:lpstr>PowerPoint Presentation</vt:lpstr>
      <vt:lpstr>Program: On-going Projects </vt:lpstr>
      <vt:lpstr>Program: New Projects </vt:lpstr>
      <vt:lpstr>GPE grants - Overview</vt:lpstr>
      <vt:lpstr>Structure of presentation</vt:lpstr>
      <vt:lpstr>AU Frameworks including African Continental Teacher Qualification Framework</vt:lpstr>
      <vt:lpstr>Familiarity with AU Frameworks  (21 countries, 33 responses)</vt:lpstr>
      <vt:lpstr>Alignment of National Frameworks with the Domains of the AU Standards for Teachers</vt:lpstr>
      <vt:lpstr>Alignment of National Frameworks with the Domains of the AU Standards for School Leaders</vt:lpstr>
      <vt:lpstr>Career Stages for Teachers and School Leaders</vt:lpstr>
      <vt:lpstr>CPD Frameworks + Link with Career Stages (%)</vt:lpstr>
      <vt:lpstr>Teachers Benefitting from CPD, Last 3 Years (%)</vt:lpstr>
      <vt:lpstr>Teacher salaries &amp; working conditions West Africa</vt:lpstr>
      <vt:lpstr>Teacher salaries &amp; working conditions - Burkina</vt:lpstr>
      <vt:lpstr>Teacher salaries &amp; working conditions - Burkina</vt:lpstr>
      <vt:lpstr>Afrobarometer - MLPGs</vt:lpstr>
      <vt:lpstr>2 – Afrobarometer - MLPGs</vt:lpstr>
      <vt:lpstr>Structure of presentation</vt:lpstr>
      <vt:lpstr>Technical Guidelines: Evaluation Criteria</vt:lpstr>
      <vt:lpstr>Criterion 1:</vt:lpstr>
      <vt:lpstr>Criterion 2:</vt:lpstr>
      <vt:lpstr>Criterion 3:</vt:lpstr>
      <vt:lpstr>Criterion 4:</vt:lpstr>
      <vt:lpstr>Criterion 5:</vt:lpstr>
      <vt:lpstr>PowerPoint Presentation</vt:lpstr>
      <vt:lpstr>Criterion 6:</vt:lpstr>
      <vt:lpstr>Structure of presentation</vt:lpstr>
      <vt:lpstr>Key Findings on Teacher Well-being</vt:lpstr>
      <vt:lpstr>What best describes your career plans for the next five years?</vt:lpstr>
      <vt:lpstr>Teacher perceptions on their job satisfaction</vt:lpstr>
      <vt:lpstr>Please rate the level of importance of the following factors that influences a teacher’s decision to stay in the job …</vt:lpstr>
      <vt:lpstr>Level of participation in-service courses in the last 3 years</vt:lpstr>
      <vt:lpstr>Support to learner mental health issues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Structure of presentation</vt:lpstr>
      <vt:lpstr>PowerPoint Presentation</vt:lpstr>
      <vt:lpstr>Satisfaction, usefulness and possible level of use</vt:lpstr>
      <vt:lpstr>How much has the summer training program improved your competencies in the following areas?</vt:lpstr>
      <vt:lpstr>How much do you think the training improved your knowledge of the following topics?</vt:lpstr>
      <vt:lpstr>Did the format and duration of the training work well for you?</vt:lpstr>
      <vt:lpstr>What additional support would help you apply what you learned? [Select all that apply]</vt:lpstr>
      <vt:lpstr>Structure of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 W</dc:creator>
  <cp:lastModifiedBy>Wodon, Quentin</cp:lastModifiedBy>
  <cp:revision>611</cp:revision>
  <dcterms:created xsi:type="dcterms:W3CDTF">2019-03-22T15:49:46Z</dcterms:created>
  <dcterms:modified xsi:type="dcterms:W3CDTF">2026-09-10T12:01:01Z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0x010100B000D6DE5FA9524897426906B96A7CDD</vt:lpwstr>
  </property>
  <property fmtid="{D5CDD505-2E9C-101B-9397-08002B2CF9AE}" pid="3" name="_dlc_DocIdItemGuid">
    <vt:lpwstr>8874ce56-e426-4a13-bb24-1e8e8fcc21bf</vt:lpwstr>
  </property>
</Properties>
</file>