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581"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4264919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4027934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1729546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FA6B4FB-1C8F-464B-8FD3-6FFE5C0ECEDA}" type="datetimeFigureOut">
              <a:rPr lang="fr-FR" smtClean="0"/>
              <a:t>27/05/2026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2503681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FA6B4FB-1C8F-464B-8FD3-6FFE5C0ECEDA}" type="datetimeFigureOut">
              <a:rPr lang="fr-FR" smtClean="0"/>
              <a:t>27/05/2026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122881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FA6B4FB-1C8F-464B-8FD3-6FFE5C0ECEDA}" type="datetimeFigureOut">
              <a:rPr lang="fr-FR" smtClean="0"/>
              <a:t>27/05/2026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896310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FA6B4FB-1C8F-464B-8FD3-6FFE5C0ECEDA}" type="datetimeFigureOut">
              <a:rPr lang="fr-FR" smtClean="0"/>
              <a:t>27/05/2026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1690939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BFA6B4FB-1C8F-464B-8FD3-6FFE5C0ECEDA}" type="datetimeFigureOut">
              <a:rPr lang="fr-FR" smtClean="0"/>
              <a:t>27/05/2026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67940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BFA6B4FB-1C8F-464B-8FD3-6FFE5C0ECEDA}" type="datetimeFigureOut">
              <a:rPr lang="fr-FR" smtClean="0"/>
              <a:t>27/05/2026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3544243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2576032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AAB542-111D-4103-BB6B-F2694717600B}" type="slidenum">
              <a:rPr lang="fr-FR" smtClean="0"/>
              <a:t>‹N°›</a:t>
            </a:fld>
            <a:endParaRPr lang="fr-FR"/>
          </a:p>
        </p:txBody>
      </p:sp>
    </p:spTree>
    <p:extLst>
      <p:ext uri="{BB962C8B-B14F-4D97-AF65-F5344CB8AC3E}">
        <p14:creationId xmlns:p14="http://schemas.microsoft.com/office/powerpoint/2010/main" val="104672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6B4FB-1C8F-464B-8FD3-6FFE5C0ECEDA}" type="datetimeFigureOut">
              <a:rPr lang="fr-FR" smtClean="0"/>
              <a:t>27/05/2026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AB542-111D-4103-BB6B-F2694717600B}" type="slidenum">
              <a:rPr lang="fr-FR" smtClean="0"/>
              <a:t>‹N°›</a:t>
            </a:fld>
            <a:endParaRPr lang="fr-FR"/>
          </a:p>
        </p:txBody>
      </p:sp>
    </p:spTree>
    <p:extLst>
      <p:ext uri="{BB962C8B-B14F-4D97-AF65-F5344CB8AC3E}">
        <p14:creationId xmlns:p14="http://schemas.microsoft.com/office/powerpoint/2010/main" val="508030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31817" y="1122363"/>
            <a:ext cx="10223863" cy="941568"/>
          </a:xfrm>
        </p:spPr>
        <p:txBody>
          <a:bodyPr>
            <a:normAutofit/>
          </a:bodyPr>
          <a:lstStyle/>
          <a:p>
            <a:pPr algn="l"/>
            <a:r>
              <a:rPr lang="fr-FR" sz="3600" b="1" dirty="0">
                <a:solidFill>
                  <a:schemeClr val="tx1">
                    <a:lumMod val="95000"/>
                    <a:lumOff val="5000"/>
                  </a:schemeClr>
                </a:solidFill>
              </a:rPr>
              <a:t>PRESENTATION DE MONSIEUR MURHABAZI NAMEGABE</a:t>
            </a:r>
          </a:p>
        </p:txBody>
      </p:sp>
      <p:sp>
        <p:nvSpPr>
          <p:cNvPr id="3" name="Sous-titre 2"/>
          <p:cNvSpPr>
            <a:spLocks noGrp="1"/>
          </p:cNvSpPr>
          <p:nvPr>
            <p:ph type="subTitle" idx="1"/>
          </p:nvPr>
        </p:nvSpPr>
        <p:spPr>
          <a:xfrm>
            <a:off x="1149531" y="2644095"/>
            <a:ext cx="9144000" cy="917710"/>
          </a:xfrm>
        </p:spPr>
        <p:txBody>
          <a:bodyPr/>
          <a:lstStyle/>
          <a:p>
            <a:pPr algn="just"/>
            <a:r>
              <a:rPr lang="fr-FR" b="1" dirty="0">
                <a:solidFill>
                  <a:schemeClr val="tx1">
                    <a:lumMod val="95000"/>
                    <a:lumOff val="5000"/>
                  </a:schemeClr>
                </a:solidFill>
                <a:effectLst>
                  <a:outerShdw blurRad="38100" dist="19050" dir="2700000" algn="tl">
                    <a:schemeClr val="dk1">
                      <a:alpha val="40000"/>
                    </a:schemeClr>
                  </a:outerShdw>
                </a:effectLst>
              </a:rPr>
              <a:t>Directeur du Bureau pour le Volontariat au service de l’Enfance et de la Santé, BVES (ASBL) en République Démocratique du Congo (RDC</a:t>
            </a:r>
            <a:r>
              <a:rPr lang="fr-FR" b="1" dirty="0" smtClean="0">
                <a:solidFill>
                  <a:schemeClr val="tx1">
                    <a:lumMod val="95000"/>
                    <a:lumOff val="5000"/>
                  </a:schemeClr>
                </a:solidFill>
                <a:effectLst>
                  <a:outerShdw blurRad="38100" dist="19050" dir="2700000" algn="tl">
                    <a:schemeClr val="dk1">
                      <a:alpha val="40000"/>
                    </a:schemeClr>
                  </a:outerShdw>
                </a:effectLst>
              </a:rPr>
              <a:t>).</a:t>
            </a:r>
            <a:endParaRPr lang="fr-FR" dirty="0">
              <a:solidFill>
                <a:schemeClr val="tx1">
                  <a:lumMod val="95000"/>
                  <a:lumOff val="5000"/>
                </a:schemeClr>
              </a:solidFill>
            </a:endParaRPr>
          </a:p>
        </p:txBody>
      </p:sp>
    </p:spTree>
    <p:extLst>
      <p:ext uri="{BB962C8B-B14F-4D97-AF65-F5344CB8AC3E}">
        <p14:creationId xmlns:p14="http://schemas.microsoft.com/office/powerpoint/2010/main" val="1122974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426719"/>
            <a:ext cx="10515600" cy="1288869"/>
          </a:xfrm>
        </p:spPr>
        <p:txBody>
          <a:bodyPr>
            <a:normAutofit fontScale="90000"/>
          </a:bodyPr>
          <a:lstStyle/>
          <a:p>
            <a:r>
              <a:rPr lang="fr-FR" b="1" dirty="0"/>
              <a:t>Voici les thèmes à aborder </a:t>
            </a:r>
            <a:r>
              <a:rPr lang="fr-FR" dirty="0"/>
              <a:t>:</a:t>
            </a:r>
            <a:br>
              <a:rPr lang="fr-FR" dirty="0"/>
            </a:br>
            <a:r>
              <a:rPr lang="fr-FR" dirty="0"/>
              <a:t> </a:t>
            </a:r>
          </a:p>
        </p:txBody>
      </p:sp>
      <p:sp>
        <p:nvSpPr>
          <p:cNvPr id="3" name="Espace réservé du contenu 2"/>
          <p:cNvSpPr>
            <a:spLocks noGrp="1"/>
          </p:cNvSpPr>
          <p:nvPr>
            <p:ph idx="1"/>
          </p:nvPr>
        </p:nvSpPr>
        <p:spPr>
          <a:xfrm>
            <a:off x="717804" y="1267841"/>
            <a:ext cx="10756392" cy="5023231"/>
          </a:xfrm>
        </p:spPr>
        <p:txBody>
          <a:bodyPr>
            <a:normAutofit fontScale="70000" lnSpcReduction="20000"/>
          </a:bodyPr>
          <a:lstStyle/>
          <a:p>
            <a:pPr marL="514350" indent="-514350" algn="just">
              <a:lnSpc>
                <a:spcPct val="160000"/>
              </a:lnSpc>
              <a:spcBef>
                <a:spcPts val="0"/>
              </a:spcBef>
              <a:buFont typeface="Arial" panose="020B0604020202020204" pitchFamily="34" charset="0"/>
              <a:buAutoNum type="arabicPeriod"/>
            </a:pPr>
            <a:r>
              <a:rPr lang="fr-FR" dirty="0"/>
              <a:t>E</a:t>
            </a:r>
            <a:r>
              <a:rPr lang="fr-FR" dirty="0" smtClean="0"/>
              <a:t>n République Démocratique du Congo, particulièrement en Provinces du Nord-Kivu, du Sud-Kivu, du Maniema, de l’</a:t>
            </a:r>
            <a:r>
              <a:rPr lang="fr-FR" dirty="0" err="1" smtClean="0"/>
              <a:t>Ituri</a:t>
            </a:r>
            <a:r>
              <a:rPr lang="fr-FR" dirty="0" smtClean="0"/>
              <a:t> et du Tanganyika, l’éducation fait face à de</a:t>
            </a:r>
            <a:r>
              <a:rPr lang="fr-FR" dirty="0" smtClean="0"/>
              <a:t> nombreux défis</a:t>
            </a:r>
            <a:r>
              <a:rPr lang="fr-FR" dirty="0"/>
              <a:t>, </a:t>
            </a:r>
            <a:r>
              <a:rPr lang="fr-FR" dirty="0" smtClean="0"/>
              <a:t>à cause de </a:t>
            </a:r>
            <a:r>
              <a:rPr lang="fr-FR" dirty="0" smtClean="0"/>
              <a:t>l’état de fragilité, d’insuffisance d’investissement et surtout </a:t>
            </a:r>
            <a:r>
              <a:rPr lang="fr-FR" dirty="0"/>
              <a:t>d</a:t>
            </a:r>
            <a:r>
              <a:rPr lang="fr-FR" dirty="0" smtClean="0"/>
              <a:t>es guerres ou des conflits armés devenus endémiques. </a:t>
            </a:r>
          </a:p>
          <a:p>
            <a:pPr marL="539750" lvl="0" indent="0" algn="just">
              <a:lnSpc>
                <a:spcPct val="160000"/>
              </a:lnSpc>
              <a:spcBef>
                <a:spcPts val="0"/>
              </a:spcBef>
              <a:buNone/>
            </a:pPr>
            <a:r>
              <a:rPr lang="fr-FR" dirty="0" smtClean="0"/>
              <a:t>Face à cette situation, le BVES essaye de créer des approches novatrices avec des mesures concrètes pour </a:t>
            </a:r>
            <a:r>
              <a:rPr lang="fr-FR" dirty="0"/>
              <a:t>garantir l'accès à l'éducation </a:t>
            </a:r>
            <a:r>
              <a:rPr lang="fr-FR" dirty="0" smtClean="0"/>
              <a:t>des enfants (filles et garçons) affectés par les </a:t>
            </a:r>
            <a:r>
              <a:rPr lang="fr-FR" dirty="0"/>
              <a:t>conflits armés. </a:t>
            </a:r>
            <a:r>
              <a:rPr lang="fr-FR" dirty="0" smtClean="0"/>
              <a:t>Entant qu’Organisation de la Société Civile, le BVES obtient l’adhésion communautaire à ses activités annuelles pour faire retourner les enfants sorti(e)s des forces et groupes armés en application des stratégies adaptées au contexte sécuritaire. C’est cette initiative de réintégration scolaire que soutient WAPA International, depuis 2022.</a:t>
            </a:r>
          </a:p>
        </p:txBody>
      </p:sp>
    </p:spTree>
    <p:extLst>
      <p:ext uri="{BB962C8B-B14F-4D97-AF65-F5344CB8AC3E}">
        <p14:creationId xmlns:p14="http://schemas.microsoft.com/office/powerpoint/2010/main" val="311431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55617" y="841556"/>
            <a:ext cx="10515600" cy="4772860"/>
          </a:xfrm>
        </p:spPr>
        <p:txBody>
          <a:bodyPr>
            <a:normAutofit fontScale="77500" lnSpcReduction="20000"/>
          </a:bodyPr>
          <a:lstStyle/>
          <a:p>
            <a:pPr marL="357188" indent="-357188" algn="just">
              <a:lnSpc>
                <a:spcPct val="150000"/>
              </a:lnSpc>
              <a:spcBef>
                <a:spcPts val="0"/>
              </a:spcBef>
              <a:buNone/>
            </a:pPr>
            <a:r>
              <a:rPr lang="fr-FR" b="1" dirty="0" smtClean="0"/>
              <a:t>2. </a:t>
            </a:r>
            <a:r>
              <a:rPr lang="fr-FR" dirty="0" smtClean="0"/>
              <a:t>Une des stratégies appliquées par le BVES consiste constamment dans le travail de </a:t>
            </a:r>
            <a:r>
              <a:rPr lang="fr-FR" dirty="0"/>
              <a:t>plaidoyer et </a:t>
            </a:r>
            <a:r>
              <a:rPr lang="fr-FR" dirty="0" smtClean="0"/>
              <a:t>de sensibilisation </a:t>
            </a:r>
            <a:r>
              <a:rPr lang="fr-FR" dirty="0"/>
              <a:t>auprès </a:t>
            </a:r>
            <a:r>
              <a:rPr lang="fr-FR" dirty="0" smtClean="0"/>
              <a:t>des structures gouvernementales, des Agences Onusiennes et de la MONUSCO, des ONGI, des chefs des groupes armés, des responsables communautaires </a:t>
            </a:r>
            <a:r>
              <a:rPr lang="fr-FR" dirty="0"/>
              <a:t>et </a:t>
            </a:r>
            <a:r>
              <a:rPr lang="fr-FR" dirty="0" smtClean="0"/>
              <a:t>des </a:t>
            </a:r>
            <a:r>
              <a:rPr lang="fr-FR" dirty="0"/>
              <a:t>écoles, entre autre, contre le recrutement des enfants soldats, pour la libération des </a:t>
            </a:r>
            <a:r>
              <a:rPr lang="fr-FR" dirty="0" smtClean="0"/>
              <a:t>enfants soldats, </a:t>
            </a:r>
            <a:r>
              <a:rPr lang="fr-FR" dirty="0"/>
              <a:t>la protection des écoles (évitant l'occupation ou le stockage des armes), </a:t>
            </a:r>
            <a:r>
              <a:rPr lang="fr-FR" dirty="0" smtClean="0"/>
              <a:t>leur accompagnement médico-psychosocial, leur rattrapage scolaire, leur retour et maintien à </a:t>
            </a:r>
            <a:r>
              <a:rPr lang="fr-FR" dirty="0"/>
              <a:t>l'école, contre leur discrimination à </a:t>
            </a:r>
            <a:r>
              <a:rPr lang="fr-FR" dirty="0" smtClean="0"/>
              <a:t>l'école. Pour l’éducation préscolaire (y inclut l’éveil de la petite enfance ) des enfants nés en captivité de leurs mères enfants. Nous portons notre voix partout afin que l’éducation soit neutre et priorité des priorités en contexte de conflits armés en RDC.</a:t>
            </a:r>
            <a:endParaRPr lang="fr-FR" dirty="0"/>
          </a:p>
          <a:p>
            <a:endParaRPr lang="fr-FR" dirty="0"/>
          </a:p>
        </p:txBody>
      </p:sp>
    </p:spTree>
    <p:extLst>
      <p:ext uri="{BB962C8B-B14F-4D97-AF65-F5344CB8AC3E}">
        <p14:creationId xmlns:p14="http://schemas.microsoft.com/office/powerpoint/2010/main" val="266395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68234" y="824140"/>
            <a:ext cx="10515600" cy="3436964"/>
          </a:xfrm>
        </p:spPr>
        <p:txBody>
          <a:bodyPr>
            <a:normAutofit fontScale="77500" lnSpcReduction="20000"/>
          </a:bodyPr>
          <a:lstStyle/>
          <a:p>
            <a:pPr marL="265113" lvl="0" indent="-265113" algn="just">
              <a:lnSpc>
                <a:spcPct val="150000"/>
              </a:lnSpc>
              <a:spcBef>
                <a:spcPts val="0"/>
              </a:spcBef>
              <a:buNone/>
            </a:pPr>
            <a:r>
              <a:rPr lang="fr-FR" b="1" dirty="0" smtClean="0"/>
              <a:t>3. </a:t>
            </a:r>
            <a:r>
              <a:rPr lang="fr-FR" dirty="0" smtClean="0"/>
              <a:t>Le </a:t>
            </a:r>
            <a:r>
              <a:rPr lang="fr-FR" dirty="0"/>
              <a:t>soutien effectif au retour à l'école des </a:t>
            </a:r>
            <a:r>
              <a:rPr lang="fr-FR" dirty="0" smtClean="0"/>
              <a:t>enfants libérés des forces et groupes armés porte sur leur réinscription scolaire, l’octroi des kits en fournitures scolaires, en paiement de leurs frais scolaires et en octroi des Activités Génératrices des Revenus (AGR) aux parents afin de les rendre capables d’assurer d’eux-mêmes la continuité de la scolarisation de leurs enfants. Ici, le BVES plaide également en faveur de la gratuité scolaire, de l’accès aux tests nationaux (ENAFEP, TENASOS et EXETAT), de la sécurité (des écoles et des écoliers), du soutien psychologique aux </a:t>
            </a:r>
            <a:r>
              <a:rPr lang="fr-FR" dirty="0"/>
              <a:t>écoles et aux </a:t>
            </a:r>
            <a:r>
              <a:rPr lang="fr-FR" dirty="0" smtClean="0"/>
              <a:t>enseignants.</a:t>
            </a:r>
          </a:p>
          <a:p>
            <a:pPr marL="0" lvl="0" indent="0">
              <a:buNone/>
            </a:pPr>
            <a:endParaRPr lang="fr-FR" dirty="0"/>
          </a:p>
        </p:txBody>
      </p:sp>
    </p:spTree>
    <p:extLst>
      <p:ext uri="{BB962C8B-B14F-4D97-AF65-F5344CB8AC3E}">
        <p14:creationId xmlns:p14="http://schemas.microsoft.com/office/powerpoint/2010/main" val="1375346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79576" y="768096"/>
            <a:ext cx="10030968" cy="5861304"/>
          </a:xfrm>
        </p:spPr>
        <p:txBody>
          <a:bodyPr>
            <a:normAutofit fontScale="32500" lnSpcReduction="20000"/>
          </a:bodyPr>
          <a:lstStyle/>
          <a:p>
            <a:pPr algn="l">
              <a:lnSpc>
                <a:spcPct val="150000"/>
              </a:lnSpc>
              <a:spcBef>
                <a:spcPts val="0"/>
              </a:spcBef>
            </a:pPr>
            <a:r>
              <a:rPr lang="fr-FR" sz="6400" b="1" dirty="0" smtClean="0"/>
              <a:t>4. </a:t>
            </a:r>
            <a:r>
              <a:rPr lang="fr-FR" sz="11000" dirty="0" smtClean="0"/>
              <a:t>L'approche différenciée filles et garçons.</a:t>
            </a:r>
            <a:endParaRPr lang="fr-FR" sz="11000" dirty="0" smtClean="0"/>
          </a:p>
          <a:p>
            <a:pPr algn="l">
              <a:lnSpc>
                <a:spcPct val="150000"/>
              </a:lnSpc>
              <a:spcBef>
                <a:spcPts val="0"/>
              </a:spcBef>
            </a:pPr>
            <a:endParaRPr lang="fr-FR" dirty="0"/>
          </a:p>
          <a:p>
            <a:pPr algn="l">
              <a:lnSpc>
                <a:spcPct val="150000"/>
              </a:lnSpc>
              <a:spcBef>
                <a:spcPts val="0"/>
              </a:spcBef>
            </a:pPr>
            <a:endParaRPr lang="fr-FR" dirty="0" smtClean="0"/>
          </a:p>
          <a:p>
            <a:pPr algn="just">
              <a:lnSpc>
                <a:spcPct val="150000"/>
              </a:lnSpc>
              <a:spcBef>
                <a:spcPts val="0"/>
              </a:spcBef>
            </a:pPr>
            <a:r>
              <a:rPr lang="fr-FR" sz="6500" dirty="0" smtClean="0"/>
              <a:t>Une des particularités du Programme « Stop enfants soldats » en RDC, mis en œuvre par le BVES avec le soutien technique et financier et le recours à l’approche genre et scolarité. Non seulement, nous attachons une attention à la libération des filles détenues par les groupes armés, mais aussi à leur retour stratégique. Nous avons créé des pseudo-écoles d’alphabétisation de base et de rattrapage scolaire dans les célèbres Centres de Transit et d’Orientation (CTO) pour filles sorties des forces et groupes armés et les Foyers pour Jeunes Filles Autonomes (FJFA) permettant la réintégration scolaire formelle des adolescentes difficiles à retrouver leurs familles. Chaque année, cette approche différenciée et sexiste permet au Programme BVES de ramener et de maintenir des dizaines </a:t>
            </a:r>
            <a:r>
              <a:rPr lang="fr-FR" sz="6500" dirty="0" smtClean="0"/>
              <a:t>d’adolescentes ayant été utilisées comme combattantes et esclaves sexuelles par les groupes armés.</a:t>
            </a:r>
          </a:p>
          <a:p>
            <a:pPr algn="l">
              <a:lnSpc>
                <a:spcPct val="150000"/>
              </a:lnSpc>
              <a:spcBef>
                <a:spcPts val="0"/>
              </a:spcBef>
            </a:pPr>
            <a:endParaRPr lang="fr-FR" sz="6500" dirty="0"/>
          </a:p>
        </p:txBody>
      </p:sp>
    </p:spTree>
    <p:extLst>
      <p:ext uri="{BB962C8B-B14F-4D97-AF65-F5344CB8AC3E}">
        <p14:creationId xmlns:p14="http://schemas.microsoft.com/office/powerpoint/2010/main" val="42683764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329FC17A-106D-43F5-86CE-7EDA2D85FB51}"/>
</file>

<file path=customXml/itemProps2.xml><?xml version="1.0" encoding="utf-8"?>
<ds:datastoreItem xmlns:ds="http://schemas.openxmlformats.org/officeDocument/2006/customXml" ds:itemID="{A5342E55-A45B-4D07-821B-BE60083ADD42}"/>
</file>

<file path=customXml/itemProps3.xml><?xml version="1.0" encoding="utf-8"?>
<ds:datastoreItem xmlns:ds="http://schemas.openxmlformats.org/officeDocument/2006/customXml" ds:itemID="{E4D86AAF-7E71-4BF7-BD74-902F6F14011E}"/>
</file>

<file path=docProps/app.xml><?xml version="1.0" encoding="utf-8"?>
<Properties xmlns="http://schemas.openxmlformats.org/officeDocument/2006/extended-properties" xmlns:vt="http://schemas.openxmlformats.org/officeDocument/2006/docPropsVTypes">
  <TotalTime>141</TotalTime>
  <Words>440</Words>
  <Application>Microsoft Office PowerPoint</Application>
  <PresentationFormat>Grand écran</PresentationFormat>
  <Paragraphs>11</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Calibri Light</vt:lpstr>
      <vt:lpstr>Thème Office</vt:lpstr>
      <vt:lpstr>PRESENTATION DE MONSIEUR MURHABAZI NAMEGABE</vt:lpstr>
      <vt:lpstr>Voici les thèmes à aborder :  </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DE MONSIEUR MURHABAZI NAMEGABE</dc:title>
  <dc:creator>User</dc:creator>
  <cp:lastModifiedBy>User</cp:lastModifiedBy>
  <cp:revision>26</cp:revision>
  <dcterms:created xsi:type="dcterms:W3CDTF">2026-05-27T15:39:15Z</dcterms:created>
  <dcterms:modified xsi:type="dcterms:W3CDTF">2026-05-27T18:01:13Z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ies>
</file>