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19"/>
  </p:notesMasterIdLst>
  <p:sldIdLst>
    <p:sldId id="257" r:id="rId4"/>
    <p:sldId id="2147376325" r:id="rId5"/>
    <p:sldId id="2147481486" r:id="rId6"/>
    <p:sldId id="2147376306" r:id="rId7"/>
    <p:sldId id="2147376352" r:id="rId8"/>
    <p:sldId id="2147376315" r:id="rId9"/>
    <p:sldId id="603" r:id="rId10"/>
    <p:sldId id="404" r:id="rId11"/>
    <p:sldId id="2147481485" r:id="rId12"/>
    <p:sldId id="2147376333" r:id="rId13"/>
    <p:sldId id="2147481488" r:id="rId14"/>
    <p:sldId id="2147376302" r:id="rId15"/>
    <p:sldId id="2147376303" r:id="rId16"/>
    <p:sldId id="644" r:id="rId17"/>
    <p:sldId id="368" r:id="rId18"/>
  </p:sldIdLst>
  <p:sldSz cx="12192000" cy="6858000"/>
  <p:notesSz cx="6858000" cy="9144000"/>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00B3E4-FDA0-B6E4-37F8-A23DF6A31431}" name="Paola Retaggi" initials="PR" userId="S::pretaggi@unicef.org::8d504611-6618-466c-81a1-f0c9b2765a7b" providerId="AD"/>
  <p188:author id="{6902A3EC-0C17-781D-97B1-AD58C52B550A}" name="Baha Elshatali" initials="BE" userId="S::belshatali@unicef.org::2c2be309-bd8f-4e49-a3c2-a243f898b47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250380-62F1-41CA-B26C-7B7A16C6C178}" v="4" dt="2026-05-25T12:19:51.9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28" Type="http://schemas.openxmlformats.org/officeDocument/2006/relationships/customXml" Target="../customXml/item2.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ha Elshatali" userId="2c2be309-bd8f-4e49-a3c2-a243f898b470" providerId="ADAL" clId="{7DF8D789-081D-4C54-A01C-20FBD4C1C0B0}"/>
    <pc:docChg chg="undo custSel delSld modSld">
      <pc:chgData name="Baha Elshatali" userId="2c2be309-bd8f-4e49-a3c2-a243f898b470" providerId="ADAL" clId="{7DF8D789-081D-4C54-A01C-20FBD4C1C0B0}" dt="2026-05-25T12:40:12.077" v="442" actId="20577"/>
      <pc:docMkLst>
        <pc:docMk/>
      </pc:docMkLst>
      <pc:sldChg chg="addSp modSp mod">
        <pc:chgData name="Baha Elshatali" userId="2c2be309-bd8f-4e49-a3c2-a243f898b470" providerId="ADAL" clId="{7DF8D789-081D-4C54-A01C-20FBD4C1C0B0}" dt="2026-05-25T12:26:31.360" v="395" actId="1036"/>
        <pc:sldMkLst>
          <pc:docMk/>
          <pc:sldMk cId="1566411406" sldId="2147376302"/>
        </pc:sldMkLst>
        <pc:spChg chg="add mod">
          <ac:chgData name="Baha Elshatali" userId="2c2be309-bd8f-4e49-a3c2-a243f898b470" providerId="ADAL" clId="{7DF8D789-081D-4C54-A01C-20FBD4C1C0B0}" dt="2026-05-25T12:26:31.360" v="395" actId="1036"/>
          <ac:spMkLst>
            <pc:docMk/>
            <pc:sldMk cId="1566411406" sldId="2147376302"/>
            <ac:spMk id="7" creationId="{93A3D7A6-89ED-D228-F1BA-9769876620EA}"/>
          </ac:spMkLst>
        </pc:spChg>
        <pc:spChg chg="mod">
          <ac:chgData name="Baha Elshatali" userId="2c2be309-bd8f-4e49-a3c2-a243f898b470" providerId="ADAL" clId="{7DF8D789-081D-4C54-A01C-20FBD4C1C0B0}" dt="2026-05-25T12:23:23.955" v="317" actId="14100"/>
          <ac:spMkLst>
            <pc:docMk/>
            <pc:sldMk cId="1566411406" sldId="2147376302"/>
            <ac:spMk id="16" creationId="{86A8E61D-E768-67E6-959E-0C9D29779C5A}"/>
          </ac:spMkLst>
        </pc:spChg>
        <pc:graphicFrameChg chg="mod modGraphic">
          <ac:chgData name="Baha Elshatali" userId="2c2be309-bd8f-4e49-a3c2-a243f898b470" providerId="ADAL" clId="{7DF8D789-081D-4C54-A01C-20FBD4C1C0B0}" dt="2026-05-25T12:23:33.038" v="319" actId="14100"/>
          <ac:graphicFrameMkLst>
            <pc:docMk/>
            <pc:sldMk cId="1566411406" sldId="2147376302"/>
            <ac:graphicFrameMk id="3" creationId="{E1E9BDED-9C50-BA64-0E94-83B70E277DBA}"/>
          </ac:graphicFrameMkLst>
        </pc:graphicFrameChg>
        <pc:graphicFrameChg chg="mod modGraphic">
          <ac:chgData name="Baha Elshatali" userId="2c2be309-bd8f-4e49-a3c2-a243f898b470" providerId="ADAL" clId="{7DF8D789-081D-4C54-A01C-20FBD4C1C0B0}" dt="2026-05-25T12:26:23.059" v="387" actId="1035"/>
          <ac:graphicFrameMkLst>
            <pc:docMk/>
            <pc:sldMk cId="1566411406" sldId="2147376302"/>
            <ac:graphicFrameMk id="4" creationId="{BF508BC6-870E-F063-6D8F-DB5C433F9B46}"/>
          </ac:graphicFrameMkLst>
        </pc:graphicFrameChg>
        <pc:picChg chg="mod">
          <ac:chgData name="Baha Elshatali" userId="2c2be309-bd8f-4e49-a3c2-a243f898b470" providerId="ADAL" clId="{7DF8D789-081D-4C54-A01C-20FBD4C1C0B0}" dt="2026-05-25T12:23:19.593" v="316" actId="14100"/>
          <ac:picMkLst>
            <pc:docMk/>
            <pc:sldMk cId="1566411406" sldId="2147376302"/>
            <ac:picMk id="14" creationId="{96192C00-D56C-8417-AE07-B41FA0040ADC}"/>
          </ac:picMkLst>
        </pc:picChg>
      </pc:sldChg>
      <pc:sldChg chg="modSp mod">
        <pc:chgData name="Baha Elshatali" userId="2c2be309-bd8f-4e49-a3c2-a243f898b470" providerId="ADAL" clId="{7DF8D789-081D-4C54-A01C-20FBD4C1C0B0}" dt="2026-05-25T12:40:12.077" v="442" actId="20577"/>
        <pc:sldMkLst>
          <pc:docMk/>
          <pc:sldMk cId="3902127960" sldId="2147376303"/>
        </pc:sldMkLst>
        <pc:spChg chg="mod">
          <ac:chgData name="Baha Elshatali" userId="2c2be309-bd8f-4e49-a3c2-a243f898b470" providerId="ADAL" clId="{7DF8D789-081D-4C54-A01C-20FBD4C1C0B0}" dt="2026-05-25T12:40:12.077" v="442" actId="20577"/>
          <ac:spMkLst>
            <pc:docMk/>
            <pc:sldMk cId="3902127960" sldId="2147376303"/>
            <ac:spMk id="7" creationId="{8FA630AA-6A97-E3EC-5325-55F48264C6AC}"/>
          </ac:spMkLst>
        </pc:spChg>
        <pc:spChg chg="mod">
          <ac:chgData name="Baha Elshatali" userId="2c2be309-bd8f-4e49-a3c2-a243f898b470" providerId="ADAL" clId="{7DF8D789-081D-4C54-A01C-20FBD4C1C0B0}" dt="2026-05-25T12:39:38.127" v="432" actId="1076"/>
          <ac:spMkLst>
            <pc:docMk/>
            <pc:sldMk cId="3902127960" sldId="2147376303"/>
            <ac:spMk id="10" creationId="{1A17302A-4AF0-6A7C-C4F6-68935CE62F54}"/>
          </ac:spMkLst>
        </pc:spChg>
      </pc:sldChg>
      <pc:sldChg chg="modSp mod">
        <pc:chgData name="Baha Elshatali" userId="2c2be309-bd8f-4e49-a3c2-a243f898b470" providerId="ADAL" clId="{7DF8D789-081D-4C54-A01C-20FBD4C1C0B0}" dt="2026-05-23T12:41:49.224" v="0" actId="207"/>
        <pc:sldMkLst>
          <pc:docMk/>
          <pc:sldMk cId="265664482" sldId="2147376325"/>
        </pc:sldMkLst>
        <pc:spChg chg="mod">
          <ac:chgData name="Baha Elshatali" userId="2c2be309-bd8f-4e49-a3c2-a243f898b470" providerId="ADAL" clId="{7DF8D789-081D-4C54-A01C-20FBD4C1C0B0}" dt="2026-05-23T12:41:49.224" v="0" actId="207"/>
          <ac:spMkLst>
            <pc:docMk/>
            <pc:sldMk cId="265664482" sldId="2147376325"/>
            <ac:spMk id="32" creationId="{2BACF793-8090-DBB7-1D01-A3C4BB6EA66F}"/>
          </ac:spMkLst>
        </pc:spChg>
      </pc:sldChg>
      <pc:sldChg chg="addSp delSp modSp mod">
        <pc:chgData name="Baha Elshatali" userId="2c2be309-bd8f-4e49-a3c2-a243f898b470" providerId="ADAL" clId="{7DF8D789-081D-4C54-A01C-20FBD4C1C0B0}" dt="2026-05-25T12:17:04.327" v="231" actId="14100"/>
        <pc:sldMkLst>
          <pc:docMk/>
          <pc:sldMk cId="3686581166" sldId="2147376333"/>
        </pc:sldMkLst>
        <pc:spChg chg="mod">
          <ac:chgData name="Baha Elshatali" userId="2c2be309-bd8f-4e49-a3c2-a243f898b470" providerId="ADAL" clId="{7DF8D789-081D-4C54-A01C-20FBD4C1C0B0}" dt="2026-05-25T12:16:44.336" v="224" actId="14100"/>
          <ac:spMkLst>
            <pc:docMk/>
            <pc:sldMk cId="3686581166" sldId="2147376333"/>
            <ac:spMk id="9" creationId="{AAF3EF89-A2CA-167F-FEE6-4BDEB84503DC}"/>
          </ac:spMkLst>
        </pc:spChg>
        <pc:picChg chg="mod">
          <ac:chgData name="Baha Elshatali" userId="2c2be309-bd8f-4e49-a3c2-a243f898b470" providerId="ADAL" clId="{7DF8D789-081D-4C54-A01C-20FBD4C1C0B0}" dt="2026-05-25T12:16:27.854" v="221" actId="14100"/>
          <ac:picMkLst>
            <pc:docMk/>
            <pc:sldMk cId="3686581166" sldId="2147376333"/>
            <ac:picMk id="3" creationId="{1D728D37-6D62-0341-0659-02061631C871}"/>
          </ac:picMkLst>
        </pc:picChg>
        <pc:picChg chg="add del">
          <ac:chgData name="Baha Elshatali" userId="2c2be309-bd8f-4e49-a3c2-a243f898b470" providerId="ADAL" clId="{7DF8D789-081D-4C54-A01C-20FBD4C1C0B0}" dt="2026-05-25T12:15:27.902" v="208" actId="22"/>
          <ac:picMkLst>
            <pc:docMk/>
            <pc:sldMk cId="3686581166" sldId="2147376333"/>
            <ac:picMk id="6" creationId="{CF8467C7-0643-3BA7-BD13-26BA5216D9B7}"/>
          </ac:picMkLst>
        </pc:picChg>
        <pc:picChg chg="add mod">
          <ac:chgData name="Baha Elshatali" userId="2c2be309-bd8f-4e49-a3c2-a243f898b470" providerId="ADAL" clId="{7DF8D789-081D-4C54-A01C-20FBD4C1C0B0}" dt="2026-05-25T12:17:04.327" v="231" actId="14100"/>
          <ac:picMkLst>
            <pc:docMk/>
            <pc:sldMk cId="3686581166" sldId="2147376333"/>
            <ac:picMk id="8" creationId="{A345B3D2-D706-AD91-87C0-487362CB0A36}"/>
          </ac:picMkLst>
        </pc:picChg>
      </pc:sldChg>
      <pc:sldChg chg="modSp mod modCm">
        <pc:chgData name="Baha Elshatali" userId="2c2be309-bd8f-4e49-a3c2-a243f898b470" providerId="ADAL" clId="{7DF8D789-081D-4C54-A01C-20FBD4C1C0B0}" dt="2026-05-23T12:44:55.979" v="7" actId="20577"/>
        <pc:sldMkLst>
          <pc:docMk/>
          <pc:sldMk cId="1244450782" sldId="2147481486"/>
        </pc:sldMkLst>
        <pc:spChg chg="mod">
          <ac:chgData name="Baha Elshatali" userId="2c2be309-bd8f-4e49-a3c2-a243f898b470" providerId="ADAL" clId="{7DF8D789-081D-4C54-A01C-20FBD4C1C0B0}" dt="2026-05-23T12:42:35.281" v="1" actId="207"/>
          <ac:spMkLst>
            <pc:docMk/>
            <pc:sldMk cId="1244450782" sldId="2147481486"/>
            <ac:spMk id="15" creationId="{73527615-533B-1717-09C0-8D72DDA0C8C7}"/>
          </ac:spMkLst>
        </pc:spChg>
        <pc:spChg chg="mod">
          <ac:chgData name="Baha Elshatali" userId="2c2be309-bd8f-4e49-a3c2-a243f898b470" providerId="ADAL" clId="{7DF8D789-081D-4C54-A01C-20FBD4C1C0B0}" dt="2026-05-23T12:44:55.979" v="7" actId="20577"/>
          <ac:spMkLst>
            <pc:docMk/>
            <pc:sldMk cId="1244450782" sldId="2147481486"/>
            <ac:spMk id="16" creationId="{F1BB7AD8-C642-48AE-D6B2-7CFCFE69E657}"/>
          </ac:spMkLst>
        </pc:spChg>
        <pc:extLst>
          <p:ext xmlns:p="http://schemas.openxmlformats.org/presentationml/2006/main" uri="{D6D511B9-2390-475A-947B-AFAB55BFBCF1}">
            <pc226:cmChg xmlns:pc226="http://schemas.microsoft.com/office/powerpoint/2022/06/main/command" chg="mod">
              <pc226:chgData name="Baha Elshatali" userId="2c2be309-bd8f-4e49-a3c2-a243f898b470" providerId="ADAL" clId="{7DF8D789-081D-4C54-A01C-20FBD4C1C0B0}" dt="2026-05-23T12:44:12.983" v="3" actId="20577"/>
              <pc2:cmMkLst xmlns:pc2="http://schemas.microsoft.com/office/powerpoint/2019/9/main/command">
                <pc:docMk/>
                <pc:sldMk cId="1244450782" sldId="2147481486"/>
                <pc2:cmMk id="{9BDB20E2-EFCD-45A0-9AC2-8524771E5AF0}"/>
              </pc2:cmMkLst>
            </pc226:cmChg>
          </p:ext>
        </pc:extLst>
      </pc:sldChg>
      <pc:sldChg chg="modSp del mod">
        <pc:chgData name="Baha Elshatali" userId="2c2be309-bd8f-4e49-a3c2-a243f898b470" providerId="ADAL" clId="{7DF8D789-081D-4C54-A01C-20FBD4C1C0B0}" dt="2026-05-25T12:26:52.195" v="396" actId="2696"/>
        <pc:sldMkLst>
          <pc:docMk/>
          <pc:sldMk cId="2475325127" sldId="2147481487"/>
        </pc:sldMkLst>
        <pc:spChg chg="mod">
          <ac:chgData name="Baha Elshatali" userId="2c2be309-bd8f-4e49-a3c2-a243f898b470" providerId="ADAL" clId="{7DF8D789-081D-4C54-A01C-20FBD4C1C0B0}" dt="2026-05-25T11:59:02.954" v="65" actId="20577"/>
          <ac:spMkLst>
            <pc:docMk/>
            <pc:sldMk cId="2475325127" sldId="2147481487"/>
            <ac:spMk id="9" creationId="{71E5EBD5-FE48-AFC1-4E3C-DC9BD7F8601A}"/>
          </ac:spMkLst>
        </pc:spChg>
        <pc:picChg chg="mod">
          <ac:chgData name="Baha Elshatali" userId="2c2be309-bd8f-4e49-a3c2-a243f898b470" providerId="ADAL" clId="{7DF8D789-081D-4C54-A01C-20FBD4C1C0B0}" dt="2026-05-25T11:53:25.904" v="18" actId="14100"/>
          <ac:picMkLst>
            <pc:docMk/>
            <pc:sldMk cId="2475325127" sldId="2147481487"/>
            <ac:picMk id="2" creationId="{CE56F162-53F8-F7E3-CF19-7D2A0AC4A336}"/>
          </ac:picMkLst>
        </pc:picChg>
      </pc:sldChg>
      <pc:sldChg chg="modSp mod">
        <pc:chgData name="Baha Elshatali" userId="2c2be309-bd8f-4e49-a3c2-a243f898b470" providerId="ADAL" clId="{7DF8D789-081D-4C54-A01C-20FBD4C1C0B0}" dt="2026-05-25T12:17:48.388" v="234" actId="20577"/>
        <pc:sldMkLst>
          <pc:docMk/>
          <pc:sldMk cId="3290270900" sldId="2147481488"/>
        </pc:sldMkLst>
        <pc:spChg chg="mod">
          <ac:chgData name="Baha Elshatali" userId="2c2be309-bd8f-4e49-a3c2-a243f898b470" providerId="ADAL" clId="{7DF8D789-081D-4C54-A01C-20FBD4C1C0B0}" dt="2026-05-25T12:17:48.388" v="234" actId="20577"/>
          <ac:spMkLst>
            <pc:docMk/>
            <pc:sldMk cId="3290270900" sldId="2147481488"/>
            <ac:spMk id="9" creationId="{292E0C4B-BF2C-4EFF-70F2-6626E117CED5}"/>
          </ac:spMkLst>
        </pc:spChg>
        <pc:picChg chg="mod">
          <ac:chgData name="Baha Elshatali" userId="2c2be309-bd8f-4e49-a3c2-a243f898b470" providerId="ADAL" clId="{7DF8D789-081D-4C54-A01C-20FBD4C1C0B0}" dt="2026-05-25T12:08:49.983" v="95" actId="14100"/>
          <ac:picMkLst>
            <pc:docMk/>
            <pc:sldMk cId="3290270900" sldId="2147481488"/>
            <ac:picMk id="2" creationId="{5C2CE875-C28C-12F1-6333-BB65047CDEE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4F3543-ED7B-452B-A061-565875ED8CFD}" type="datetimeFigureOut">
              <a:rPr lang="LID4096" smtClean="0"/>
              <a:t>05/25/2026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468CB-573C-4CB4-A4D3-DA2D226F2356}" type="slidenum">
              <a:rPr lang="LID4096" smtClean="0"/>
              <a:t>‹#›</a:t>
            </a:fld>
            <a:endParaRPr lang="LID4096"/>
          </a:p>
        </p:txBody>
      </p:sp>
    </p:spTree>
    <p:extLst>
      <p:ext uri="{BB962C8B-B14F-4D97-AF65-F5344CB8AC3E}">
        <p14:creationId xmlns:p14="http://schemas.microsoft.com/office/powerpoint/2010/main" val="279954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B404A-64E3-4EAB-BA89-98E6C80A6919}" type="slidenum">
              <a:rPr lang="en-US" smtClean="0"/>
              <a:t>4</a:t>
            </a:fld>
            <a:endParaRPr lang="en-US"/>
          </a:p>
        </p:txBody>
      </p:sp>
    </p:spTree>
    <p:extLst>
      <p:ext uri="{BB962C8B-B14F-4D97-AF65-F5344CB8AC3E}">
        <p14:creationId xmlns:p14="http://schemas.microsoft.com/office/powerpoint/2010/main" val="403795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0CEDC-2FB5-9EE0-8582-0079F637D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C7079-FD04-6F11-37BB-B1091F792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ABF08-9CDF-4FB5-6ECA-E816E5A89D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77007D-5900-BF75-621C-5161AC1FE2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6507C2-306D-4A2D-8EC6-E6EF692F6C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65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D4281-4291-BE7A-68C3-F3E488760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31788-AE1C-141F-51B2-D2972FA62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84546-0CF2-37A5-D516-755A76EA4D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44F4E5-18FE-BCC5-C354-8F3A6A5283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6507C2-306D-4A2D-8EC6-E6EF692F6C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5960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1EACF-7993-8E05-6078-3B0E3AF29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33F30-35CD-D0FE-00EF-A0CEBEC7B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D4479-C166-D0FF-2C7A-8E0294E1F3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8663CA-8232-DDDA-1A32-FF5DCAD988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6507C2-306D-4A2D-8EC6-E6EF692F6C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909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2468CB-573C-4CB4-A4D3-DA2D226F2356}" type="slidenum">
              <a:rPr lang="LID4096" smtClean="0"/>
              <a:t>14</a:t>
            </a:fld>
            <a:endParaRPr lang="LID4096"/>
          </a:p>
        </p:txBody>
      </p:sp>
    </p:spTree>
    <p:extLst>
      <p:ext uri="{BB962C8B-B14F-4D97-AF65-F5344CB8AC3E}">
        <p14:creationId xmlns:p14="http://schemas.microsoft.com/office/powerpoint/2010/main" val="3373621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17D4-2D6A-EAB8-5624-32E3EE9B6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BC500A39-2D65-A2ED-1E48-BD4A9C7F20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6DDDD621-C54F-8289-BCFC-A9E354BDBEA4}"/>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CB2676EF-7B1C-9510-0ADD-61D1D0213CA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75A077D-C32E-19BE-BFDB-4425FC0EC6E3}"/>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4112596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2908-CE58-BF55-BA42-E5EB1E54965D}"/>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D220E85-6BE9-70D9-1AE8-3BC314499C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1979B9C-6303-BF8A-BF4D-AEC7DC7BA5AA}"/>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C5C9DB1A-C011-4EB0-6AB3-57713849BFFB}"/>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31A2BCF-F2A6-7455-59DC-2B7D28DE1893}"/>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3469997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AA92-0A1E-6EE5-BDDF-C983183E7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D110C81A-2BE4-9C31-BF2C-C82B2E2E73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F80C03-64B5-99F0-E056-435AEAD31F9A}"/>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BCFA6C7F-7C25-A579-6CC0-95246698F6E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5F8191-69D5-F128-2386-313609BADC3E}"/>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393240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EFE25-D46D-3EA9-72F1-724576692C6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F9718F8-9604-B1BF-B749-C6C82140A5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6D99FB7-3C44-2441-7EC5-610746F31E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95B38ADB-7F61-AE5C-0B9C-61D9D58F54AB}"/>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6" name="Footer Placeholder 5">
            <a:extLst>
              <a:ext uri="{FF2B5EF4-FFF2-40B4-BE49-F238E27FC236}">
                <a16:creationId xmlns:a16="http://schemas.microsoft.com/office/drawing/2014/main" id="{CC1352A6-5521-91F6-FC82-C238A03ACE7F}"/>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E08CC422-A9F4-E036-0C29-21C771D11BBF}"/>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3111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3C81-45B6-07E1-BA86-B9B198E99BA6}"/>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1313D9E-1E27-767E-00B0-F9EA58EB26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C66B0A-6A95-F10B-9389-AEBCBFCCB2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D62A6D99-3177-5D08-7356-64D2D8144D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9E1B32-6573-2718-783D-B6806DB369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CFFA2D42-6019-3216-1CA2-6976803B1DA6}"/>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8" name="Footer Placeholder 7">
            <a:extLst>
              <a:ext uri="{FF2B5EF4-FFF2-40B4-BE49-F238E27FC236}">
                <a16:creationId xmlns:a16="http://schemas.microsoft.com/office/drawing/2014/main" id="{7391F3F7-8410-88F4-F910-C8D2DC5F393B}"/>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974E360E-7ADD-5923-0408-D82162CAB1CF}"/>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267814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2D9B5-613A-17BB-7322-160FB9A80829}"/>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FBA7CE66-746F-85E0-48DC-5EB7AB2C5C2B}"/>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4" name="Footer Placeholder 3">
            <a:extLst>
              <a:ext uri="{FF2B5EF4-FFF2-40B4-BE49-F238E27FC236}">
                <a16:creationId xmlns:a16="http://schemas.microsoft.com/office/drawing/2014/main" id="{A6EE877C-E80F-70F0-C7C9-E81192B9A759}"/>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A0F46C72-BA63-AAED-B056-8A45CC1A5455}"/>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2564794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A254B0-3586-16FE-CF0E-48D4C9A83931}"/>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3" name="Footer Placeholder 2">
            <a:extLst>
              <a:ext uri="{FF2B5EF4-FFF2-40B4-BE49-F238E27FC236}">
                <a16:creationId xmlns:a16="http://schemas.microsoft.com/office/drawing/2014/main" id="{9F592C2D-F52F-1846-8D89-8DDDFD1AE92A}"/>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74623F4B-B6A1-7B7A-5C97-9FA60019DF2E}"/>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3605920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53CB-A913-C220-70B4-0CAA0C8A16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D281312-CB7B-D6D3-537F-4DC0EEEE6A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C54243C1-CEB6-A284-A9A3-C90AB2089A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D18C42-1A11-A07F-D815-2E2AA6AA5BD8}"/>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6" name="Footer Placeholder 5">
            <a:extLst>
              <a:ext uri="{FF2B5EF4-FFF2-40B4-BE49-F238E27FC236}">
                <a16:creationId xmlns:a16="http://schemas.microsoft.com/office/drawing/2014/main" id="{165F1F0C-A2F3-53C7-1349-E487DC1835CF}"/>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2E8091CB-321D-A9BF-F7CD-EBC9D5DA7414}"/>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646312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7C184-36A6-3FAE-D156-A1545B8638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445844C7-E5FB-A441-3ABB-DE2F1A63A0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FD2B8969-044B-FC39-7C1F-D5A2188E2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92BD2-DCF2-66DC-EECE-1FF45EA5A87A}"/>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6" name="Footer Placeholder 5">
            <a:extLst>
              <a:ext uri="{FF2B5EF4-FFF2-40B4-BE49-F238E27FC236}">
                <a16:creationId xmlns:a16="http://schemas.microsoft.com/office/drawing/2014/main" id="{8C2557FB-533F-E0D9-26DE-37EA0977164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0ABEB0AC-4853-24E8-990B-0B5E755E9C00}"/>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2163871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D3A1-1CE7-D9C3-810A-667BAE1631F3}"/>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32965EE-4502-C381-54D6-12F3031AE1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E8F2665-FF48-1AB4-9F39-8185086E5796}"/>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EC6E266F-D59A-268B-F954-61CBB428F976}"/>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14DC144-19DA-E4AB-CC9B-AAA74B808713}"/>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4092438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B784D6-ED96-F4F4-C720-73848063B1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38F63F49-36B5-8E2F-ECF2-13879181E7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DAA63CE-130D-BD9A-FC65-26DB5616CF96}"/>
              </a:ext>
            </a:extLst>
          </p:cNvPr>
          <p:cNvSpPr>
            <a:spLocks noGrp="1"/>
          </p:cNvSpPr>
          <p:nvPr>
            <p:ph type="dt" sz="half" idx="10"/>
          </p:nvPr>
        </p:nvSpPr>
        <p:spPr/>
        <p:txBody>
          <a:body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D856C294-0842-4C30-1426-C10717BEFD14}"/>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6F4115E1-837B-DFD0-2F51-88DC5C25BC99}"/>
              </a:ext>
            </a:extLst>
          </p:cNvPr>
          <p:cNvSpPr>
            <a:spLocks noGrp="1"/>
          </p:cNvSpPr>
          <p:nvPr>
            <p:ph type="sldNum" sz="quarter" idx="12"/>
          </p:nvPr>
        </p:nvSpPr>
        <p:spPr/>
        <p:txBody>
          <a:bodyPr/>
          <a:lstStyle/>
          <a:p>
            <a:fld id="{FD74AF76-ACB6-4D46-8BB7-F80BF70BF7F3}" type="slidenum">
              <a:rPr lang="LID4096" smtClean="0"/>
              <a:t>‹#›</a:t>
            </a:fld>
            <a:endParaRPr lang="LID4096"/>
          </a:p>
        </p:txBody>
      </p:sp>
    </p:spTree>
    <p:extLst>
      <p:ext uri="{BB962C8B-B14F-4D97-AF65-F5344CB8AC3E}">
        <p14:creationId xmlns:p14="http://schemas.microsoft.com/office/powerpoint/2010/main" val="691765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568C355C-C068-13B8-D412-47B8722B6F21}"/>
              </a:ext>
            </a:extLst>
          </p:cNvPr>
          <p:cNvSpPr>
            <a:spLocks noGrp="1"/>
          </p:cNvSpPr>
          <p:nvPr>
            <p:ph type="pic" sz="quarter" idx="13"/>
          </p:nvPr>
        </p:nvSpPr>
        <p:spPr>
          <a:xfrm>
            <a:off x="5814139" y="1372591"/>
            <a:ext cx="5327698" cy="4770429"/>
          </a:xfrm>
          <a:custGeom>
            <a:avLst/>
            <a:gdLst>
              <a:gd name="connsiteX0" fmla="*/ 191631 w 5327698"/>
              <a:gd name="connsiteY0" fmla="*/ 3664372 h 4770429"/>
              <a:gd name="connsiteX1" fmla="*/ 5156390 w 5327698"/>
              <a:gd name="connsiteY1" fmla="*/ 3729103 h 4770429"/>
              <a:gd name="connsiteX2" fmla="*/ 5327683 w 5327698"/>
              <a:gd name="connsiteY2" fmla="*/ 3904921 h 4770429"/>
              <a:gd name="connsiteX3" fmla="*/ 5318632 w 5327698"/>
              <a:gd name="connsiteY3" fmla="*/ 4599122 h 4770429"/>
              <a:gd name="connsiteX4" fmla="*/ 5142814 w 5327698"/>
              <a:gd name="connsiteY4" fmla="*/ 4770414 h 4770429"/>
              <a:gd name="connsiteX5" fmla="*/ 178054 w 5327698"/>
              <a:gd name="connsiteY5" fmla="*/ 4705684 h 4770429"/>
              <a:gd name="connsiteX6" fmla="*/ 6761 w 5327698"/>
              <a:gd name="connsiteY6" fmla="*/ 4529866 h 4770429"/>
              <a:gd name="connsiteX7" fmla="*/ 15812 w 5327698"/>
              <a:gd name="connsiteY7" fmla="*/ 3835665 h 4770429"/>
              <a:gd name="connsiteX8" fmla="*/ 191631 w 5327698"/>
              <a:gd name="connsiteY8" fmla="*/ 3664372 h 4770429"/>
              <a:gd name="connsiteX9" fmla="*/ 191630 w 5327698"/>
              <a:gd name="connsiteY9" fmla="*/ 2442921 h 4770429"/>
              <a:gd name="connsiteX10" fmla="*/ 5156389 w 5327698"/>
              <a:gd name="connsiteY10" fmla="*/ 2507652 h 4770429"/>
              <a:gd name="connsiteX11" fmla="*/ 5327682 w 5327698"/>
              <a:gd name="connsiteY11" fmla="*/ 2683470 h 4770429"/>
              <a:gd name="connsiteX12" fmla="*/ 5318631 w 5327698"/>
              <a:gd name="connsiteY12" fmla="*/ 3377671 h 4770429"/>
              <a:gd name="connsiteX13" fmla="*/ 5142813 w 5327698"/>
              <a:gd name="connsiteY13" fmla="*/ 3548963 h 4770429"/>
              <a:gd name="connsiteX14" fmla="*/ 178053 w 5327698"/>
              <a:gd name="connsiteY14" fmla="*/ 3484233 h 4770429"/>
              <a:gd name="connsiteX15" fmla="*/ 6760 w 5327698"/>
              <a:gd name="connsiteY15" fmla="*/ 3308415 h 4770429"/>
              <a:gd name="connsiteX16" fmla="*/ 15811 w 5327698"/>
              <a:gd name="connsiteY16" fmla="*/ 2614213 h 4770429"/>
              <a:gd name="connsiteX17" fmla="*/ 191630 w 5327698"/>
              <a:gd name="connsiteY17" fmla="*/ 2442921 h 4770429"/>
              <a:gd name="connsiteX18" fmla="*/ 184885 w 5327698"/>
              <a:gd name="connsiteY18" fmla="*/ 1221467 h 4770429"/>
              <a:gd name="connsiteX19" fmla="*/ 5149644 w 5327698"/>
              <a:gd name="connsiteY19" fmla="*/ 1286198 h 4770429"/>
              <a:gd name="connsiteX20" fmla="*/ 5320937 w 5327698"/>
              <a:gd name="connsiteY20" fmla="*/ 1462016 h 4770429"/>
              <a:gd name="connsiteX21" fmla="*/ 5311886 w 5327698"/>
              <a:gd name="connsiteY21" fmla="*/ 2156217 h 4770429"/>
              <a:gd name="connsiteX22" fmla="*/ 5136068 w 5327698"/>
              <a:gd name="connsiteY22" fmla="*/ 2327509 h 4770429"/>
              <a:gd name="connsiteX23" fmla="*/ 171308 w 5327698"/>
              <a:gd name="connsiteY23" fmla="*/ 2262778 h 4770429"/>
              <a:gd name="connsiteX24" fmla="*/ 15 w 5327698"/>
              <a:gd name="connsiteY24" fmla="*/ 2086960 h 4770429"/>
              <a:gd name="connsiteX25" fmla="*/ 9066 w 5327698"/>
              <a:gd name="connsiteY25" fmla="*/ 1392759 h 4770429"/>
              <a:gd name="connsiteX26" fmla="*/ 184885 w 5327698"/>
              <a:gd name="connsiteY26" fmla="*/ 1221467 h 4770429"/>
              <a:gd name="connsiteX27" fmla="*/ 184886 w 5327698"/>
              <a:gd name="connsiteY27" fmla="*/ 15 h 4770429"/>
              <a:gd name="connsiteX28" fmla="*/ 5149645 w 5327698"/>
              <a:gd name="connsiteY28" fmla="*/ 64746 h 4770429"/>
              <a:gd name="connsiteX29" fmla="*/ 5320938 w 5327698"/>
              <a:gd name="connsiteY29" fmla="*/ 240564 h 4770429"/>
              <a:gd name="connsiteX30" fmla="*/ 5311887 w 5327698"/>
              <a:gd name="connsiteY30" fmla="*/ 934765 h 4770429"/>
              <a:gd name="connsiteX31" fmla="*/ 5136069 w 5327698"/>
              <a:gd name="connsiteY31" fmla="*/ 1106057 h 4770429"/>
              <a:gd name="connsiteX32" fmla="*/ 171309 w 5327698"/>
              <a:gd name="connsiteY32" fmla="*/ 1041326 h 4770429"/>
              <a:gd name="connsiteX33" fmla="*/ 16 w 5327698"/>
              <a:gd name="connsiteY33" fmla="*/ 865508 h 4770429"/>
              <a:gd name="connsiteX34" fmla="*/ 9067 w 5327698"/>
              <a:gd name="connsiteY34" fmla="*/ 171307 h 4770429"/>
              <a:gd name="connsiteX35" fmla="*/ 184886 w 5327698"/>
              <a:gd name="connsiteY35" fmla="*/ 15 h 477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27698" h="4770429">
                <a:moveTo>
                  <a:pt x="191631" y="3664372"/>
                </a:moveTo>
                <a:lnTo>
                  <a:pt x="5156390" y="3729103"/>
                </a:lnTo>
                <a:cubicBezTo>
                  <a:pt x="5252242" y="3730353"/>
                  <a:pt x="5328933" y="3809069"/>
                  <a:pt x="5327683" y="3904921"/>
                </a:cubicBezTo>
                <a:lnTo>
                  <a:pt x="5318632" y="4599122"/>
                </a:lnTo>
                <a:cubicBezTo>
                  <a:pt x="5317382" y="4694974"/>
                  <a:pt x="5238666" y="4771664"/>
                  <a:pt x="5142814" y="4770414"/>
                </a:cubicBezTo>
                <a:lnTo>
                  <a:pt x="178054" y="4705684"/>
                </a:lnTo>
                <a:cubicBezTo>
                  <a:pt x="82202" y="4704434"/>
                  <a:pt x="5512" y="4625717"/>
                  <a:pt x="6761" y="4529866"/>
                </a:cubicBezTo>
                <a:lnTo>
                  <a:pt x="15812" y="3835665"/>
                </a:lnTo>
                <a:cubicBezTo>
                  <a:pt x="17062" y="3739813"/>
                  <a:pt x="95779" y="3663122"/>
                  <a:pt x="191631" y="3664372"/>
                </a:cubicBezTo>
                <a:close/>
                <a:moveTo>
                  <a:pt x="191630" y="2442921"/>
                </a:moveTo>
                <a:lnTo>
                  <a:pt x="5156389" y="2507652"/>
                </a:lnTo>
                <a:cubicBezTo>
                  <a:pt x="5252241" y="2508902"/>
                  <a:pt x="5328932" y="2587618"/>
                  <a:pt x="5327682" y="2683470"/>
                </a:cubicBezTo>
                <a:lnTo>
                  <a:pt x="5318631" y="3377671"/>
                </a:lnTo>
                <a:cubicBezTo>
                  <a:pt x="5317381" y="3473523"/>
                  <a:pt x="5238665" y="3550213"/>
                  <a:pt x="5142813" y="3548963"/>
                </a:cubicBezTo>
                <a:lnTo>
                  <a:pt x="178053" y="3484233"/>
                </a:lnTo>
                <a:cubicBezTo>
                  <a:pt x="82201" y="3482983"/>
                  <a:pt x="5511" y="3404266"/>
                  <a:pt x="6760" y="3308415"/>
                </a:cubicBezTo>
                <a:lnTo>
                  <a:pt x="15811" y="2614213"/>
                </a:lnTo>
                <a:cubicBezTo>
                  <a:pt x="17061" y="2518362"/>
                  <a:pt x="95778" y="2441671"/>
                  <a:pt x="191630" y="2442921"/>
                </a:cubicBezTo>
                <a:close/>
                <a:moveTo>
                  <a:pt x="184885" y="1221467"/>
                </a:moveTo>
                <a:lnTo>
                  <a:pt x="5149644" y="1286198"/>
                </a:lnTo>
                <a:cubicBezTo>
                  <a:pt x="5245496" y="1287448"/>
                  <a:pt x="5322187" y="1366164"/>
                  <a:pt x="5320937" y="1462016"/>
                </a:cubicBezTo>
                <a:lnTo>
                  <a:pt x="5311886" y="2156217"/>
                </a:lnTo>
                <a:cubicBezTo>
                  <a:pt x="5310636" y="2252069"/>
                  <a:pt x="5231920" y="2328759"/>
                  <a:pt x="5136068" y="2327509"/>
                </a:cubicBezTo>
                <a:lnTo>
                  <a:pt x="171308" y="2262778"/>
                </a:lnTo>
                <a:cubicBezTo>
                  <a:pt x="75456" y="2261529"/>
                  <a:pt x="-1234" y="2182812"/>
                  <a:pt x="15" y="2086960"/>
                </a:cubicBezTo>
                <a:lnTo>
                  <a:pt x="9066" y="1392759"/>
                </a:lnTo>
                <a:cubicBezTo>
                  <a:pt x="10316" y="1296908"/>
                  <a:pt x="89033" y="1220217"/>
                  <a:pt x="184885" y="1221467"/>
                </a:cubicBezTo>
                <a:close/>
                <a:moveTo>
                  <a:pt x="184886" y="15"/>
                </a:moveTo>
                <a:lnTo>
                  <a:pt x="5149645" y="64746"/>
                </a:lnTo>
                <a:cubicBezTo>
                  <a:pt x="5245497" y="65995"/>
                  <a:pt x="5322188" y="144712"/>
                  <a:pt x="5320938" y="240564"/>
                </a:cubicBezTo>
                <a:lnTo>
                  <a:pt x="5311887" y="934765"/>
                </a:lnTo>
                <a:cubicBezTo>
                  <a:pt x="5310637" y="1030617"/>
                  <a:pt x="5231921" y="1107307"/>
                  <a:pt x="5136069" y="1106057"/>
                </a:cubicBezTo>
                <a:lnTo>
                  <a:pt x="171309" y="1041326"/>
                </a:lnTo>
                <a:cubicBezTo>
                  <a:pt x="75457" y="1040077"/>
                  <a:pt x="-1233" y="961360"/>
                  <a:pt x="16" y="865508"/>
                </a:cubicBezTo>
                <a:lnTo>
                  <a:pt x="9067" y="171307"/>
                </a:lnTo>
                <a:cubicBezTo>
                  <a:pt x="10317" y="75455"/>
                  <a:pt x="89034" y="-1235"/>
                  <a:pt x="184886" y="15"/>
                </a:cubicBezTo>
                <a:close/>
              </a:path>
            </a:pathLst>
          </a:custGeom>
        </p:spPr>
        <p:txBody>
          <a:bodyPr wrap="square">
            <a:noAutofit/>
          </a:bodyPr>
          <a:lstStyle/>
          <a:p>
            <a:endParaRPr lang="en-IN"/>
          </a:p>
        </p:txBody>
      </p:sp>
      <p:sp>
        <p:nvSpPr>
          <p:cNvPr id="27" name="Picture Placeholder 26">
            <a:extLst>
              <a:ext uri="{FF2B5EF4-FFF2-40B4-BE49-F238E27FC236}">
                <a16:creationId xmlns:a16="http://schemas.microsoft.com/office/drawing/2014/main" id="{4EA25E25-29F3-9EBC-1471-34BD174C36BB}"/>
              </a:ext>
            </a:extLst>
          </p:cNvPr>
          <p:cNvSpPr>
            <a:spLocks noGrp="1"/>
          </p:cNvSpPr>
          <p:nvPr>
            <p:ph type="pic" sz="quarter" idx="14"/>
          </p:nvPr>
        </p:nvSpPr>
        <p:spPr>
          <a:xfrm>
            <a:off x="0" y="0"/>
            <a:ext cx="6823535" cy="6858000"/>
          </a:xfrm>
          <a:custGeom>
            <a:avLst/>
            <a:gdLst>
              <a:gd name="connsiteX0" fmla="*/ 1574930 w 6823535"/>
              <a:gd name="connsiteY0" fmla="*/ 0 h 6858000"/>
              <a:gd name="connsiteX1" fmla="*/ 6823535 w 6823535"/>
              <a:gd name="connsiteY1" fmla="*/ 0 h 6858000"/>
              <a:gd name="connsiteX2" fmla="*/ 4560156 w 6823535"/>
              <a:gd name="connsiteY2" fmla="*/ 6858000 h 6858000"/>
              <a:gd name="connsiteX3" fmla="*/ 0 w 6823535"/>
              <a:gd name="connsiteY3" fmla="*/ 6858000 h 6858000"/>
              <a:gd name="connsiteX4" fmla="*/ 0 w 6823535"/>
              <a:gd name="connsiteY4" fmla="*/ 47720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3535" h="6858000">
                <a:moveTo>
                  <a:pt x="1574930" y="0"/>
                </a:moveTo>
                <a:lnTo>
                  <a:pt x="6823535" y="0"/>
                </a:lnTo>
                <a:lnTo>
                  <a:pt x="4560156" y="6858000"/>
                </a:lnTo>
                <a:lnTo>
                  <a:pt x="0" y="6858000"/>
                </a:lnTo>
                <a:lnTo>
                  <a:pt x="0" y="4772012"/>
                </a:lnTo>
                <a:close/>
              </a:path>
            </a:pathLst>
          </a:custGeom>
        </p:spPr>
        <p:txBody>
          <a:bodyPr wrap="square">
            <a:noAutofit/>
          </a:bodyPr>
          <a:lstStyle/>
          <a:p>
            <a:endParaRPr lang="en-IN"/>
          </a:p>
        </p:txBody>
      </p:sp>
    </p:spTree>
    <p:extLst>
      <p:ext uri="{BB962C8B-B14F-4D97-AF65-F5344CB8AC3E}">
        <p14:creationId xmlns:p14="http://schemas.microsoft.com/office/powerpoint/2010/main" val="3068980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C539-D590-439E-826E-ECCC0A02E9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FC7508-BCD4-4A1B-80DC-FF51F865E7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7F481A-6EB4-4771-876C-9E9590B471CE}"/>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B3FD72AE-1223-42DB-90AB-2AE377B75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6A95E-5719-4442-814A-4DB2144E5B54}"/>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623481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2E68-3E99-4B14-9AB5-1C5C486DEE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496792-7265-4029-8F43-FD64F31FDE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BF91C9-8CA0-4408-A290-3DE5D52BF3DC}"/>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3097D12B-D301-4D3D-B909-C79BF6A671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7A810-2224-4EDD-89B3-FCD07FF26AFE}"/>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240893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62DC-C023-441C-8113-C80AA2EDB9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194B64-05E3-479D-9338-EA35F23FE1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E303FF-2C26-463E-B5D2-FA58099EAD89}"/>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CC7259F3-1523-410B-BCC7-146AB3E1DB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12A046-3A08-49A2-85B3-B3C253D8D1B2}"/>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08587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B5852-97D9-4378-8CB8-914690EF02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490B35-A3B7-4F6C-A90F-D1203E88A7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E2423D-3F12-442B-A88B-82B87B2692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6AEADD-5A80-4D0B-BFFF-357550E5AF89}"/>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6" name="Footer Placeholder 5">
            <a:extLst>
              <a:ext uri="{FF2B5EF4-FFF2-40B4-BE49-F238E27FC236}">
                <a16:creationId xmlns:a16="http://schemas.microsoft.com/office/drawing/2014/main" id="{5436E873-78DD-4F8F-B7C0-9B699F6041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92B38D-FFEA-4646-8391-E1E983B806EA}"/>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840962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FAD08-335A-47FD-A80F-105E3D148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40638C-315B-4BD4-99C6-FD97D3CED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1A6988-4E03-49DC-A74D-E2D8C6FAA1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0829DA-CB51-4992-8C70-5B038C98EE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5C09DD-A07F-46EB-BA6B-042D62306F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0CFEBB-0A05-441A-B09B-2A74A26F829D}"/>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8" name="Footer Placeholder 7">
            <a:extLst>
              <a:ext uri="{FF2B5EF4-FFF2-40B4-BE49-F238E27FC236}">
                <a16:creationId xmlns:a16="http://schemas.microsoft.com/office/drawing/2014/main" id="{DC9D9AF1-5857-471D-8BEA-A1EC1742BE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E5E2F1-7C8E-41A0-B970-BD671D2FEF1E}"/>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2818216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A3E5-C695-4190-8059-BB85780512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FC25DD-4B5F-4167-832B-3D22CDC97977}"/>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4" name="Footer Placeholder 3">
            <a:extLst>
              <a:ext uri="{FF2B5EF4-FFF2-40B4-BE49-F238E27FC236}">
                <a16:creationId xmlns:a16="http://schemas.microsoft.com/office/drawing/2014/main" id="{289883C6-0F00-4866-BEEA-D011DA1128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D5940D-AFA5-4BB4-91DB-DE45C3A9C070}"/>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4093633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7DCD3E-41E4-4A5C-99D9-247D3AE8A42B}"/>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3" name="Footer Placeholder 2">
            <a:extLst>
              <a:ext uri="{FF2B5EF4-FFF2-40B4-BE49-F238E27FC236}">
                <a16:creationId xmlns:a16="http://schemas.microsoft.com/office/drawing/2014/main" id="{E23709C7-52F4-4C8F-8F39-3EF17C74A1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53DF27-7819-4CC8-9B1B-8A9202F347CE}"/>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665281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1C3B-2F7E-4453-A0C2-7BDBC72FE7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BC174E-5996-46FE-ABB1-71568BE154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959D06-14D3-461F-BFA7-8DADDE0A05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B38216-F5A7-4573-B8B3-316E1F5150EA}"/>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6" name="Footer Placeholder 5">
            <a:extLst>
              <a:ext uri="{FF2B5EF4-FFF2-40B4-BE49-F238E27FC236}">
                <a16:creationId xmlns:a16="http://schemas.microsoft.com/office/drawing/2014/main" id="{D7FB85DB-F054-4FD5-9493-59111920D5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AB8583-CAF0-453D-8D80-5D56BA9DDA7C}"/>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40432295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252C-72C6-4E57-8BC0-2FC8E8C1EF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57E215-A0A6-4765-A846-05BD2394DA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B5F9AE-706D-4A2C-A1F5-C3D97F4CA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467513-2A36-4705-A20E-BFDAB6D778B5}"/>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6" name="Footer Placeholder 5">
            <a:extLst>
              <a:ext uri="{FF2B5EF4-FFF2-40B4-BE49-F238E27FC236}">
                <a16:creationId xmlns:a16="http://schemas.microsoft.com/office/drawing/2014/main" id="{2777E736-9ACD-4A06-9B4D-DC5E90A3B3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C7AF58-B3D8-4714-90C9-78507D1B03B7}"/>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5848319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5E73F-9F79-4FBA-86CD-65309286CC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2FAD40-ECE4-4DEC-8500-9348B4B945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A75F08-B415-4FB1-9844-888C41C955CF}"/>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36B52556-E4A8-4240-8506-04FEDAFE8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16AE6-360F-40B8-ABCF-A936ADD02B67}"/>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40309538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D4000B-811E-44E6-BB77-73CA6AE091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91B57A-8B53-4454-AC7C-CD230C2FF3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DD6FB8-DA8F-4A47-9EBC-F6BD7D10D5E3}"/>
              </a:ext>
            </a:extLst>
          </p:cNvPr>
          <p:cNvSpPr>
            <a:spLocks noGrp="1"/>
          </p:cNvSpPr>
          <p:nvPr>
            <p:ph type="dt" sz="half" idx="10"/>
          </p:nvPr>
        </p:nvSpPr>
        <p:spPr/>
        <p:txBody>
          <a:body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7152DD6C-827D-454D-B810-19BBEC69E2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205DE2-56B6-4A7F-9217-A27BC06652D3}"/>
              </a:ext>
            </a:extLst>
          </p:cNvPr>
          <p:cNvSpPr>
            <a:spLocks noGrp="1"/>
          </p:cNvSpPr>
          <p:nvPr>
            <p:ph type="sldNum" sz="quarter" idx="12"/>
          </p:nvPr>
        </p:nvSpPr>
        <p:spPr/>
        <p:txBody>
          <a:bodyPr/>
          <a:lstStyle/>
          <a:p>
            <a:fld id="{AFEA8D35-436D-456E-8DAB-67DB9F2DA29B}" type="slidenum">
              <a:rPr lang="en-US" smtClean="0"/>
              <a:t>‹#›</a:t>
            </a:fld>
            <a:endParaRPr lang="en-US"/>
          </a:p>
        </p:txBody>
      </p:sp>
    </p:spTree>
    <p:extLst>
      <p:ext uri="{BB962C8B-B14F-4D97-AF65-F5344CB8AC3E}">
        <p14:creationId xmlns:p14="http://schemas.microsoft.com/office/powerpoint/2010/main" val="31866259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7D628-6124-2644-9003-DD600444508E}"/>
              </a:ext>
            </a:extLst>
          </p:cNvPr>
          <p:cNvSpPr>
            <a:spLocks noGrp="1"/>
          </p:cNvSpPr>
          <p:nvPr>
            <p:ph type="ctrTitle"/>
          </p:nvPr>
        </p:nvSpPr>
        <p:spPr>
          <a:xfrm>
            <a:off x="1524000" y="1122363"/>
            <a:ext cx="9144000" cy="2387600"/>
          </a:xfrm>
        </p:spPr>
        <p:txBody>
          <a:bodyPr anchor="b"/>
          <a:lstStyle>
            <a:lvl1pPr algn="ctr">
              <a:defRPr sz="6000" b="1"/>
            </a:lvl1pPr>
          </a:lstStyle>
          <a:p>
            <a:r>
              <a:rPr lang="en-US"/>
              <a:t>Click to edit Master title style</a:t>
            </a:r>
          </a:p>
        </p:txBody>
      </p:sp>
      <p:sp>
        <p:nvSpPr>
          <p:cNvPr id="3" name="Subtitle 2">
            <a:extLst>
              <a:ext uri="{FF2B5EF4-FFF2-40B4-BE49-F238E27FC236}">
                <a16:creationId xmlns:a16="http://schemas.microsoft.com/office/drawing/2014/main" id="{9963D490-6B91-9B40-93B6-D7052D24B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170F12-22B9-294A-ACED-C6692B05A5F9}"/>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5652178A-0A86-6F4F-81F1-10BEFF7205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9E43B7-AFD2-084A-9FE3-3A0E37085E05}"/>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456691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3F31-B936-6040-84F5-4981DFE3800F}"/>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FC79735D-4037-6B41-AEEA-4188A59508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7704F-73F5-4542-8B69-2B5C6EB044D8}"/>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590A8280-11ED-C248-BB95-4C09DD47D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87FD09-12BF-0446-BC73-68CE403C9AC4}"/>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9778453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9920-A82B-A747-94CC-C56694710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09C267-18EC-7348-9E53-162AECE295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F82D47-8DD0-9749-AE7F-F78675B7E344}"/>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8FDC3ED1-66C3-F641-A83F-53F8F92E86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A8B1FB-3FDB-434F-97EF-F2193F7DC83E}"/>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406699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1B27-F6FF-5145-A6F7-250145D8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6C22D2-DE54-3D49-AD9D-590C98B38B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2A29FB-5194-F944-B216-A10B938644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0E2F98-F074-FE4F-B9AF-31026DF3CC40}"/>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6" name="Footer Placeholder 5">
            <a:extLst>
              <a:ext uri="{FF2B5EF4-FFF2-40B4-BE49-F238E27FC236}">
                <a16:creationId xmlns:a16="http://schemas.microsoft.com/office/drawing/2014/main" id="{E58D92DB-94CF-574C-AD06-814A62FCBF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CC8FCB-0329-4042-B4B8-A87BC2F20E80}"/>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4131204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D06E7-226F-5B42-980F-6E829A8A88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CE955A-67B2-AE41-91EC-BB06048626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D3F5DE-A460-EC48-B430-2303B5DF66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38184F-EA39-B340-8A97-6AF3C3A2A5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6B354A-D771-B446-8A4F-8AEE7FC44C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803E13-9CC7-8248-B54B-8C8D2A2F5742}"/>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8" name="Footer Placeholder 7">
            <a:extLst>
              <a:ext uri="{FF2B5EF4-FFF2-40B4-BE49-F238E27FC236}">
                <a16:creationId xmlns:a16="http://schemas.microsoft.com/office/drawing/2014/main" id="{70DCEDB4-E80F-6D48-BC70-4D6FE08F08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728259-A89B-0A48-80EB-4A5A677E645B}"/>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291238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D7AA4-8527-CA4A-9556-ED5AD991BF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296265-E4EC-994F-B9C5-6967FDFA69A9}"/>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4" name="Footer Placeholder 3">
            <a:extLst>
              <a:ext uri="{FF2B5EF4-FFF2-40B4-BE49-F238E27FC236}">
                <a16:creationId xmlns:a16="http://schemas.microsoft.com/office/drawing/2014/main" id="{D710E688-3679-4B44-97C3-3649853C07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BC71AD-904E-864A-952B-D00DAEBCF23A}"/>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2982507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65BB43-3BDD-6345-A88A-EBD8280FCB10}"/>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3" name="Footer Placeholder 2">
            <a:extLst>
              <a:ext uri="{FF2B5EF4-FFF2-40B4-BE49-F238E27FC236}">
                <a16:creationId xmlns:a16="http://schemas.microsoft.com/office/drawing/2014/main" id="{88B624E1-661D-E949-AF27-8D3B0BF8CF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144AF7-7549-BD4F-AE35-94929A237E72}"/>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270753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E8D-1609-C04B-97CC-7F396A6714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BD726A-2033-DF44-A305-D3373F21E0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045EAE-E5DA-AF46-8BEA-FA318BFDD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EDA2A-2D64-074F-9C89-EC711B6A33FD}"/>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6" name="Footer Placeholder 5">
            <a:extLst>
              <a:ext uri="{FF2B5EF4-FFF2-40B4-BE49-F238E27FC236}">
                <a16:creationId xmlns:a16="http://schemas.microsoft.com/office/drawing/2014/main" id="{76C25C44-DB81-104D-8FC5-A14920D9F1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F1100-A173-6449-AE5F-FE172AB82EA7}"/>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39366065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E8F4-C8D9-884D-8C47-14E7A812C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C1EE65-A0DD-4D45-A524-90BD7F487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D094230-4975-5E4B-A3A0-73FBFC1B2D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0042A-A447-7844-8902-E49A293D20F1}"/>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6" name="Footer Placeholder 5">
            <a:extLst>
              <a:ext uri="{FF2B5EF4-FFF2-40B4-BE49-F238E27FC236}">
                <a16:creationId xmlns:a16="http://schemas.microsoft.com/office/drawing/2014/main" id="{AEFFC29C-AB84-B747-956B-B2B78750F8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550B8A-8CA8-6D4E-8A18-E8775DE1234D}"/>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23552612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EBB9-1EBC-A843-92DC-A118916283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AC682F-70A4-6145-B6EA-112C483E14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F78C9C-A6C8-0446-8CE8-0C25F89D5E4D}"/>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6E611B79-CB7A-EE4C-B854-2361FAD72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4011A-4F33-C448-9F4E-761564DE0967}"/>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13912913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45B7B8-0D28-4948-8C5F-22B51BAB98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A06234-D908-D943-8188-D68D7F3EAF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826481-D06C-C042-8066-E768EC73CA86}"/>
              </a:ext>
            </a:extLst>
          </p:cNvPr>
          <p:cNvSpPr>
            <a:spLocks noGrp="1"/>
          </p:cNvSpPr>
          <p:nvPr>
            <p:ph type="dt" sz="half" idx="10"/>
          </p:nvPr>
        </p:nvSpPr>
        <p:spPr/>
        <p:txBody>
          <a:body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861EBB75-4DB9-0F41-AB63-1275877FD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8D92B-3F31-8C44-8E7B-3E219027EF31}"/>
              </a:ext>
            </a:extLst>
          </p:cNvPr>
          <p:cNvSpPr>
            <a:spLocks noGrp="1"/>
          </p:cNvSpPr>
          <p:nvPr>
            <p:ph type="sldNum" sz="quarter" idx="12"/>
          </p:nvPr>
        </p:nvSpPr>
        <p:spPr/>
        <p:txBody>
          <a:bodyPr/>
          <a:lstStyle/>
          <a:p>
            <a:fld id="{969B71CF-2512-DC4F-80BD-DF39A63C0657}" type="slidenum">
              <a:rPr lang="en-US" smtClean="0"/>
              <a:t>‹#›</a:t>
            </a:fld>
            <a:endParaRPr lang="en-US"/>
          </a:p>
        </p:txBody>
      </p:sp>
    </p:spTree>
    <p:extLst>
      <p:ext uri="{BB962C8B-B14F-4D97-AF65-F5344CB8AC3E}">
        <p14:creationId xmlns:p14="http://schemas.microsoft.com/office/powerpoint/2010/main" val="28819482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UNICEF Photo slid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2084D1F1-25D7-1445-AC17-82787DDD157A}"/>
              </a:ext>
            </a:extLst>
          </p:cNvPr>
          <p:cNvSpPr>
            <a:spLocks noGrp="1"/>
          </p:cNvSpPr>
          <p:nvPr>
            <p:ph type="pic" sz="quarter" idx="11"/>
          </p:nvPr>
        </p:nvSpPr>
        <p:spPr>
          <a:xfrm>
            <a:off x="0" y="0"/>
            <a:ext cx="12192000" cy="6858000"/>
          </a:xfrm>
        </p:spPr>
        <p:txBody>
          <a:bodyPr/>
          <a:lstStyle>
            <a:lvl1pPr marL="0" indent="0" algn="ctr">
              <a:buNone/>
              <a:defRPr i="1">
                <a:solidFill>
                  <a:srgbClr val="D4D7D9"/>
                </a:solidFill>
              </a:defRPr>
            </a:lvl1pPr>
          </a:lstStyle>
          <a:p>
            <a:endParaRPr lang="en-US"/>
          </a:p>
          <a:p>
            <a:endParaRPr lang="en-US"/>
          </a:p>
          <a:p>
            <a:endParaRPr lang="en-US"/>
          </a:p>
          <a:p>
            <a:endParaRPr lang="en-US"/>
          </a:p>
          <a:p>
            <a:endParaRPr lang="en-US"/>
          </a:p>
          <a:p>
            <a:endParaRPr lang="en-US"/>
          </a:p>
          <a:p>
            <a:endParaRPr lang="en-US"/>
          </a:p>
          <a:p>
            <a:endParaRPr lang="en-US"/>
          </a:p>
          <a:p>
            <a:r>
              <a:rPr lang="en-US"/>
              <a:t>PHOTO HERE</a:t>
            </a:r>
          </a:p>
        </p:txBody>
      </p:sp>
    </p:spTree>
    <p:extLst>
      <p:ext uri="{BB962C8B-B14F-4D97-AF65-F5344CB8AC3E}">
        <p14:creationId xmlns:p14="http://schemas.microsoft.com/office/powerpoint/2010/main" val="2688169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AB74A3-268C-7CA4-306D-7F27BE74EE2E}"/>
              </a:ext>
            </a:extLst>
          </p:cNvPr>
          <p:cNvSpPr>
            <a:spLocks noGrp="1"/>
          </p:cNvSpPr>
          <p:nvPr>
            <p:ph type="title"/>
          </p:nvPr>
        </p:nvSpPr>
        <p:spPr/>
        <p:txBody>
          <a:bodyPr/>
          <a:lstStyle/>
          <a:p>
            <a:r>
              <a:rPr lang="pl-PL"/>
              <a:t>Kliknij, aby edytować styl</a:t>
            </a:r>
            <a:endParaRPr lang="en-US"/>
          </a:p>
        </p:txBody>
      </p:sp>
      <p:sp>
        <p:nvSpPr>
          <p:cNvPr id="3" name="Symbol zastępczy zawartości 2">
            <a:extLst>
              <a:ext uri="{FF2B5EF4-FFF2-40B4-BE49-F238E27FC236}">
                <a16:creationId xmlns:a16="http://schemas.microsoft.com/office/drawing/2014/main" id="{5F0074FB-2949-4074-775C-167F20A2416A}"/>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Symbol zastępczy daty 3">
            <a:extLst>
              <a:ext uri="{FF2B5EF4-FFF2-40B4-BE49-F238E27FC236}">
                <a16:creationId xmlns:a16="http://schemas.microsoft.com/office/drawing/2014/main" id="{30287F67-EA90-8D69-66AA-75BB7B5254E5}"/>
              </a:ext>
            </a:extLst>
          </p:cNvPr>
          <p:cNvSpPr>
            <a:spLocks noGrp="1"/>
          </p:cNvSpPr>
          <p:nvPr>
            <p:ph type="dt" sz="half" idx="10"/>
          </p:nvPr>
        </p:nvSpPr>
        <p:spPr/>
        <p:txBody>
          <a:bodyPr/>
          <a:lstStyle/>
          <a:p>
            <a:fld id="{BC2F4124-0E19-49B7-AAB1-16B4E95ABD8A}" type="datetimeFigureOut">
              <a:rPr lang="en-US" smtClean="0"/>
              <a:t>5/25/2026</a:t>
            </a:fld>
            <a:endParaRPr lang="en-US"/>
          </a:p>
        </p:txBody>
      </p:sp>
      <p:sp>
        <p:nvSpPr>
          <p:cNvPr id="5" name="Symbol zastępczy stopki 4">
            <a:extLst>
              <a:ext uri="{FF2B5EF4-FFF2-40B4-BE49-F238E27FC236}">
                <a16:creationId xmlns:a16="http://schemas.microsoft.com/office/drawing/2014/main" id="{BCA09F2E-6D94-F9D2-62F5-F9489C67C2E0}"/>
              </a:ext>
            </a:extLst>
          </p:cNvPr>
          <p:cNvSpPr>
            <a:spLocks noGrp="1"/>
          </p:cNvSpPr>
          <p:nvPr>
            <p:ph type="ftr" sz="quarter" idx="11"/>
          </p:nvPr>
        </p:nvSpPr>
        <p:spPr/>
        <p:txBody>
          <a:bodyPr/>
          <a:lstStyle/>
          <a:p>
            <a:endParaRPr lang="en-US"/>
          </a:p>
        </p:txBody>
      </p:sp>
      <p:sp>
        <p:nvSpPr>
          <p:cNvPr id="6" name="Symbol zastępczy numeru slajdu 5">
            <a:extLst>
              <a:ext uri="{FF2B5EF4-FFF2-40B4-BE49-F238E27FC236}">
                <a16:creationId xmlns:a16="http://schemas.microsoft.com/office/drawing/2014/main" id="{AF42A5A2-F34A-942B-5C30-B533F462A7B4}"/>
              </a:ext>
            </a:extLst>
          </p:cNvPr>
          <p:cNvSpPr>
            <a:spLocks noGrp="1"/>
          </p:cNvSpPr>
          <p:nvPr>
            <p:ph type="sldNum" sz="quarter" idx="12"/>
          </p:nvPr>
        </p:nvSpPr>
        <p:spPr/>
        <p:txBody>
          <a:bodyPr/>
          <a:lstStyle/>
          <a:p>
            <a:fld id="{6F5FEE09-44E7-45B1-8AF1-9D63B733B231}" type="slidenum">
              <a:rPr lang="en-US" smtClean="0"/>
              <a:t>‹#›</a:t>
            </a:fld>
            <a:endParaRPr lang="en-US"/>
          </a:p>
        </p:txBody>
      </p:sp>
    </p:spTree>
    <p:extLst>
      <p:ext uri="{BB962C8B-B14F-4D97-AF65-F5344CB8AC3E}">
        <p14:creationId xmlns:p14="http://schemas.microsoft.com/office/powerpoint/2010/main" val="3652498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49D172-4707-C8DC-E6B6-85679CDA2A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5471D32-3FAA-2A1F-1B2A-4F3FA44531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34E0FB19-B8D9-E0A1-7BBF-292A6FAEC9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9E8F9-8540-4711-B338-EEF327253D37}" type="datetimeFigureOut">
              <a:rPr lang="LID4096" smtClean="0"/>
              <a:t>05/25/2026</a:t>
            </a:fld>
            <a:endParaRPr lang="LID4096"/>
          </a:p>
        </p:txBody>
      </p:sp>
      <p:sp>
        <p:nvSpPr>
          <p:cNvPr id="5" name="Footer Placeholder 4">
            <a:extLst>
              <a:ext uri="{FF2B5EF4-FFF2-40B4-BE49-F238E27FC236}">
                <a16:creationId xmlns:a16="http://schemas.microsoft.com/office/drawing/2014/main" id="{591DE7D3-E454-1042-4933-0EC1CE7304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E3E62637-84D1-ABFB-BF7F-E4ACB2CE0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74AF76-ACB6-4D46-8BB7-F80BF70BF7F3}" type="slidenum">
              <a:rPr lang="LID4096" smtClean="0"/>
              <a:t>‹#›</a:t>
            </a:fld>
            <a:endParaRPr lang="LID4096"/>
          </a:p>
        </p:txBody>
      </p:sp>
    </p:spTree>
    <p:extLst>
      <p:ext uri="{BB962C8B-B14F-4D97-AF65-F5344CB8AC3E}">
        <p14:creationId xmlns:p14="http://schemas.microsoft.com/office/powerpoint/2010/main" val="3335585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771730-ABC2-4F8E-907C-B20B47C493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D7A9D1-D291-4823-B84A-6DD19A4C20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9465D-9D1B-43B3-9BC2-E8215597A3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819A1E-0A5C-4AB5-8E3A-8BF31E2326BE}" type="datetimeFigureOut">
              <a:rPr lang="en-US" smtClean="0"/>
              <a:t>5/25/2026</a:t>
            </a:fld>
            <a:endParaRPr lang="en-US"/>
          </a:p>
        </p:txBody>
      </p:sp>
      <p:sp>
        <p:nvSpPr>
          <p:cNvPr id="5" name="Footer Placeholder 4">
            <a:extLst>
              <a:ext uri="{FF2B5EF4-FFF2-40B4-BE49-F238E27FC236}">
                <a16:creationId xmlns:a16="http://schemas.microsoft.com/office/drawing/2014/main" id="{5B3284E3-7AB6-4E98-B9A0-7DA4676160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A4C34A-06BF-4396-8E8F-7F9C982F0F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A8D35-436D-456E-8DAB-67DB9F2DA29B}" type="slidenum">
              <a:rPr lang="en-US" smtClean="0"/>
              <a:t>‹#›</a:t>
            </a:fld>
            <a:endParaRPr lang="en-US"/>
          </a:p>
        </p:txBody>
      </p:sp>
    </p:spTree>
    <p:extLst>
      <p:ext uri="{BB962C8B-B14F-4D97-AF65-F5344CB8AC3E}">
        <p14:creationId xmlns:p14="http://schemas.microsoft.com/office/powerpoint/2010/main" val="17943913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604B8D-4240-F147-8F34-E6AF9C9F4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47BB91-26D7-3D47-A398-6F60067913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74D3-6492-1A42-8101-BFE2093D0D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7B745-DF8B-0242-92E7-F0980AB518CD}" type="datetimeFigureOut">
              <a:rPr lang="en-US" smtClean="0"/>
              <a:t>5/25/2026</a:t>
            </a:fld>
            <a:endParaRPr lang="en-US"/>
          </a:p>
        </p:txBody>
      </p:sp>
      <p:sp>
        <p:nvSpPr>
          <p:cNvPr id="5" name="Footer Placeholder 4">
            <a:extLst>
              <a:ext uri="{FF2B5EF4-FFF2-40B4-BE49-F238E27FC236}">
                <a16:creationId xmlns:a16="http://schemas.microsoft.com/office/drawing/2014/main" id="{5C6B9E42-48C8-1145-A3AB-6F4CBFA584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891B4C-9CD1-C14D-8ACD-E823177C0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B71CF-2512-DC4F-80BD-DF39A63C0657}" type="slidenum">
              <a:rPr lang="en-US" smtClean="0"/>
              <a:t>‹#›</a:t>
            </a:fld>
            <a:endParaRPr lang="en-US"/>
          </a:p>
        </p:txBody>
      </p:sp>
    </p:spTree>
    <p:extLst>
      <p:ext uri="{BB962C8B-B14F-4D97-AF65-F5344CB8AC3E}">
        <p14:creationId xmlns:p14="http://schemas.microsoft.com/office/powerpoint/2010/main" val="919559246"/>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svg"/><Relationship Id="rId7"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7.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hyperlink" Target="https://unicef-my.sharepoint.com/:v:/g/personal/ytannineh_unicef_org/EfDAQatFn45MoMD98B2sEVsB1E47LQJYXHsvQC745ac6mQ"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hyperlink" Target="https://unicef-my.sharepoint.com/:v:/g/personal/ytannineh_unicef_org/EWyhLqmodcVEp99oxs4yQFMBzWYyXaWfYzzlJWhfrvK-6g"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4.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response.reliefweb.int/palestine/education" TargetMode="External"/><Relationship Id="rId1" Type="http://schemas.openxmlformats.org/officeDocument/2006/relationships/slideLayout" Target="../slideLayouts/slideLayout19.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BA1808-EF32-FD2C-5F54-7625BC6C523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13885"/>
            <a:ext cx="7040880" cy="6874328"/>
          </a:xfrm>
          <a:prstGeom prst="rect">
            <a:avLst/>
          </a:prstGeom>
        </p:spPr>
      </p:pic>
      <p:sp>
        <p:nvSpPr>
          <p:cNvPr id="4" name="Rectangle 3"/>
          <p:cNvSpPr/>
          <p:nvPr/>
        </p:nvSpPr>
        <p:spPr>
          <a:xfrm>
            <a:off x="7040880" y="0"/>
            <a:ext cx="5151119" cy="6879069"/>
          </a:xfrm>
          <a:prstGeom prst="rect">
            <a:avLst/>
          </a:prstGeom>
          <a:noFill/>
          <a:ln>
            <a:solidFill>
              <a:srgbClr val="004BB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b="1">
              <a:solidFill>
                <a:schemeClr val="tx2">
                  <a:lumMod val="50000"/>
                  <a:lumOff val="50000"/>
                </a:schemeClr>
              </a:solidFill>
            </a:endParaRPr>
          </a:p>
          <a:p>
            <a:pPr algn="ctr"/>
            <a:endParaRPr lang="en-US" sz="2800" b="1">
              <a:solidFill>
                <a:schemeClr val="tx2">
                  <a:lumMod val="50000"/>
                  <a:lumOff val="50000"/>
                </a:schemeClr>
              </a:solidFill>
            </a:endParaRPr>
          </a:p>
          <a:p>
            <a:pPr algn="ctr"/>
            <a:endParaRPr lang="en-US" sz="2800" b="1">
              <a:solidFill>
                <a:schemeClr val="tx2">
                  <a:lumMod val="50000"/>
                  <a:lumOff val="50000"/>
                </a:schemeClr>
              </a:solidFill>
            </a:endParaRPr>
          </a:p>
          <a:p>
            <a:pPr algn="ctr"/>
            <a:r>
              <a:rPr lang="en-US" sz="2000" b="1">
                <a:solidFill>
                  <a:srgbClr val="004BB4"/>
                </a:solidFill>
              </a:rPr>
              <a:t>International Conference 2026</a:t>
            </a:r>
          </a:p>
          <a:p>
            <a:pPr algn="ctr"/>
            <a:endParaRPr lang="en-US" sz="2800" b="1">
              <a:solidFill>
                <a:srgbClr val="004BB4"/>
              </a:solidFill>
            </a:endParaRPr>
          </a:p>
          <a:p>
            <a:pPr algn="ctr"/>
            <a:r>
              <a:rPr lang="en-US" sz="2800" b="1">
                <a:solidFill>
                  <a:srgbClr val="004BB4"/>
                </a:solidFill>
              </a:rPr>
              <a:t>Education in Times of Turmoil</a:t>
            </a:r>
          </a:p>
          <a:p>
            <a:pPr algn="ctr"/>
            <a:endParaRPr lang="en-US" b="1">
              <a:solidFill>
                <a:srgbClr val="004BB4"/>
              </a:solidFill>
            </a:endParaRPr>
          </a:p>
          <a:p>
            <a:pPr algn="ctr"/>
            <a:r>
              <a:rPr lang="en-US" b="1">
                <a:solidFill>
                  <a:srgbClr val="004BB4"/>
                </a:solidFill>
              </a:rPr>
              <a:t>Ensuring the continuity and protection of</a:t>
            </a:r>
          </a:p>
          <a:p>
            <a:pPr algn="ctr"/>
            <a:r>
              <a:rPr lang="en-US" b="1">
                <a:solidFill>
                  <a:srgbClr val="004BB4"/>
                </a:solidFill>
              </a:rPr>
              <a:t>learning for stability, development, and peace</a:t>
            </a:r>
          </a:p>
          <a:p>
            <a:pPr algn="ctr"/>
            <a:endParaRPr lang="en-US" sz="2800" b="1">
              <a:solidFill>
                <a:srgbClr val="004BB4"/>
              </a:solidFill>
            </a:endParaRPr>
          </a:p>
          <a:p>
            <a:pPr algn="ctr"/>
            <a:endParaRPr lang="en-US" sz="2800" b="1">
              <a:solidFill>
                <a:srgbClr val="004BB4"/>
              </a:solidFill>
            </a:endParaRPr>
          </a:p>
          <a:p>
            <a:pPr algn="ctr"/>
            <a:r>
              <a:rPr lang="en-US" sz="2800" b="1">
                <a:solidFill>
                  <a:srgbClr val="004BB4"/>
                </a:solidFill>
              </a:rPr>
              <a:t>Education in Gaza </a:t>
            </a:r>
          </a:p>
          <a:p>
            <a:pPr algn="ctr"/>
            <a:endParaRPr lang="en-US" sz="2800" b="1">
              <a:solidFill>
                <a:srgbClr val="004BB4"/>
              </a:solidFill>
            </a:endParaRPr>
          </a:p>
          <a:p>
            <a:pPr algn="ctr"/>
            <a:endParaRPr lang="en-US" sz="2800" b="1">
              <a:solidFill>
                <a:srgbClr val="004BB4"/>
              </a:solidFill>
            </a:endParaRPr>
          </a:p>
          <a:p>
            <a:pPr algn="ctr"/>
            <a:endParaRPr lang="en-US" sz="2800" b="1">
              <a:solidFill>
                <a:srgbClr val="004BB4"/>
              </a:solidFill>
            </a:endParaRPr>
          </a:p>
          <a:p>
            <a:pPr algn="ctr"/>
            <a:endParaRPr lang="en-US" sz="2800" b="1">
              <a:solidFill>
                <a:srgbClr val="004BB4"/>
              </a:solidFill>
            </a:endParaRPr>
          </a:p>
          <a:p>
            <a:pPr algn="r"/>
            <a:r>
              <a:rPr lang="en-US" sz="1400" b="1">
                <a:solidFill>
                  <a:srgbClr val="004BB4"/>
                </a:solidFill>
              </a:rPr>
              <a:t>Brussels 28 May 2026</a:t>
            </a:r>
          </a:p>
        </p:txBody>
      </p:sp>
      <p:pic>
        <p:nvPicPr>
          <p:cNvPr id="2" name="Picture 1" descr="Blue text on a black background&#10;&#10;AI-generated content may be incorrect.">
            <a:extLst>
              <a:ext uri="{FF2B5EF4-FFF2-40B4-BE49-F238E27FC236}">
                <a16:creationId xmlns:a16="http://schemas.microsoft.com/office/drawing/2014/main" id="{17538D29-BDFF-EF77-64F6-EAA6906C0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3808" y="192024"/>
            <a:ext cx="2181122" cy="640080"/>
          </a:xfrm>
          <a:prstGeom prst="rect">
            <a:avLst/>
          </a:prstGeom>
        </p:spPr>
      </p:pic>
    </p:spTree>
    <p:extLst>
      <p:ext uri="{BB962C8B-B14F-4D97-AF65-F5344CB8AC3E}">
        <p14:creationId xmlns:p14="http://schemas.microsoft.com/office/powerpoint/2010/main" val="1931340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6B06D8FE-DEDB-D30E-5CD6-A118843C0EC4}"/>
              </a:ext>
            </a:extLst>
          </p:cNvPr>
          <p:cNvSpPr>
            <a:spLocks noGrp="1"/>
          </p:cNvSpPr>
          <p:nvPr>
            <p:ph type="sldNum" sz="quarter" idx="12"/>
          </p:nvPr>
        </p:nvSpPr>
        <p:spPr>
          <a:xfrm>
            <a:off x="11424912" y="6311250"/>
            <a:ext cx="5029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35265-9F9B-4C4A-9769-2DE2B9190425}" type="slidenum">
              <a:rPr kumimoji="0" lang="en-US" sz="1000" b="1" i="0" u="none" strike="noStrike" kern="1200" cap="none" spc="0" normalizeH="0" baseline="0" noProof="0" smtClean="0">
                <a:ln>
                  <a:noFill/>
                </a:ln>
                <a:solidFill>
                  <a:prstClr val="white">
                    <a:lumMod val="65000"/>
                  </a:prstClr>
                </a:solidFill>
                <a:effectLst/>
                <a:uLnTx/>
                <a:uFillTx/>
                <a:latin typeface="Roboto" panose="02000000000000000000" pitchFamily="2" charset="0"/>
                <a:ea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7648128B-98D8-A658-E2E3-6CC1A0C4AEEC}"/>
              </a:ext>
            </a:extLst>
          </p:cNvPr>
          <p:cNvSpPr txBox="1"/>
          <p:nvPr/>
        </p:nvSpPr>
        <p:spPr>
          <a:xfrm>
            <a:off x="230445" y="140485"/>
            <a:ext cx="9606281" cy="461665"/>
          </a:xfrm>
          <a:prstGeom prst="rect">
            <a:avLst/>
          </a:prstGeom>
          <a:noFill/>
        </p:spPr>
        <p:txBody>
          <a:bodyPr wrap="square" rtlCol="0">
            <a:spAutoFit/>
          </a:bodyPr>
          <a:lstStyle/>
          <a:p>
            <a:pPr lvl="0">
              <a:tabLst>
                <a:tab pos="1431925" algn="l"/>
                <a:tab pos="1616075" algn="l"/>
                <a:tab pos="2517775" algn="l"/>
              </a:tabLst>
              <a:defRPr/>
            </a:pPr>
            <a:r>
              <a:rPr kumimoji="0" lang="en-GB" sz="24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Gaza </a:t>
            </a:r>
            <a:r>
              <a:rPr lang="en-GB" sz="2400" b="1">
                <a:solidFill>
                  <a:srgbClr val="004BB4"/>
                </a:solidFill>
                <a:latin typeface="Roboto" panose="02000000000000000000" pitchFamily="2" charset="0"/>
                <a:ea typeface="Roboto" panose="02000000000000000000" pitchFamily="2" charset="0"/>
                <a:cs typeface="Roboto" panose="02000000000000000000" pitchFamily="2" charset="0"/>
              </a:rPr>
              <a:t>Strip: </a:t>
            </a:r>
            <a:r>
              <a:rPr lang="en-GB" sz="2000" b="1">
                <a:solidFill>
                  <a:srgbClr val="004BB4"/>
                </a:solidFill>
                <a:latin typeface="Roboto" panose="02000000000000000000" pitchFamily="2" charset="0"/>
                <a:ea typeface="Roboto" panose="02000000000000000000" pitchFamily="2" charset="0"/>
                <a:cs typeface="Roboto" panose="02000000000000000000" pitchFamily="2" charset="0"/>
              </a:rPr>
              <a:t>EDUACTION SITUATION </a:t>
            </a:r>
            <a:r>
              <a:rPr kumimoji="0" lang="en-GB" sz="20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AND CLUSTER Response</a:t>
            </a:r>
            <a:endParaRPr kumimoji="0" lang="en-GB" sz="48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7" name="Picture 6" descr="Blue text on a black background&#10;&#10;Description automatically generated">
            <a:extLst>
              <a:ext uri="{FF2B5EF4-FFF2-40B4-BE49-F238E27FC236}">
                <a16:creationId xmlns:a16="http://schemas.microsoft.com/office/drawing/2014/main" id="{7B2F4F39-8541-85A4-33FD-C385E8DC0389}"/>
              </a:ext>
            </a:extLst>
          </p:cNvPr>
          <p:cNvPicPr>
            <a:picLocks noChangeAspect="1"/>
          </p:cNvPicPr>
          <p:nvPr/>
        </p:nvPicPr>
        <p:blipFill>
          <a:blip r:embed="rId2"/>
          <a:stretch>
            <a:fillRect/>
          </a:stretch>
        </p:blipFill>
        <p:spPr>
          <a:xfrm>
            <a:off x="10177272" y="141679"/>
            <a:ext cx="1890061" cy="529374"/>
          </a:xfrm>
          <a:prstGeom prst="rect">
            <a:avLst/>
          </a:prstGeom>
        </p:spPr>
      </p:pic>
      <p:sp>
        <p:nvSpPr>
          <p:cNvPr id="6" name="TextBox 5">
            <a:extLst>
              <a:ext uri="{FF2B5EF4-FFF2-40B4-BE49-F238E27FC236}">
                <a16:creationId xmlns:a16="http://schemas.microsoft.com/office/drawing/2014/main" id="{F599B104-5357-864F-9233-34D71880357E}"/>
              </a:ext>
            </a:extLst>
          </p:cNvPr>
          <p:cNvSpPr txBox="1"/>
          <p:nvPr/>
        </p:nvSpPr>
        <p:spPr>
          <a:xfrm>
            <a:off x="9503743" y="6393698"/>
            <a:ext cx="216277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prstClr val="white">
                    <a:lumMod val="65000"/>
                  </a:prstClr>
                </a:solidFill>
                <a:latin typeface="Roboto" panose="02000000000000000000" pitchFamily="2" charset="0"/>
                <a:ea typeface="Roboto" panose="02000000000000000000" pitchFamily="2" charset="0"/>
                <a:cs typeface="Roboto" panose="02000000000000000000" pitchFamily="2" charset="0"/>
              </a:rPr>
              <a:t>Education is a fundamental right.</a:t>
            </a:r>
            <a:endParaRPr kumimoji="0" lang="en-US" sz="1000" b="0"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5D569DF7-B575-383B-3541-A44482532611}"/>
              </a:ext>
            </a:extLst>
          </p:cNvPr>
          <p:cNvSpPr txBox="1"/>
          <p:nvPr/>
        </p:nvSpPr>
        <p:spPr>
          <a:xfrm>
            <a:off x="8775815" y="801567"/>
            <a:ext cx="34057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0B0F0"/>
                </a:solidFill>
                <a:effectLst/>
                <a:uLnTx/>
                <a:uFillTx/>
                <a:latin typeface="Calibri" panose="020F0502020204030204"/>
                <a:ea typeface="+mn-ea"/>
                <a:cs typeface="+mn-cs"/>
              </a:rPr>
              <a:t>Operational TLS Across Gaza Strip</a:t>
            </a:r>
          </a:p>
        </p:txBody>
      </p:sp>
      <p:pic>
        <p:nvPicPr>
          <p:cNvPr id="13" name="Graphic 12">
            <a:extLst>
              <a:ext uri="{FF2B5EF4-FFF2-40B4-BE49-F238E27FC236}">
                <a16:creationId xmlns:a16="http://schemas.microsoft.com/office/drawing/2014/main" id="{D2A0D020-9FA0-966D-C25F-AEBF0C6F0F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39221" y="3060420"/>
            <a:ext cx="459629" cy="459629"/>
          </a:xfrm>
          <a:prstGeom prst="rect">
            <a:avLst/>
          </a:prstGeom>
        </p:spPr>
      </p:pic>
      <p:sp>
        <p:nvSpPr>
          <p:cNvPr id="14" name="TextBox 13">
            <a:extLst>
              <a:ext uri="{FF2B5EF4-FFF2-40B4-BE49-F238E27FC236}">
                <a16:creationId xmlns:a16="http://schemas.microsoft.com/office/drawing/2014/main" id="{9E604C11-96D0-1988-2F5B-22B2A8B8A28A}"/>
              </a:ext>
            </a:extLst>
          </p:cNvPr>
          <p:cNvSpPr txBox="1"/>
          <p:nvPr/>
        </p:nvSpPr>
        <p:spPr>
          <a:xfrm>
            <a:off x="5396154" y="2750261"/>
            <a:ext cx="3551000" cy="1322283"/>
          </a:xfrm>
          <a:prstGeom prst="rect">
            <a:avLst/>
          </a:prstGeom>
          <a:noFill/>
        </p:spPr>
        <p:txBody>
          <a:bodyPr wrap="square" lIns="91440" tIns="36000" rIns="91440" bIns="45720" anchor="t">
            <a:spAutoFit/>
          </a:bodyPr>
          <a:lstStyle/>
          <a:p>
            <a:pPr>
              <a:defRPr/>
            </a:pPr>
            <a:r>
              <a:rPr lang="en-US" sz="1600" b="1" dirty="0">
                <a:solidFill>
                  <a:prstClr val="black"/>
                </a:solidFill>
                <a:latin typeface="Aptos Light"/>
              </a:rPr>
              <a:t>624</a:t>
            </a:r>
            <a:r>
              <a:rPr kumimoji="0" lang="en-US" sz="1600" b="1" u="none" strike="noStrike" kern="1200" cap="none" spc="0" normalizeH="0" baseline="0" noProof="0" dirty="0">
                <a:ln>
                  <a:noFill/>
                </a:ln>
                <a:solidFill>
                  <a:prstClr val="black"/>
                </a:solidFill>
                <a:effectLst/>
                <a:uLnTx/>
                <a:uFillTx/>
                <a:latin typeface="Aptos Light"/>
              </a:rPr>
              <a:t> operating TLSs</a:t>
            </a:r>
            <a:r>
              <a:rPr kumimoji="0" lang="en-US" sz="1600" u="none" strike="noStrike" kern="1200" cap="none" spc="0" normalizeH="0" baseline="0" noProof="0" dirty="0">
                <a:ln>
                  <a:noFill/>
                </a:ln>
                <a:solidFill>
                  <a:prstClr val="black"/>
                </a:solidFill>
                <a:effectLst/>
                <a:uLnTx/>
                <a:uFillTx/>
                <a:latin typeface="Aptos Light"/>
              </a:rPr>
              <a:t>, providing access to learning opportunities for </a:t>
            </a:r>
            <a:r>
              <a:rPr lang="en-US" sz="1600" dirty="0">
                <a:solidFill>
                  <a:prstClr val="black"/>
                </a:solidFill>
                <a:latin typeface="Aptos Light"/>
              </a:rPr>
              <a:t>395,553 </a:t>
            </a:r>
          </a:p>
          <a:p>
            <a:pPr>
              <a:defRPr/>
            </a:pPr>
            <a:r>
              <a:rPr kumimoji="0" lang="en-US" sz="1600" u="none" strike="noStrike" kern="1200" cap="none" spc="0" normalizeH="0" baseline="0" noProof="0" dirty="0">
                <a:ln>
                  <a:noFill/>
                </a:ln>
                <a:solidFill>
                  <a:prstClr val="black"/>
                </a:solidFill>
                <a:effectLst/>
                <a:uLnTx/>
                <a:uFillTx/>
                <a:latin typeface="Aptos Light"/>
              </a:rPr>
              <a:t>learners including </a:t>
            </a:r>
            <a:r>
              <a:rPr lang="en-US" sz="1600" dirty="0">
                <a:solidFill>
                  <a:prstClr val="black"/>
                </a:solidFill>
                <a:latin typeface="Aptos Light"/>
              </a:rPr>
              <a:t>18,942</a:t>
            </a:r>
            <a:r>
              <a:rPr kumimoji="0" lang="en-US" sz="1600" u="none" strike="noStrike" kern="1200" cap="none" spc="0" normalizeH="0" baseline="0" noProof="0" dirty="0">
                <a:ln>
                  <a:noFill/>
                </a:ln>
                <a:solidFill>
                  <a:prstClr val="black"/>
                </a:solidFill>
                <a:effectLst/>
                <a:uLnTx/>
                <a:uFillTx/>
                <a:latin typeface="Aptos Light"/>
              </a:rPr>
              <a:t> pre-primary (KG) </a:t>
            </a:r>
            <a:r>
              <a:rPr kumimoji="0" lang="en-US" sz="1600" b="1" u="none" strike="noStrike" kern="1200" cap="none" spc="0" normalizeH="0" baseline="0" noProof="0" dirty="0">
                <a:ln>
                  <a:noFill/>
                </a:ln>
                <a:solidFill>
                  <a:prstClr val="black"/>
                </a:solidFill>
                <a:effectLst/>
                <a:uLnTx/>
                <a:uFillTx/>
                <a:latin typeface="Aptos Light"/>
              </a:rPr>
              <a:t>(only </a:t>
            </a:r>
            <a:r>
              <a:rPr lang="en-US" sz="1600" b="1" dirty="0">
                <a:solidFill>
                  <a:prstClr val="black"/>
                </a:solidFill>
                <a:latin typeface="Aptos Light"/>
              </a:rPr>
              <a:t>51.7%</a:t>
            </a:r>
            <a:r>
              <a:rPr kumimoji="0" lang="en-US" sz="1600" b="1" u="none" strike="noStrike" kern="1200" cap="none" spc="0" normalizeH="0" baseline="0" noProof="0" dirty="0">
                <a:ln>
                  <a:noFill/>
                </a:ln>
                <a:solidFill>
                  <a:prstClr val="black"/>
                </a:solidFill>
                <a:effectLst/>
                <a:uLnTx/>
                <a:uFillTx/>
                <a:latin typeface="Aptos Light"/>
              </a:rPr>
              <a:t> of school-aged and KG-aged children.</a:t>
            </a:r>
            <a:endParaRPr lang="en-US" sz="1600" u="none" strike="noStrike" kern="1200" cap="none" spc="0" normalizeH="0" baseline="0" noProof="0" dirty="0">
              <a:ln>
                <a:noFill/>
              </a:ln>
              <a:solidFill>
                <a:prstClr val="black"/>
              </a:solidFill>
              <a:effectLst/>
              <a:uLnTx/>
              <a:uFillTx/>
              <a:latin typeface="Aptos Light"/>
            </a:endParaRPr>
          </a:p>
        </p:txBody>
      </p:sp>
      <p:sp>
        <p:nvSpPr>
          <p:cNvPr id="16" name="TextBox 15">
            <a:extLst>
              <a:ext uri="{FF2B5EF4-FFF2-40B4-BE49-F238E27FC236}">
                <a16:creationId xmlns:a16="http://schemas.microsoft.com/office/drawing/2014/main" id="{02A4514E-191A-A5A0-E801-3EE360F1FDD7}"/>
              </a:ext>
            </a:extLst>
          </p:cNvPr>
          <p:cNvSpPr txBox="1"/>
          <p:nvPr/>
        </p:nvSpPr>
        <p:spPr>
          <a:xfrm>
            <a:off x="5482330" y="4315295"/>
            <a:ext cx="3620688" cy="574961"/>
          </a:xfrm>
          <a:prstGeom prst="rect">
            <a:avLst/>
          </a:prstGeom>
          <a:noFill/>
        </p:spPr>
        <p:txBody>
          <a:bodyPr wrap="square" lIns="91440" tIns="3600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prstClr val="black"/>
                </a:solidFill>
                <a:latin typeface="Aptos Light"/>
              </a:rPr>
              <a:t>10,641</a:t>
            </a:r>
            <a:r>
              <a:rPr kumimoji="0" lang="en-US" sz="1600" u="none" strike="noStrike" kern="1200" cap="none" spc="0" normalizeH="0" baseline="0" noProof="0" dirty="0">
                <a:ln>
                  <a:noFill/>
                </a:ln>
                <a:solidFill>
                  <a:prstClr val="black"/>
                </a:solidFill>
                <a:effectLst/>
                <a:uLnTx/>
                <a:uFillTx/>
                <a:latin typeface="Aptos Light"/>
              </a:rPr>
              <a:t> teachers deployed in the operating TLS. (70.7% female)</a:t>
            </a:r>
          </a:p>
        </p:txBody>
      </p:sp>
      <p:pic>
        <p:nvPicPr>
          <p:cNvPr id="17" name="Graphic 16">
            <a:extLst>
              <a:ext uri="{FF2B5EF4-FFF2-40B4-BE49-F238E27FC236}">
                <a16:creationId xmlns:a16="http://schemas.microsoft.com/office/drawing/2014/main" id="{7277B992-F0FA-A8BC-5347-4C942C8FDC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83478" y="4453809"/>
            <a:ext cx="427959" cy="427959"/>
          </a:xfrm>
          <a:prstGeom prst="rect">
            <a:avLst/>
          </a:prstGeom>
        </p:spPr>
      </p:pic>
      <p:pic>
        <p:nvPicPr>
          <p:cNvPr id="18" name="Graphic 17">
            <a:extLst>
              <a:ext uri="{FF2B5EF4-FFF2-40B4-BE49-F238E27FC236}">
                <a16:creationId xmlns:a16="http://schemas.microsoft.com/office/drawing/2014/main" id="{83310677-361C-CE1A-BB3C-4409428A5C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09818" y="5230042"/>
            <a:ext cx="456025" cy="351519"/>
          </a:xfrm>
          <a:prstGeom prst="rect">
            <a:avLst/>
          </a:prstGeom>
        </p:spPr>
      </p:pic>
      <p:sp>
        <p:nvSpPr>
          <p:cNvPr id="19" name="TextBox 18">
            <a:extLst>
              <a:ext uri="{FF2B5EF4-FFF2-40B4-BE49-F238E27FC236}">
                <a16:creationId xmlns:a16="http://schemas.microsoft.com/office/drawing/2014/main" id="{41797595-6819-7125-E2AE-FA59B61B4F2A}"/>
              </a:ext>
            </a:extLst>
          </p:cNvPr>
          <p:cNvSpPr txBox="1"/>
          <p:nvPr/>
        </p:nvSpPr>
        <p:spPr>
          <a:xfrm>
            <a:off x="5534186" y="5078713"/>
            <a:ext cx="3397378" cy="574961"/>
          </a:xfrm>
          <a:prstGeom prst="rect">
            <a:avLst/>
          </a:prstGeom>
          <a:noFill/>
        </p:spPr>
        <p:txBody>
          <a:bodyPr wrap="square" lIns="91440" tIns="3600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solidFill>
                  <a:prstClr val="black"/>
                </a:solidFill>
                <a:effectLst/>
                <a:uLnTx/>
                <a:uFillTx/>
                <a:latin typeface="Aptos Light" panose="020B0004020202020204" pitchFamily="34" charset="0"/>
                <a:ea typeface="+mn-lt"/>
                <a:cs typeface="Calibri" panose="020F0502020204030204"/>
              </a:rPr>
              <a:t>55,600 </a:t>
            </a:r>
            <a:r>
              <a:rPr kumimoji="0" lang="en-US" sz="1600" u="none" strike="noStrike" kern="1200" cap="none" spc="0" normalizeH="0" baseline="0" noProof="0" dirty="0">
                <a:ln>
                  <a:noFill/>
                </a:ln>
                <a:solidFill>
                  <a:prstClr val="black"/>
                </a:solidFill>
                <a:effectLst/>
                <a:uLnTx/>
                <a:uFillTx/>
                <a:latin typeface="Aptos Light" panose="020B0004020202020204" pitchFamily="34" charset="0"/>
              </a:rPr>
              <a:t>provided with access to MHPSS</a:t>
            </a:r>
            <a:r>
              <a:rPr kumimoji="0" lang="en-US" sz="1600" b="0" i="0" u="none" strike="noStrike" kern="1200" cap="none" spc="0" normalizeH="0" baseline="0" noProof="0" dirty="0">
                <a:ln>
                  <a:noFill/>
                </a:ln>
                <a:solidFill>
                  <a:prstClr val="black"/>
                </a:solidFill>
                <a:effectLst/>
                <a:uLnTx/>
                <a:uFillTx/>
                <a:latin typeface="Aptos" panose="020B0004020202020204" pitchFamily="34" charset="0"/>
              </a:rPr>
              <a:t>.</a:t>
            </a:r>
          </a:p>
        </p:txBody>
      </p:sp>
      <p:pic>
        <p:nvPicPr>
          <p:cNvPr id="20" name="Graphic 19">
            <a:extLst>
              <a:ext uri="{FF2B5EF4-FFF2-40B4-BE49-F238E27FC236}">
                <a16:creationId xmlns:a16="http://schemas.microsoft.com/office/drawing/2014/main" id="{DE42007D-DE28-821D-5BCE-EDE0A7BE6F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7351" y="6004630"/>
            <a:ext cx="296761" cy="366587"/>
          </a:xfrm>
          <a:prstGeom prst="rect">
            <a:avLst/>
          </a:prstGeom>
        </p:spPr>
      </p:pic>
      <p:cxnSp>
        <p:nvCxnSpPr>
          <p:cNvPr id="25" name="Straight Connector 24">
            <a:extLst>
              <a:ext uri="{FF2B5EF4-FFF2-40B4-BE49-F238E27FC236}">
                <a16:creationId xmlns:a16="http://schemas.microsoft.com/office/drawing/2014/main" id="{DDBCC06D-30D3-6436-AE54-253AADE8D560}"/>
              </a:ext>
            </a:extLst>
          </p:cNvPr>
          <p:cNvCxnSpPr>
            <a:cxnSpLocks/>
          </p:cNvCxnSpPr>
          <p:nvPr/>
        </p:nvCxnSpPr>
        <p:spPr>
          <a:xfrm>
            <a:off x="324627" y="678794"/>
            <a:ext cx="7378500"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C7CFF40-CECE-6080-D006-4120CE0061BE}"/>
              </a:ext>
            </a:extLst>
          </p:cNvPr>
          <p:cNvSpPr txBox="1"/>
          <p:nvPr/>
        </p:nvSpPr>
        <p:spPr>
          <a:xfrm>
            <a:off x="4893996" y="800523"/>
            <a:ext cx="3312563" cy="400110"/>
          </a:xfrm>
          <a:prstGeom prst="rect">
            <a:avLst/>
          </a:prstGeom>
          <a:noFill/>
        </p:spPr>
        <p:txBody>
          <a:bodyPr wrap="square">
            <a:spAutoFit/>
          </a:bodyPr>
          <a:lstStyle/>
          <a:p>
            <a:r>
              <a:rPr lang="en-US" sz="2000" b="1">
                <a:solidFill>
                  <a:srgbClr val="004BB4"/>
                </a:solidFill>
              </a:rPr>
              <a:t>Cluster partners response:</a:t>
            </a:r>
          </a:p>
        </p:txBody>
      </p:sp>
      <p:sp>
        <p:nvSpPr>
          <p:cNvPr id="24" name="Rectangle 23">
            <a:extLst>
              <a:ext uri="{FF2B5EF4-FFF2-40B4-BE49-F238E27FC236}">
                <a16:creationId xmlns:a16="http://schemas.microsoft.com/office/drawing/2014/main" id="{FA444F58-49EA-0293-61D0-5D109A9FC2A6}"/>
              </a:ext>
            </a:extLst>
          </p:cNvPr>
          <p:cNvSpPr/>
          <p:nvPr/>
        </p:nvSpPr>
        <p:spPr>
          <a:xfrm>
            <a:off x="187125" y="1271483"/>
            <a:ext cx="4582928" cy="5597761"/>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26" name="Graphic 25">
            <a:extLst>
              <a:ext uri="{FF2B5EF4-FFF2-40B4-BE49-F238E27FC236}">
                <a16:creationId xmlns:a16="http://schemas.microsoft.com/office/drawing/2014/main" id="{DB394D2E-E16B-3560-D93E-2EF3EDC5CF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1757" y="1398850"/>
            <a:ext cx="447490" cy="438787"/>
          </a:xfrm>
          <a:prstGeom prst="rect">
            <a:avLst/>
          </a:prstGeom>
        </p:spPr>
      </p:pic>
      <p:pic>
        <p:nvPicPr>
          <p:cNvPr id="27" name="Graphic 26">
            <a:extLst>
              <a:ext uri="{FF2B5EF4-FFF2-40B4-BE49-F238E27FC236}">
                <a16:creationId xmlns:a16="http://schemas.microsoft.com/office/drawing/2014/main" id="{C2D4A8CA-1967-72F1-2183-84735FAC951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4628" y="2753218"/>
            <a:ext cx="413762" cy="570167"/>
          </a:xfrm>
          <a:prstGeom prst="rect">
            <a:avLst/>
          </a:prstGeom>
        </p:spPr>
      </p:pic>
      <p:sp>
        <p:nvSpPr>
          <p:cNvPr id="29" name="TextBox 28">
            <a:extLst>
              <a:ext uri="{FF2B5EF4-FFF2-40B4-BE49-F238E27FC236}">
                <a16:creationId xmlns:a16="http://schemas.microsoft.com/office/drawing/2014/main" id="{170C6497-C179-F5E5-6797-84841DFDA373}"/>
              </a:ext>
            </a:extLst>
          </p:cNvPr>
          <p:cNvSpPr txBox="1"/>
          <p:nvPr/>
        </p:nvSpPr>
        <p:spPr>
          <a:xfrm>
            <a:off x="752294" y="2379484"/>
            <a:ext cx="4031663" cy="1815882"/>
          </a:xfrm>
          <a:prstGeom prst="rect">
            <a:avLst/>
          </a:prstGeom>
          <a:noFill/>
        </p:spPr>
        <p:txBody>
          <a:bodyPr wrap="square">
            <a:spAutoFit/>
          </a:bodyPr>
          <a:lstStyle/>
          <a:p>
            <a:r>
              <a:rPr lang="en-US" sz="1600" b="1" dirty="0"/>
              <a:t>Catastrophic Collapse: </a:t>
            </a:r>
            <a:r>
              <a:rPr lang="en-US" sz="1600" dirty="0"/>
              <a:t>The education system in Gaza has experienced unprecedented levels of destruction and disruption. All </a:t>
            </a:r>
            <a:r>
              <a:rPr lang="en-US" sz="1600" b="1" dirty="0"/>
              <a:t>700k+</a:t>
            </a:r>
            <a:r>
              <a:rPr lang="en-US" sz="1600" dirty="0"/>
              <a:t> KG and School-aged children have no access to formal education &amp; exposed to violence leading to  psychosocial distress.</a:t>
            </a:r>
          </a:p>
        </p:txBody>
      </p:sp>
      <p:sp>
        <p:nvSpPr>
          <p:cNvPr id="32" name="TextBox 31">
            <a:extLst>
              <a:ext uri="{FF2B5EF4-FFF2-40B4-BE49-F238E27FC236}">
                <a16:creationId xmlns:a16="http://schemas.microsoft.com/office/drawing/2014/main" id="{2BACF793-8090-DBB7-1D01-A3C4BB6EA66F}"/>
              </a:ext>
            </a:extLst>
          </p:cNvPr>
          <p:cNvSpPr txBox="1"/>
          <p:nvPr/>
        </p:nvSpPr>
        <p:spPr>
          <a:xfrm>
            <a:off x="763522" y="4213156"/>
            <a:ext cx="4022259" cy="1077218"/>
          </a:xfrm>
          <a:prstGeom prst="rect">
            <a:avLst/>
          </a:prstGeom>
          <a:noFill/>
        </p:spPr>
        <p:txBody>
          <a:bodyPr wrap="square" lIns="91440" tIns="45720" rIns="91440" bIns="45720" anchor="t">
            <a:spAutoFit/>
          </a:bodyPr>
          <a:lstStyle/>
          <a:p>
            <a:r>
              <a:rPr lang="en-US" sz="1600" b="1" dirty="0"/>
              <a:t>During the escalation</a:t>
            </a:r>
            <a:r>
              <a:rPr lang="en-US" sz="1600" dirty="0"/>
              <a:t>, education supplies were restricted. After the ceasefire, UNICEF managed to slowly</a:t>
            </a:r>
            <a:r>
              <a:rPr lang="en-US" sz="1600" dirty="0">
                <a:solidFill>
                  <a:srgbClr val="FF0000"/>
                </a:solidFill>
              </a:rPr>
              <a:t> </a:t>
            </a:r>
            <a:r>
              <a:rPr lang="en-US" sz="1600" dirty="0"/>
              <a:t>enter supplies and tents supporting partners to scale up. </a:t>
            </a:r>
          </a:p>
        </p:txBody>
      </p:sp>
      <p:sp>
        <p:nvSpPr>
          <p:cNvPr id="33" name="TextBox 32">
            <a:extLst>
              <a:ext uri="{FF2B5EF4-FFF2-40B4-BE49-F238E27FC236}">
                <a16:creationId xmlns:a16="http://schemas.microsoft.com/office/drawing/2014/main" id="{9C2173BC-8E7E-98C0-BC28-EB25FD8AEF5A}"/>
              </a:ext>
            </a:extLst>
          </p:cNvPr>
          <p:cNvSpPr txBox="1"/>
          <p:nvPr/>
        </p:nvSpPr>
        <p:spPr>
          <a:xfrm>
            <a:off x="821402" y="5345934"/>
            <a:ext cx="3938550" cy="584775"/>
          </a:xfrm>
          <a:prstGeom prst="rect">
            <a:avLst/>
          </a:prstGeom>
          <a:noFill/>
        </p:spPr>
        <p:txBody>
          <a:bodyPr wrap="square">
            <a:spAutoFit/>
          </a:bodyPr>
          <a:lstStyle/>
          <a:p>
            <a:r>
              <a:rPr lang="en-US" sz="1600" b="1" dirty="0"/>
              <a:t>Funding significantly low</a:t>
            </a:r>
            <a:r>
              <a:rPr lang="en-US" sz="1600" dirty="0"/>
              <a:t>. Lack of teacher incentives is a growing concern</a:t>
            </a:r>
          </a:p>
        </p:txBody>
      </p:sp>
      <p:pic>
        <p:nvPicPr>
          <p:cNvPr id="34" name="Graphic 33">
            <a:extLst>
              <a:ext uri="{FF2B5EF4-FFF2-40B4-BE49-F238E27FC236}">
                <a16:creationId xmlns:a16="http://schemas.microsoft.com/office/drawing/2014/main" id="{E55AC0DD-1954-ACA0-19D6-B71EF78D116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36139" y="4279392"/>
            <a:ext cx="334091" cy="573967"/>
          </a:xfrm>
          <a:prstGeom prst="rect">
            <a:avLst/>
          </a:prstGeom>
        </p:spPr>
      </p:pic>
      <p:pic>
        <p:nvPicPr>
          <p:cNvPr id="35" name="Graphic 34">
            <a:extLst>
              <a:ext uri="{FF2B5EF4-FFF2-40B4-BE49-F238E27FC236}">
                <a16:creationId xmlns:a16="http://schemas.microsoft.com/office/drawing/2014/main" id="{F4E13888-3484-0217-E4A6-3E554E71BA8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60578" y="5453279"/>
            <a:ext cx="346228" cy="443239"/>
          </a:xfrm>
          <a:prstGeom prst="rect">
            <a:avLst/>
          </a:prstGeom>
        </p:spPr>
      </p:pic>
      <p:sp>
        <p:nvSpPr>
          <p:cNvPr id="36" name="TextBox 35">
            <a:extLst>
              <a:ext uri="{FF2B5EF4-FFF2-40B4-BE49-F238E27FC236}">
                <a16:creationId xmlns:a16="http://schemas.microsoft.com/office/drawing/2014/main" id="{D999CB76-C9E9-24B8-2F0A-AB478D9BF5FD}"/>
              </a:ext>
            </a:extLst>
          </p:cNvPr>
          <p:cNvSpPr txBox="1"/>
          <p:nvPr/>
        </p:nvSpPr>
        <p:spPr>
          <a:xfrm>
            <a:off x="821402" y="5988026"/>
            <a:ext cx="3938549" cy="830997"/>
          </a:xfrm>
          <a:prstGeom prst="rect">
            <a:avLst/>
          </a:prstGeom>
          <a:noFill/>
        </p:spPr>
        <p:txBody>
          <a:bodyPr wrap="square">
            <a:spAutoFit/>
          </a:bodyPr>
          <a:lstStyle/>
          <a:p>
            <a:r>
              <a:rPr lang="en-US" sz="1600" b="1" dirty="0"/>
              <a:t>Massive Displacement: </a:t>
            </a:r>
            <a:r>
              <a:rPr lang="en-US" sz="1600" dirty="0"/>
              <a:t>Schools in use as shelter. Limiting access to learning or potential rehabilitation where planned</a:t>
            </a:r>
          </a:p>
        </p:txBody>
      </p:sp>
      <p:pic>
        <p:nvPicPr>
          <p:cNvPr id="37" name="Graphic 36">
            <a:extLst>
              <a:ext uri="{FF2B5EF4-FFF2-40B4-BE49-F238E27FC236}">
                <a16:creationId xmlns:a16="http://schemas.microsoft.com/office/drawing/2014/main" id="{72C84ACA-CFF0-5071-E666-96F176D206E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01499" y="6270188"/>
            <a:ext cx="489379" cy="354458"/>
          </a:xfrm>
          <a:prstGeom prst="rect">
            <a:avLst/>
          </a:prstGeom>
        </p:spPr>
      </p:pic>
      <p:sp>
        <p:nvSpPr>
          <p:cNvPr id="40" name="TextBox 39">
            <a:extLst>
              <a:ext uri="{FF2B5EF4-FFF2-40B4-BE49-F238E27FC236}">
                <a16:creationId xmlns:a16="http://schemas.microsoft.com/office/drawing/2014/main" id="{0BF2BB30-57D2-3138-9A87-D38309A5BA75}"/>
              </a:ext>
            </a:extLst>
          </p:cNvPr>
          <p:cNvSpPr txBox="1"/>
          <p:nvPr/>
        </p:nvSpPr>
        <p:spPr>
          <a:xfrm>
            <a:off x="136230" y="782235"/>
            <a:ext cx="3786053" cy="400110"/>
          </a:xfrm>
          <a:prstGeom prst="rect">
            <a:avLst/>
          </a:prstGeom>
          <a:noFill/>
        </p:spPr>
        <p:txBody>
          <a:bodyPr wrap="square">
            <a:spAutoFit/>
          </a:bodyPr>
          <a:lstStyle/>
          <a:p>
            <a:r>
              <a:rPr lang="en-US" sz="2000" b="1">
                <a:solidFill>
                  <a:srgbClr val="FF0000"/>
                </a:solidFill>
              </a:rPr>
              <a:t>EDUCATION SITUATION</a:t>
            </a:r>
          </a:p>
        </p:txBody>
      </p:sp>
      <p:sp>
        <p:nvSpPr>
          <p:cNvPr id="41" name="TextBox 40">
            <a:extLst>
              <a:ext uri="{FF2B5EF4-FFF2-40B4-BE49-F238E27FC236}">
                <a16:creationId xmlns:a16="http://schemas.microsoft.com/office/drawing/2014/main" id="{82BF763A-8881-2BB0-0577-69D0939F4BA6}"/>
              </a:ext>
            </a:extLst>
          </p:cNvPr>
          <p:cNvSpPr txBox="1"/>
          <p:nvPr/>
        </p:nvSpPr>
        <p:spPr>
          <a:xfrm>
            <a:off x="5448938" y="5868269"/>
            <a:ext cx="3547268" cy="821182"/>
          </a:xfrm>
          <a:prstGeom prst="rect">
            <a:avLst/>
          </a:prstGeom>
          <a:noFill/>
        </p:spPr>
        <p:txBody>
          <a:bodyPr wrap="square" lIns="91440" tIns="36000" rIns="91440" bIns="45720" anchor="t">
            <a:spAutoFit/>
          </a:bodyPr>
          <a:lstStyle/>
          <a:p>
            <a:pPr>
              <a:lnSpc>
                <a:spcPct val="100000"/>
              </a:lnSpc>
            </a:pPr>
            <a:r>
              <a:rPr lang="en-US" sz="1600" dirty="0">
                <a:solidFill>
                  <a:prstClr val="black"/>
                </a:solidFill>
                <a:latin typeface="Aptos Light" panose="020B0004020202020204" pitchFamily="34" charset="0"/>
              </a:rPr>
              <a:t>Support access to </a:t>
            </a:r>
            <a:r>
              <a:rPr lang="en-US" sz="1600" b="1" dirty="0">
                <a:solidFill>
                  <a:prstClr val="black"/>
                </a:solidFill>
                <a:latin typeface="Aptos Light" panose="020B0004020202020204" pitchFamily="34" charset="0"/>
              </a:rPr>
              <a:t>distance learning </a:t>
            </a:r>
            <a:r>
              <a:rPr lang="en-US" sz="1600" dirty="0">
                <a:solidFill>
                  <a:prstClr val="black"/>
                </a:solidFill>
                <a:latin typeface="Aptos Light" panose="020B0004020202020204" pitchFamily="34" charset="0"/>
              </a:rPr>
              <a:t>through supporting  MoEHE and UNRWA.</a:t>
            </a:r>
          </a:p>
        </p:txBody>
      </p:sp>
      <p:sp>
        <p:nvSpPr>
          <p:cNvPr id="2" name="TextBox 1">
            <a:extLst>
              <a:ext uri="{FF2B5EF4-FFF2-40B4-BE49-F238E27FC236}">
                <a16:creationId xmlns:a16="http://schemas.microsoft.com/office/drawing/2014/main" id="{875E0A3F-A0B3-FF22-6A2F-70B7DDBE267C}"/>
              </a:ext>
            </a:extLst>
          </p:cNvPr>
          <p:cNvSpPr txBox="1"/>
          <p:nvPr/>
        </p:nvSpPr>
        <p:spPr>
          <a:xfrm>
            <a:off x="755097" y="1268385"/>
            <a:ext cx="3962555" cy="1077218"/>
          </a:xfrm>
          <a:prstGeom prst="rect">
            <a:avLst/>
          </a:prstGeom>
          <a:noFill/>
        </p:spPr>
        <p:txBody>
          <a:bodyPr wrap="square" lIns="91440" tIns="45720" rIns="91440" bIns="45720" anchor="t">
            <a:spAutoFit/>
          </a:bodyPr>
          <a:lstStyle/>
          <a:p>
            <a:r>
              <a:rPr lang="en-US" sz="1600" b="1"/>
              <a:t>Before the 2023 war,</a:t>
            </a:r>
            <a:r>
              <a:rPr lang="en-US" sz="1600" dirty="0"/>
              <a:t> Gaza’s education system was heavily affected by prolonged occupation &amp; repeated escalations, yet literacy rates remained high.</a:t>
            </a:r>
            <a:endParaRPr lang="en-US" sz="1600"/>
          </a:p>
        </p:txBody>
      </p:sp>
      <p:pic>
        <p:nvPicPr>
          <p:cNvPr id="5" name="Picture 4">
            <a:extLst>
              <a:ext uri="{FF2B5EF4-FFF2-40B4-BE49-F238E27FC236}">
                <a16:creationId xmlns:a16="http://schemas.microsoft.com/office/drawing/2014/main" id="{6E064D0B-30DE-8DE9-AD54-25ABBDF63521}"/>
              </a:ext>
            </a:extLst>
          </p:cNvPr>
          <p:cNvPicPr>
            <a:picLocks noChangeAspect="1"/>
          </p:cNvPicPr>
          <p:nvPr/>
        </p:nvPicPr>
        <p:blipFill>
          <a:blip r:embed="rId12"/>
          <a:stretch>
            <a:fillRect/>
          </a:stretch>
        </p:blipFill>
        <p:spPr>
          <a:xfrm>
            <a:off x="8962814" y="1305912"/>
            <a:ext cx="3178447" cy="5124481"/>
          </a:xfrm>
          <a:prstGeom prst="rect">
            <a:avLst/>
          </a:prstGeom>
        </p:spPr>
      </p:pic>
      <p:pic>
        <p:nvPicPr>
          <p:cNvPr id="10" name="Picture 9">
            <a:extLst>
              <a:ext uri="{FF2B5EF4-FFF2-40B4-BE49-F238E27FC236}">
                <a16:creationId xmlns:a16="http://schemas.microsoft.com/office/drawing/2014/main" id="{07D5777F-21E3-D640-E0E4-72D685CA5087}"/>
              </a:ext>
            </a:extLst>
          </p:cNvPr>
          <p:cNvPicPr>
            <a:picLocks noChangeAspect="1"/>
          </p:cNvPicPr>
          <p:nvPr/>
        </p:nvPicPr>
        <p:blipFill>
          <a:blip r:embed="rId13"/>
          <a:stretch>
            <a:fillRect/>
          </a:stretch>
        </p:blipFill>
        <p:spPr>
          <a:xfrm>
            <a:off x="4959476" y="1490135"/>
            <a:ext cx="347502" cy="347502"/>
          </a:xfrm>
          <a:prstGeom prst="rect">
            <a:avLst/>
          </a:prstGeom>
        </p:spPr>
      </p:pic>
      <p:sp>
        <p:nvSpPr>
          <p:cNvPr id="15" name="TextBox 14">
            <a:extLst>
              <a:ext uri="{FF2B5EF4-FFF2-40B4-BE49-F238E27FC236}">
                <a16:creationId xmlns:a16="http://schemas.microsoft.com/office/drawing/2014/main" id="{B49BBC1A-23D6-40B5-9DD1-164D6CD50695}"/>
              </a:ext>
            </a:extLst>
          </p:cNvPr>
          <p:cNvSpPr txBox="1"/>
          <p:nvPr/>
        </p:nvSpPr>
        <p:spPr>
          <a:xfrm>
            <a:off x="5333734" y="1319276"/>
            <a:ext cx="3620689" cy="1313624"/>
          </a:xfrm>
          <a:prstGeom prst="rect">
            <a:avLst/>
          </a:prstGeom>
          <a:noFill/>
        </p:spPr>
        <p:txBody>
          <a:bodyPr wrap="square" lIns="91440" tIns="36000" rIns="91440" bIns="45720" anchor="t">
            <a:spAutoFit/>
          </a:bodyPr>
          <a:lstStyle/>
          <a:p>
            <a:pPr>
              <a:lnSpc>
                <a:spcPct val="100000"/>
              </a:lnSpc>
            </a:pPr>
            <a:r>
              <a:rPr lang="en-US" sz="1600" b="1" dirty="0">
                <a:solidFill>
                  <a:prstClr val="black"/>
                </a:solidFill>
                <a:latin typeface="Aptos Light" panose="020B0004020202020204" pitchFamily="34" charset="0"/>
              </a:rPr>
              <a:t>Coordination:</a:t>
            </a:r>
            <a:r>
              <a:rPr lang="en-US" sz="1600" dirty="0">
                <a:solidFill>
                  <a:prstClr val="black"/>
                </a:solidFill>
                <a:latin typeface="Aptos Light" panose="020B0004020202020204" pitchFamily="34" charset="0"/>
              </a:rPr>
              <a:t> Mobilize </a:t>
            </a:r>
            <a:r>
              <a:rPr lang="en-US" sz="1600" b="1" dirty="0">
                <a:solidFill>
                  <a:prstClr val="black"/>
                </a:solidFill>
                <a:latin typeface="Aptos Light" panose="020B0004020202020204" pitchFamily="34" charset="0"/>
              </a:rPr>
              <a:t>69 partners </a:t>
            </a:r>
            <a:r>
              <a:rPr lang="en-US" sz="1600" dirty="0">
                <a:solidFill>
                  <a:prstClr val="black"/>
                </a:solidFill>
                <a:latin typeface="Aptos Light" panose="020B0004020202020204" pitchFamily="34" charset="0"/>
              </a:rPr>
              <a:t>(UN, INGOs, NNGOs) to respond to children learning needs aligned with the cluster 3-phase response, winterization and ceasefire plans.</a:t>
            </a:r>
          </a:p>
        </p:txBody>
      </p:sp>
    </p:spTree>
    <p:extLst>
      <p:ext uri="{BB962C8B-B14F-4D97-AF65-F5344CB8AC3E}">
        <p14:creationId xmlns:p14="http://schemas.microsoft.com/office/powerpoint/2010/main" val="26566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8CA4-A729-C2E7-3BEC-8E55F5408174}"/>
            </a:ext>
          </a:extLst>
        </p:cNvPr>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E31D552F-810E-A077-6801-6D8659991665}"/>
              </a:ext>
            </a:extLst>
          </p:cNvPr>
          <p:cNvSpPr>
            <a:spLocks noGrp="1"/>
          </p:cNvSpPr>
          <p:nvPr>
            <p:ph type="sldNum" sz="quarter" idx="12"/>
          </p:nvPr>
        </p:nvSpPr>
        <p:spPr>
          <a:xfrm>
            <a:off x="11424912" y="6311250"/>
            <a:ext cx="5029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35265-9F9B-4C4A-9769-2DE2B9190425}" type="slidenum">
              <a:rPr kumimoji="0" lang="en-US" sz="1000" b="1" i="0" u="none" strike="noStrike" kern="1200" cap="none" spc="0" normalizeH="0" baseline="0" noProof="0" smtClean="0">
                <a:ln>
                  <a:noFill/>
                </a:ln>
                <a:solidFill>
                  <a:prstClr val="white">
                    <a:lumMod val="65000"/>
                  </a:prstClr>
                </a:solidFill>
                <a:effectLst/>
                <a:uLnTx/>
                <a:uFillTx/>
                <a:latin typeface="Roboto" panose="02000000000000000000" pitchFamily="2" charset="0"/>
                <a:ea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1"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621C3385-51BD-8E99-46A4-89D96D9EDF05}"/>
              </a:ext>
            </a:extLst>
          </p:cNvPr>
          <p:cNvSpPr txBox="1"/>
          <p:nvPr/>
        </p:nvSpPr>
        <p:spPr>
          <a:xfrm>
            <a:off x="230445" y="140485"/>
            <a:ext cx="9606281" cy="461665"/>
          </a:xfrm>
          <a:prstGeom prst="rect">
            <a:avLst/>
          </a:prstGeom>
          <a:noFill/>
        </p:spPr>
        <p:txBody>
          <a:bodyPr wrap="square" rtlCol="0">
            <a:spAutoFit/>
          </a:bodyPr>
          <a:lstStyle/>
          <a:p>
            <a:pPr lvl="0">
              <a:tabLst>
                <a:tab pos="1431925" algn="l"/>
                <a:tab pos="1616075" algn="l"/>
                <a:tab pos="2517775" algn="l"/>
              </a:tabLst>
              <a:defRPr/>
            </a:pPr>
            <a:r>
              <a:rPr kumimoji="0" lang="en-GB" sz="24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Gaza </a:t>
            </a:r>
            <a:r>
              <a:rPr lang="en-GB" sz="2400" b="1">
                <a:solidFill>
                  <a:srgbClr val="004BB4"/>
                </a:solidFill>
                <a:latin typeface="Roboto" panose="02000000000000000000" pitchFamily="2" charset="0"/>
                <a:ea typeface="Roboto" panose="02000000000000000000" pitchFamily="2" charset="0"/>
                <a:cs typeface="Roboto" panose="02000000000000000000" pitchFamily="2" charset="0"/>
              </a:rPr>
              <a:t>Strip: </a:t>
            </a:r>
            <a:r>
              <a:rPr lang="en-GB" sz="2000" b="1">
                <a:solidFill>
                  <a:srgbClr val="004BB4"/>
                </a:solidFill>
                <a:latin typeface="Roboto" panose="02000000000000000000" pitchFamily="2" charset="0"/>
                <a:ea typeface="Roboto" panose="02000000000000000000" pitchFamily="2" charset="0"/>
                <a:cs typeface="Roboto" panose="02000000000000000000" pitchFamily="2" charset="0"/>
              </a:rPr>
              <a:t>EDUACTION SITUATION </a:t>
            </a:r>
            <a:r>
              <a:rPr kumimoji="0" lang="en-GB" sz="20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AND CLUSTER Response</a:t>
            </a:r>
            <a:endParaRPr kumimoji="0" lang="en-GB" sz="48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7" name="Picture 6" descr="Blue text on a black background&#10;&#10;Description automatically generated">
            <a:extLst>
              <a:ext uri="{FF2B5EF4-FFF2-40B4-BE49-F238E27FC236}">
                <a16:creationId xmlns:a16="http://schemas.microsoft.com/office/drawing/2014/main" id="{A0BA9560-AE07-2383-9C76-8A46F149214C}"/>
              </a:ext>
            </a:extLst>
          </p:cNvPr>
          <p:cNvPicPr>
            <a:picLocks noChangeAspect="1"/>
          </p:cNvPicPr>
          <p:nvPr/>
        </p:nvPicPr>
        <p:blipFill>
          <a:blip r:embed="rId2"/>
          <a:stretch>
            <a:fillRect/>
          </a:stretch>
        </p:blipFill>
        <p:spPr>
          <a:xfrm>
            <a:off x="10177272" y="141679"/>
            <a:ext cx="1890061" cy="529374"/>
          </a:xfrm>
          <a:prstGeom prst="rect">
            <a:avLst/>
          </a:prstGeom>
        </p:spPr>
      </p:pic>
      <p:sp>
        <p:nvSpPr>
          <p:cNvPr id="6" name="TextBox 5">
            <a:extLst>
              <a:ext uri="{FF2B5EF4-FFF2-40B4-BE49-F238E27FC236}">
                <a16:creationId xmlns:a16="http://schemas.microsoft.com/office/drawing/2014/main" id="{85FEF287-4EB6-A02F-3692-23B9D64F1EF1}"/>
              </a:ext>
            </a:extLst>
          </p:cNvPr>
          <p:cNvSpPr txBox="1"/>
          <p:nvPr/>
        </p:nvSpPr>
        <p:spPr>
          <a:xfrm>
            <a:off x="9503743" y="6393698"/>
            <a:ext cx="216277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prstClr val="white">
                    <a:lumMod val="65000"/>
                  </a:prstClr>
                </a:solidFill>
                <a:latin typeface="Roboto" panose="02000000000000000000" pitchFamily="2" charset="0"/>
                <a:ea typeface="Roboto" panose="02000000000000000000" pitchFamily="2" charset="0"/>
                <a:cs typeface="Roboto" panose="02000000000000000000" pitchFamily="2" charset="0"/>
              </a:rPr>
              <a:t>Education is a fundamental right.</a:t>
            </a:r>
            <a:endParaRPr kumimoji="0" lang="en-US" sz="1000" b="0"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3" name="Graphic 12">
            <a:extLst>
              <a:ext uri="{FF2B5EF4-FFF2-40B4-BE49-F238E27FC236}">
                <a16:creationId xmlns:a16="http://schemas.microsoft.com/office/drawing/2014/main" id="{D1A360E1-14E2-1514-79C2-04C1C53A5D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004" y="1384094"/>
            <a:ext cx="459629" cy="459629"/>
          </a:xfrm>
          <a:prstGeom prst="rect">
            <a:avLst/>
          </a:prstGeom>
        </p:spPr>
      </p:pic>
      <p:sp>
        <p:nvSpPr>
          <p:cNvPr id="14" name="TextBox 13">
            <a:extLst>
              <a:ext uri="{FF2B5EF4-FFF2-40B4-BE49-F238E27FC236}">
                <a16:creationId xmlns:a16="http://schemas.microsoft.com/office/drawing/2014/main" id="{DFA32D30-4D6D-0AB0-E7F5-7BF811058D58}"/>
              </a:ext>
            </a:extLst>
          </p:cNvPr>
          <p:cNvSpPr txBox="1"/>
          <p:nvPr/>
        </p:nvSpPr>
        <p:spPr>
          <a:xfrm>
            <a:off x="806365" y="2434769"/>
            <a:ext cx="6084605" cy="821182"/>
          </a:xfrm>
          <a:prstGeom prst="rect">
            <a:avLst/>
          </a:prstGeom>
          <a:noFill/>
        </p:spPr>
        <p:txBody>
          <a:bodyPr wrap="square" lIns="91440" tIns="3600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solidFill>
                  <a:prstClr val="black"/>
                </a:solidFill>
                <a:effectLst/>
                <a:uLnTx/>
                <a:uFillTx/>
                <a:latin typeface="Aptos Light"/>
              </a:rPr>
              <a:t>Successfully finalized </a:t>
            </a:r>
            <a:r>
              <a:rPr kumimoji="0" lang="en-US" sz="1600" u="none" strike="noStrike" kern="1200" cap="none" spc="0" normalizeH="0" baseline="0" noProof="0" dirty="0">
                <a:ln>
                  <a:noFill/>
                </a:ln>
                <a:solidFill>
                  <a:prstClr val="black"/>
                </a:solidFill>
                <a:effectLst/>
                <a:uLnTx/>
                <a:uFillTx/>
                <a:latin typeface="Aptos Light"/>
              </a:rPr>
              <a:t>the 2023/24 and 2024/25 academic years, in alignment with </a:t>
            </a:r>
            <a:r>
              <a:rPr kumimoji="0" lang="en-US" sz="1600" u="none" strike="noStrike" kern="1200" cap="none" spc="0" normalizeH="0" baseline="0" noProof="0" dirty="0" err="1">
                <a:ln>
                  <a:noFill/>
                </a:ln>
                <a:solidFill>
                  <a:prstClr val="black"/>
                </a:solidFill>
                <a:effectLst/>
                <a:uLnTx/>
                <a:uFillTx/>
                <a:latin typeface="Aptos Light"/>
              </a:rPr>
              <a:t>MoE</a:t>
            </a:r>
            <a:r>
              <a:rPr kumimoji="0" lang="en-US" sz="1600" u="none" strike="noStrike" kern="1200" cap="none" spc="0" normalizeH="0" baseline="0" noProof="0" dirty="0">
                <a:ln>
                  <a:noFill/>
                </a:ln>
                <a:solidFill>
                  <a:prstClr val="black"/>
                </a:solidFill>
                <a:effectLst/>
                <a:uLnTx/>
                <a:uFillTx/>
                <a:latin typeface="Aptos Light"/>
              </a:rPr>
              <a:t> and UNRWA standards, and provided support for the administration of the </a:t>
            </a:r>
            <a:r>
              <a:rPr kumimoji="0" lang="en-US" sz="1600" u="none" strike="noStrike" kern="1200" cap="none" spc="0" normalizeH="0" baseline="0" noProof="0" dirty="0" err="1">
                <a:ln>
                  <a:noFill/>
                </a:ln>
                <a:solidFill>
                  <a:prstClr val="black"/>
                </a:solidFill>
                <a:effectLst/>
                <a:uLnTx/>
                <a:uFillTx/>
                <a:latin typeface="Aptos Light"/>
              </a:rPr>
              <a:t>Tawjihi</a:t>
            </a:r>
            <a:r>
              <a:rPr kumimoji="0" lang="en-US" sz="1600" u="none" strike="noStrike" kern="1200" cap="none" spc="0" normalizeH="0" baseline="0" noProof="0" dirty="0">
                <a:ln>
                  <a:noFill/>
                </a:ln>
                <a:solidFill>
                  <a:prstClr val="black"/>
                </a:solidFill>
                <a:effectLst/>
                <a:uLnTx/>
                <a:uFillTx/>
                <a:latin typeface="Aptos Light"/>
              </a:rPr>
              <a:t> 2023/24 and 2024/25 cohorts. </a:t>
            </a:r>
          </a:p>
        </p:txBody>
      </p:sp>
      <p:sp>
        <p:nvSpPr>
          <p:cNvPr id="16" name="TextBox 15">
            <a:extLst>
              <a:ext uri="{FF2B5EF4-FFF2-40B4-BE49-F238E27FC236}">
                <a16:creationId xmlns:a16="http://schemas.microsoft.com/office/drawing/2014/main" id="{F1BB7AD8-C642-48AE-D6B2-7CFCFE69E657}"/>
              </a:ext>
            </a:extLst>
          </p:cNvPr>
          <p:cNvSpPr txBox="1"/>
          <p:nvPr/>
        </p:nvSpPr>
        <p:spPr>
          <a:xfrm>
            <a:off x="825915" y="4763987"/>
            <a:ext cx="6151730" cy="821182"/>
          </a:xfrm>
          <a:prstGeom prst="rect">
            <a:avLst/>
          </a:prstGeom>
          <a:noFill/>
        </p:spPr>
        <p:txBody>
          <a:bodyPr wrap="square" lIns="91440" tIns="36000" rIns="91440" bIns="45720" anchor="t">
            <a:spAutoFit/>
          </a:bodyPr>
          <a:lstStyle/>
          <a:p>
            <a:pPr>
              <a:defRPr/>
            </a:pPr>
            <a:r>
              <a:rPr kumimoji="0" lang="en-US" sz="1600" b="1" u="none" strike="noStrike" kern="1200" cap="none" spc="0" normalizeH="0" baseline="0" noProof="0" dirty="0">
                <a:ln>
                  <a:noFill/>
                </a:ln>
                <a:solidFill>
                  <a:prstClr val="black"/>
                </a:solidFill>
                <a:effectLst/>
                <a:uLnTx/>
                <a:uFillTx/>
                <a:latin typeface="Aptos Light"/>
              </a:rPr>
              <a:t>Developed guidelines</a:t>
            </a:r>
            <a:r>
              <a:rPr kumimoji="0" lang="en-US" sz="1600" u="none" strike="noStrike" kern="1200" cap="none" spc="0" normalizeH="0" baseline="0" noProof="0" dirty="0">
                <a:ln>
                  <a:noFill/>
                </a:ln>
                <a:solidFill>
                  <a:prstClr val="black"/>
                </a:solidFill>
                <a:effectLst/>
                <a:uLnTx/>
                <a:uFillTx/>
                <a:latin typeface="Aptos Light"/>
              </a:rPr>
              <a:t> to strengthen the education response, ensuring alignment among all partners with MoE</a:t>
            </a:r>
            <a:r>
              <a:rPr lang="en-US" sz="1600" dirty="0">
                <a:solidFill>
                  <a:prstClr val="black"/>
                </a:solidFill>
                <a:latin typeface="Aptos Light"/>
              </a:rPr>
              <a:t> ,</a:t>
            </a:r>
            <a:r>
              <a:rPr kumimoji="0" lang="en-US" sz="1600" u="none" strike="noStrike" kern="1200" cap="none" spc="0" normalizeH="0" baseline="0" noProof="0" dirty="0">
                <a:ln>
                  <a:noFill/>
                </a:ln>
                <a:solidFill>
                  <a:prstClr val="black"/>
                </a:solidFill>
                <a:effectLst/>
                <a:uLnTx/>
                <a:uFillTx/>
                <a:latin typeface="Aptos Light"/>
              </a:rPr>
              <a:t> UNRWA</a:t>
            </a:r>
            <a:r>
              <a:rPr lang="en-US" sz="1600" dirty="0">
                <a:solidFill>
                  <a:prstClr val="black"/>
                </a:solidFill>
                <a:latin typeface="Aptos Light"/>
              </a:rPr>
              <a:t>, &amp; UNICEF standards</a:t>
            </a:r>
            <a:r>
              <a:rPr kumimoji="0" lang="en-US" sz="1600" u="none" strike="noStrike" kern="1200" cap="none" spc="0" normalizeH="0" baseline="0" noProof="0" dirty="0">
                <a:ln>
                  <a:noFill/>
                </a:ln>
                <a:solidFill>
                  <a:prstClr val="black"/>
                </a:solidFill>
                <a:effectLst/>
                <a:uLnTx/>
                <a:uFillTx/>
                <a:latin typeface="Aptos Light"/>
              </a:rPr>
              <a:t> and benchmarks.</a:t>
            </a:r>
            <a:endParaRPr lang="en-US" sz="1600" u="none" strike="noStrike" kern="1200" cap="none" spc="0" normalizeH="0" baseline="0" noProof="0" dirty="0">
              <a:ln>
                <a:noFill/>
              </a:ln>
              <a:solidFill>
                <a:prstClr val="black"/>
              </a:solidFill>
              <a:effectLst/>
              <a:uLnTx/>
              <a:uFillTx/>
              <a:latin typeface="Aptos Light"/>
            </a:endParaRPr>
          </a:p>
        </p:txBody>
      </p:sp>
      <p:pic>
        <p:nvPicPr>
          <p:cNvPr id="17" name="Graphic 16">
            <a:extLst>
              <a:ext uri="{FF2B5EF4-FFF2-40B4-BE49-F238E27FC236}">
                <a16:creationId xmlns:a16="http://schemas.microsoft.com/office/drawing/2014/main" id="{96980CAB-2F66-E646-8457-503CC7373C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421" y="2499910"/>
            <a:ext cx="427959" cy="427959"/>
          </a:xfrm>
          <a:prstGeom prst="rect">
            <a:avLst/>
          </a:prstGeom>
        </p:spPr>
      </p:pic>
      <p:pic>
        <p:nvPicPr>
          <p:cNvPr id="20" name="Graphic 19">
            <a:extLst>
              <a:ext uri="{FF2B5EF4-FFF2-40B4-BE49-F238E27FC236}">
                <a16:creationId xmlns:a16="http://schemas.microsoft.com/office/drawing/2014/main" id="{50402187-2C1A-185E-F90F-E6F490894B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534" y="4986229"/>
            <a:ext cx="296761" cy="366587"/>
          </a:xfrm>
          <a:prstGeom prst="rect">
            <a:avLst/>
          </a:prstGeom>
        </p:spPr>
      </p:pic>
      <p:cxnSp>
        <p:nvCxnSpPr>
          <p:cNvPr id="25" name="Straight Connector 24">
            <a:extLst>
              <a:ext uri="{FF2B5EF4-FFF2-40B4-BE49-F238E27FC236}">
                <a16:creationId xmlns:a16="http://schemas.microsoft.com/office/drawing/2014/main" id="{D095245F-1D8C-053A-1E05-70554321F523}"/>
              </a:ext>
            </a:extLst>
          </p:cNvPr>
          <p:cNvCxnSpPr>
            <a:cxnSpLocks/>
          </p:cNvCxnSpPr>
          <p:nvPr/>
        </p:nvCxnSpPr>
        <p:spPr>
          <a:xfrm>
            <a:off x="324627" y="678794"/>
            <a:ext cx="7378500"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61DBB67-9E08-4443-492E-7B72FEF4296B}"/>
              </a:ext>
            </a:extLst>
          </p:cNvPr>
          <p:cNvSpPr txBox="1"/>
          <p:nvPr/>
        </p:nvSpPr>
        <p:spPr>
          <a:xfrm>
            <a:off x="367716" y="800523"/>
            <a:ext cx="3312563" cy="400110"/>
          </a:xfrm>
          <a:prstGeom prst="rect">
            <a:avLst/>
          </a:prstGeom>
          <a:noFill/>
        </p:spPr>
        <p:txBody>
          <a:bodyPr wrap="square">
            <a:spAutoFit/>
          </a:bodyPr>
          <a:lstStyle/>
          <a:p>
            <a:r>
              <a:rPr lang="en-US" sz="2000" b="1">
                <a:solidFill>
                  <a:srgbClr val="004BB4"/>
                </a:solidFill>
              </a:rPr>
              <a:t>Cluster partners response:</a:t>
            </a:r>
          </a:p>
        </p:txBody>
      </p:sp>
      <p:sp>
        <p:nvSpPr>
          <p:cNvPr id="44" name="TextBox 43">
            <a:extLst>
              <a:ext uri="{FF2B5EF4-FFF2-40B4-BE49-F238E27FC236}">
                <a16:creationId xmlns:a16="http://schemas.microsoft.com/office/drawing/2014/main" id="{2A5E6354-73F5-B098-6CFF-B963E964A797}"/>
              </a:ext>
            </a:extLst>
          </p:cNvPr>
          <p:cNvSpPr txBox="1"/>
          <p:nvPr/>
        </p:nvSpPr>
        <p:spPr>
          <a:xfrm>
            <a:off x="823043" y="5806508"/>
            <a:ext cx="4222041" cy="328739"/>
          </a:xfrm>
          <a:prstGeom prst="rect">
            <a:avLst/>
          </a:prstGeom>
          <a:noFill/>
        </p:spPr>
        <p:txBody>
          <a:bodyPr wrap="square" lIns="91440" tIns="36000" rIns="91440" bIns="45720" anchor="t">
            <a:spAutoFit/>
          </a:bodyPr>
          <a:lstStyle/>
          <a:p>
            <a:pPr>
              <a:lnSpc>
                <a:spcPct val="100000"/>
              </a:lnSpc>
            </a:pPr>
            <a:r>
              <a:rPr lang="en-US" sz="1600" b="1">
                <a:solidFill>
                  <a:prstClr val="black"/>
                </a:solidFill>
                <a:latin typeface="Aptos Light" panose="020B0004020202020204" pitchFamily="34" charset="0"/>
              </a:rPr>
              <a:t>Refer at-risk children </a:t>
            </a:r>
            <a:r>
              <a:rPr lang="en-US" sz="1600">
                <a:solidFill>
                  <a:prstClr val="black"/>
                </a:solidFill>
                <a:latin typeface="Aptos Light" panose="020B0004020202020204" pitchFamily="34" charset="0"/>
              </a:rPr>
              <a:t>to specialized services</a:t>
            </a:r>
          </a:p>
        </p:txBody>
      </p:sp>
      <p:sp>
        <p:nvSpPr>
          <p:cNvPr id="45" name="TextBox 44">
            <a:extLst>
              <a:ext uri="{FF2B5EF4-FFF2-40B4-BE49-F238E27FC236}">
                <a16:creationId xmlns:a16="http://schemas.microsoft.com/office/drawing/2014/main" id="{EC2ABF34-E73C-588A-CD28-015D3F62EC0E}"/>
              </a:ext>
            </a:extLst>
          </p:cNvPr>
          <p:cNvSpPr txBox="1"/>
          <p:nvPr/>
        </p:nvSpPr>
        <p:spPr>
          <a:xfrm>
            <a:off x="823043" y="6360555"/>
            <a:ext cx="5090721" cy="328739"/>
          </a:xfrm>
          <a:prstGeom prst="rect">
            <a:avLst/>
          </a:prstGeom>
          <a:noFill/>
        </p:spPr>
        <p:txBody>
          <a:bodyPr wrap="square" lIns="91440" tIns="36000" rIns="91440" bIns="45720" anchor="t">
            <a:spAutoFit/>
          </a:bodyPr>
          <a:lstStyle/>
          <a:p>
            <a:pPr>
              <a:lnSpc>
                <a:spcPct val="100000"/>
              </a:lnSpc>
            </a:pPr>
            <a:r>
              <a:rPr lang="en-US" sz="1600">
                <a:solidFill>
                  <a:prstClr val="black"/>
                </a:solidFill>
                <a:latin typeface="Aptos Light" panose="020B0004020202020204" pitchFamily="34" charset="0"/>
              </a:rPr>
              <a:t>Raise </a:t>
            </a:r>
            <a:r>
              <a:rPr lang="en-US" sz="1600" b="1">
                <a:solidFill>
                  <a:prstClr val="black"/>
                </a:solidFill>
                <a:latin typeface="Aptos Light" panose="020B0004020202020204" pitchFamily="34" charset="0"/>
              </a:rPr>
              <a:t>awareness</a:t>
            </a:r>
            <a:r>
              <a:rPr lang="en-US" sz="1600">
                <a:solidFill>
                  <a:prstClr val="black"/>
                </a:solidFill>
                <a:latin typeface="Aptos Light" panose="020B0004020202020204" pitchFamily="34" charset="0"/>
              </a:rPr>
              <a:t> on risks of damaged buildings and UXOs</a:t>
            </a:r>
          </a:p>
        </p:txBody>
      </p:sp>
      <p:pic>
        <p:nvPicPr>
          <p:cNvPr id="47" name="Picture 46">
            <a:extLst>
              <a:ext uri="{FF2B5EF4-FFF2-40B4-BE49-F238E27FC236}">
                <a16:creationId xmlns:a16="http://schemas.microsoft.com/office/drawing/2014/main" id="{5E2B55DB-03A2-00EE-7D62-8D533E60FAEC}"/>
              </a:ext>
            </a:extLst>
          </p:cNvPr>
          <p:cNvPicPr>
            <a:picLocks noChangeAspect="1"/>
          </p:cNvPicPr>
          <p:nvPr/>
        </p:nvPicPr>
        <p:blipFill>
          <a:blip r:embed="rId6"/>
          <a:stretch>
            <a:fillRect/>
          </a:stretch>
        </p:blipFill>
        <p:spPr>
          <a:xfrm>
            <a:off x="277553" y="5803075"/>
            <a:ext cx="307693" cy="361169"/>
          </a:xfrm>
          <a:prstGeom prst="rect">
            <a:avLst/>
          </a:prstGeom>
        </p:spPr>
      </p:pic>
      <p:pic>
        <p:nvPicPr>
          <p:cNvPr id="49" name="Picture 48">
            <a:extLst>
              <a:ext uri="{FF2B5EF4-FFF2-40B4-BE49-F238E27FC236}">
                <a16:creationId xmlns:a16="http://schemas.microsoft.com/office/drawing/2014/main" id="{AD4AB01F-6524-BF9E-4DA1-7E8EDB674F10}"/>
              </a:ext>
            </a:extLst>
          </p:cNvPr>
          <p:cNvPicPr>
            <a:picLocks noChangeAspect="1"/>
          </p:cNvPicPr>
          <p:nvPr/>
        </p:nvPicPr>
        <p:blipFill>
          <a:blip r:embed="rId7"/>
          <a:stretch>
            <a:fillRect/>
          </a:stretch>
        </p:blipFill>
        <p:spPr>
          <a:xfrm>
            <a:off x="354661" y="6390181"/>
            <a:ext cx="293634" cy="351000"/>
          </a:xfrm>
          <a:prstGeom prst="rect">
            <a:avLst/>
          </a:prstGeom>
        </p:spPr>
      </p:pic>
      <p:sp>
        <p:nvSpPr>
          <p:cNvPr id="15" name="TextBox 14">
            <a:extLst>
              <a:ext uri="{FF2B5EF4-FFF2-40B4-BE49-F238E27FC236}">
                <a16:creationId xmlns:a16="http://schemas.microsoft.com/office/drawing/2014/main" id="{73527615-533B-1717-09C0-8D72DDA0C8C7}"/>
              </a:ext>
            </a:extLst>
          </p:cNvPr>
          <p:cNvSpPr txBox="1"/>
          <p:nvPr/>
        </p:nvSpPr>
        <p:spPr>
          <a:xfrm>
            <a:off x="737185" y="1187118"/>
            <a:ext cx="6271885" cy="1067403"/>
          </a:xfrm>
          <a:prstGeom prst="rect">
            <a:avLst/>
          </a:prstGeom>
          <a:noFill/>
        </p:spPr>
        <p:txBody>
          <a:bodyPr wrap="square" lIns="91440" tIns="36000" rIns="91440" bIns="45720" anchor="t">
            <a:spAutoFit/>
          </a:bodyPr>
          <a:lstStyle/>
          <a:p>
            <a:r>
              <a:rPr lang="en-US" sz="1600" b="1" dirty="0">
                <a:solidFill>
                  <a:prstClr val="black"/>
                </a:solidFill>
                <a:latin typeface="Aptos Light"/>
              </a:rPr>
              <a:t>Conducted </a:t>
            </a:r>
            <a:r>
              <a:rPr lang="en-US" sz="1600" b="1" dirty="0">
                <a:latin typeface="Aptos Light"/>
              </a:rPr>
              <a:t>physical</a:t>
            </a:r>
            <a:r>
              <a:rPr lang="en-US" sz="1600" b="1" dirty="0">
                <a:solidFill>
                  <a:srgbClr val="FF0000"/>
                </a:solidFill>
                <a:latin typeface="Aptos Light"/>
              </a:rPr>
              <a:t> </a:t>
            </a:r>
            <a:r>
              <a:rPr lang="en-US" sz="1600" b="1" dirty="0">
                <a:solidFill>
                  <a:prstClr val="black"/>
                </a:solidFill>
                <a:latin typeface="Aptos Light"/>
              </a:rPr>
              <a:t>school damage assessments </a:t>
            </a:r>
            <a:r>
              <a:rPr lang="en-US" sz="1600" dirty="0">
                <a:solidFill>
                  <a:prstClr val="black"/>
                </a:solidFill>
                <a:latin typeface="Aptos Light"/>
              </a:rPr>
              <a:t>using satellite imagery, field assessment with UNICEF, &amp; RDNA and published evidence of the impact of the war on education, with damages ranging from direct hits to partial or likely </a:t>
            </a:r>
          </a:p>
        </p:txBody>
      </p:sp>
      <p:pic>
        <p:nvPicPr>
          <p:cNvPr id="3" name="Picture 2" descr="A group of people sitting in a tent&#10;&#10;Description automatically generated">
            <a:extLst>
              <a:ext uri="{FF2B5EF4-FFF2-40B4-BE49-F238E27FC236}">
                <a16:creationId xmlns:a16="http://schemas.microsoft.com/office/drawing/2014/main" id="{5E734A83-A5AE-B194-FF05-9E1711698F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4242" y="800522"/>
            <a:ext cx="4937758" cy="6057477"/>
          </a:xfrm>
          <a:prstGeom prst="rect">
            <a:avLst/>
          </a:prstGeom>
        </p:spPr>
      </p:pic>
      <p:sp>
        <p:nvSpPr>
          <p:cNvPr id="2" name="TextBox 1">
            <a:extLst>
              <a:ext uri="{FF2B5EF4-FFF2-40B4-BE49-F238E27FC236}">
                <a16:creationId xmlns:a16="http://schemas.microsoft.com/office/drawing/2014/main" id="{7CF4B3C4-226E-6F8E-9652-6FFF8C0472C7}"/>
              </a:ext>
            </a:extLst>
          </p:cNvPr>
          <p:cNvSpPr txBox="1"/>
          <p:nvPr/>
        </p:nvSpPr>
        <p:spPr>
          <a:xfrm>
            <a:off x="826394" y="3428999"/>
            <a:ext cx="60960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Aptos Light"/>
              </a:rPr>
              <a:t>UNICEF has played a leading role in supporting education in Gaza by establishing 172 learning centers and providing in-person non-formal education to 260K children during the escalation and after the ceasefire, alongside the Back to Learning campaign.</a:t>
            </a:r>
          </a:p>
        </p:txBody>
      </p:sp>
      <p:pic>
        <p:nvPicPr>
          <p:cNvPr id="5" name="Graphic 4">
            <a:extLst>
              <a:ext uri="{FF2B5EF4-FFF2-40B4-BE49-F238E27FC236}">
                <a16:creationId xmlns:a16="http://schemas.microsoft.com/office/drawing/2014/main" id="{D3767A10-7990-5BB2-44A8-2A626A46FB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0863" y="3594967"/>
            <a:ext cx="459629" cy="459629"/>
          </a:xfrm>
          <a:prstGeom prst="rect">
            <a:avLst/>
          </a:prstGeom>
        </p:spPr>
      </p:pic>
    </p:spTree>
    <p:extLst>
      <p:ext uri="{BB962C8B-B14F-4D97-AF65-F5344CB8AC3E}">
        <p14:creationId xmlns:p14="http://schemas.microsoft.com/office/powerpoint/2010/main" val="1244450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8454497-BE80-46EB-B550-8DA2605C7C36}"/>
              </a:ext>
            </a:extLst>
          </p:cNvPr>
          <p:cNvSpPr txBox="1"/>
          <p:nvPr/>
        </p:nvSpPr>
        <p:spPr>
          <a:xfrm>
            <a:off x="6802581" y="5657671"/>
            <a:ext cx="5195455" cy="1200329"/>
          </a:xfrm>
          <a:prstGeom prst="rect">
            <a:avLst/>
          </a:prstGeom>
          <a:noFill/>
        </p:spPr>
        <p:txBody>
          <a:bodyPr wrap="square">
            <a:spAutoFit/>
          </a:bodyPr>
          <a:lstStyle/>
          <a:p>
            <a:pPr lvl="0" algn="ctr">
              <a:defRPr/>
            </a:pPr>
            <a:r>
              <a:rPr lang="en-US" sz="2400">
                <a:solidFill>
                  <a:srgbClr val="004BB4"/>
                </a:solidFill>
              </a:rPr>
              <a:t>“For Palestinians, education is not only a right, it is resilience, dignity, and continuity”</a:t>
            </a:r>
          </a:p>
        </p:txBody>
      </p:sp>
      <p:pic>
        <p:nvPicPr>
          <p:cNvPr id="3" name="Picture 2">
            <a:extLst>
              <a:ext uri="{FF2B5EF4-FFF2-40B4-BE49-F238E27FC236}">
                <a16:creationId xmlns:a16="http://schemas.microsoft.com/office/drawing/2014/main" id="{AE0C9763-8A76-AA6B-BE6D-36B37E6A0771}"/>
              </a:ext>
            </a:extLst>
          </p:cNvPr>
          <p:cNvPicPr>
            <a:picLocks noChangeAspect="1"/>
          </p:cNvPicPr>
          <p:nvPr/>
        </p:nvPicPr>
        <p:blipFill>
          <a:blip r:embed="rId3"/>
          <a:stretch>
            <a:fillRect/>
          </a:stretch>
        </p:blipFill>
        <p:spPr>
          <a:xfrm>
            <a:off x="0" y="10866"/>
            <a:ext cx="6858000" cy="6858000"/>
          </a:xfrm>
          <a:prstGeom prst="rect">
            <a:avLst/>
          </a:prstGeom>
        </p:spPr>
      </p:pic>
      <p:pic>
        <p:nvPicPr>
          <p:cNvPr id="4" name="Picture 3">
            <a:extLst>
              <a:ext uri="{FF2B5EF4-FFF2-40B4-BE49-F238E27FC236}">
                <a16:creationId xmlns:a16="http://schemas.microsoft.com/office/drawing/2014/main" id="{64AD0F2A-A68D-7A5A-289E-DEAF382A4753}"/>
              </a:ext>
            </a:extLst>
          </p:cNvPr>
          <p:cNvPicPr>
            <a:picLocks noChangeAspect="1"/>
          </p:cNvPicPr>
          <p:nvPr/>
        </p:nvPicPr>
        <p:blipFill rotWithShape="1">
          <a:blip r:embed="rId4"/>
          <a:srcRect l="7125" t="16566" r="11937" b="46666"/>
          <a:stretch>
            <a:fillRect/>
          </a:stretch>
        </p:blipFill>
        <p:spPr>
          <a:xfrm>
            <a:off x="133729" y="4996509"/>
            <a:ext cx="1778199" cy="1749364"/>
          </a:xfrm>
          <a:prstGeom prst="rect">
            <a:avLst/>
          </a:prstGeom>
        </p:spPr>
      </p:pic>
      <p:pic>
        <p:nvPicPr>
          <p:cNvPr id="5" name="Picture 4">
            <a:extLst>
              <a:ext uri="{FF2B5EF4-FFF2-40B4-BE49-F238E27FC236}">
                <a16:creationId xmlns:a16="http://schemas.microsoft.com/office/drawing/2014/main" id="{1909193A-00D7-E071-7FB3-2D678CA1BFA9}"/>
              </a:ext>
            </a:extLst>
          </p:cNvPr>
          <p:cNvPicPr>
            <a:picLocks noChangeAspect="1"/>
          </p:cNvPicPr>
          <p:nvPr/>
        </p:nvPicPr>
        <p:blipFill rotWithShape="1">
          <a:blip r:embed="rId5"/>
          <a:srcRect l="7125" t="21414" r="15437" b="43233"/>
          <a:stretch>
            <a:fillRect/>
          </a:stretch>
        </p:blipFill>
        <p:spPr>
          <a:xfrm>
            <a:off x="9712036" y="1160754"/>
            <a:ext cx="2211090" cy="2186106"/>
          </a:xfrm>
          <a:prstGeom prst="rect">
            <a:avLst/>
          </a:prstGeom>
        </p:spPr>
      </p:pic>
      <p:pic>
        <p:nvPicPr>
          <p:cNvPr id="6" name="Picture 5">
            <a:extLst>
              <a:ext uri="{FF2B5EF4-FFF2-40B4-BE49-F238E27FC236}">
                <a16:creationId xmlns:a16="http://schemas.microsoft.com/office/drawing/2014/main" id="{FC55C946-7AE9-8B85-8C84-BB371F9FBFF3}"/>
              </a:ext>
            </a:extLst>
          </p:cNvPr>
          <p:cNvPicPr>
            <a:picLocks noChangeAspect="1"/>
          </p:cNvPicPr>
          <p:nvPr/>
        </p:nvPicPr>
        <p:blipFill rotWithShape="1">
          <a:blip r:embed="rId6"/>
          <a:srcRect l="5813" t="19595" r="8875" b="41011"/>
          <a:stretch>
            <a:fillRect/>
          </a:stretch>
        </p:blipFill>
        <p:spPr>
          <a:xfrm>
            <a:off x="7191798" y="3409507"/>
            <a:ext cx="2270855" cy="2229292"/>
          </a:xfrm>
          <a:prstGeom prst="rect">
            <a:avLst/>
          </a:prstGeom>
        </p:spPr>
      </p:pic>
      <p:pic>
        <p:nvPicPr>
          <p:cNvPr id="7" name="Picture 6">
            <a:extLst>
              <a:ext uri="{FF2B5EF4-FFF2-40B4-BE49-F238E27FC236}">
                <a16:creationId xmlns:a16="http://schemas.microsoft.com/office/drawing/2014/main" id="{37E3EA43-3BF0-87F0-D254-037AA29B8FFC}"/>
              </a:ext>
            </a:extLst>
          </p:cNvPr>
          <p:cNvPicPr>
            <a:picLocks noChangeAspect="1"/>
          </p:cNvPicPr>
          <p:nvPr/>
        </p:nvPicPr>
        <p:blipFill rotWithShape="1">
          <a:blip r:embed="rId7"/>
          <a:srcRect l="6687" t="19799" r="8001" b="42020"/>
          <a:stretch>
            <a:fillRect/>
          </a:stretch>
        </p:blipFill>
        <p:spPr>
          <a:xfrm>
            <a:off x="7213403" y="1148889"/>
            <a:ext cx="2235398" cy="2166618"/>
          </a:xfrm>
          <a:prstGeom prst="rect">
            <a:avLst/>
          </a:prstGeom>
        </p:spPr>
      </p:pic>
      <p:pic>
        <p:nvPicPr>
          <p:cNvPr id="9" name="Picture 8">
            <a:extLst>
              <a:ext uri="{FF2B5EF4-FFF2-40B4-BE49-F238E27FC236}">
                <a16:creationId xmlns:a16="http://schemas.microsoft.com/office/drawing/2014/main" id="{9D4EA0D3-E6A2-7C6C-265C-E0FD7DDEF544}"/>
              </a:ext>
            </a:extLst>
          </p:cNvPr>
          <p:cNvPicPr>
            <a:picLocks noChangeAspect="1"/>
          </p:cNvPicPr>
          <p:nvPr/>
        </p:nvPicPr>
        <p:blipFill rotWithShape="1">
          <a:blip r:embed="rId8"/>
          <a:srcRect l="8876" t="23030" r="10187" b="38788"/>
          <a:stretch>
            <a:fillRect/>
          </a:stretch>
        </p:blipFill>
        <p:spPr>
          <a:xfrm>
            <a:off x="9712036" y="3412709"/>
            <a:ext cx="2216727" cy="2208041"/>
          </a:xfrm>
          <a:prstGeom prst="rect">
            <a:avLst/>
          </a:prstGeom>
        </p:spPr>
      </p:pic>
      <p:pic>
        <p:nvPicPr>
          <p:cNvPr id="11" name="Picture 10" descr="Blue text on a black background&#10;&#10;AI-generated content may be incorrect.">
            <a:extLst>
              <a:ext uri="{FF2B5EF4-FFF2-40B4-BE49-F238E27FC236}">
                <a16:creationId xmlns:a16="http://schemas.microsoft.com/office/drawing/2014/main" id="{F7690345-AE17-D1AF-B18E-582EBDF674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18854" y="98506"/>
            <a:ext cx="2373146" cy="605582"/>
          </a:xfrm>
          <a:prstGeom prst="rect">
            <a:avLst/>
          </a:prstGeom>
        </p:spPr>
      </p:pic>
    </p:spTree>
    <p:extLst>
      <p:ext uri="{BB962C8B-B14F-4D97-AF65-F5344CB8AC3E}">
        <p14:creationId xmlns:p14="http://schemas.microsoft.com/office/powerpoint/2010/main" val="3763986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42B7C6-53AE-F029-CDA0-7FDDA5368114}"/>
            </a:ext>
          </a:extLst>
        </p:cNvPr>
        <p:cNvGrpSpPr/>
        <p:nvPr/>
      </p:nvGrpSpPr>
      <p:grpSpPr>
        <a:xfrm>
          <a:off x="0" y="0"/>
          <a:ext cx="0" cy="0"/>
          <a:chOff x="0" y="0"/>
          <a:chExt cx="0" cy="0"/>
        </a:xfrm>
      </p:grpSpPr>
      <p:sp>
        <p:nvSpPr>
          <p:cNvPr id="4" name="Tytuł 1">
            <a:extLst>
              <a:ext uri="{FF2B5EF4-FFF2-40B4-BE49-F238E27FC236}">
                <a16:creationId xmlns:a16="http://schemas.microsoft.com/office/drawing/2014/main" id="{8A148099-B9CB-9E4B-0CC3-FCFDACB74198}"/>
              </a:ext>
            </a:extLst>
          </p:cNvPr>
          <p:cNvSpPr txBox="1">
            <a:spLocks/>
          </p:cNvSpPr>
          <p:nvPr/>
        </p:nvSpPr>
        <p:spPr>
          <a:xfrm>
            <a:off x="70911" y="40883"/>
            <a:ext cx="10051497" cy="547723"/>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fontAlgn="auto">
              <a:spcAft>
                <a:spcPts val="600"/>
              </a:spcAft>
              <a:buClrTx/>
              <a:buSzTx/>
              <a:tabLst/>
              <a:defRPr/>
            </a:pPr>
            <a:r>
              <a:rPr kumimoji="0" lang="en-US" sz="3600" b="1" i="0" u="none" strike="noStrike" cap="none" spc="0" normalizeH="0" baseline="0" noProof="0">
                <a:ln>
                  <a:noFill/>
                </a:ln>
                <a:solidFill>
                  <a:srgbClr val="004BB4"/>
                </a:solidFill>
                <a:effectLst/>
                <a:uLnTx/>
                <a:uFillTx/>
              </a:rPr>
              <a:t>Damages to schools in Gaza since 7 OCT</a:t>
            </a:r>
          </a:p>
        </p:txBody>
      </p:sp>
      <p:pic>
        <p:nvPicPr>
          <p:cNvPr id="6" name="Picture 5">
            <a:extLst>
              <a:ext uri="{FF2B5EF4-FFF2-40B4-BE49-F238E27FC236}">
                <a16:creationId xmlns:a16="http://schemas.microsoft.com/office/drawing/2014/main" id="{AFE1EC80-4AD6-109F-B4DD-052308FEFF6E}"/>
              </a:ext>
            </a:extLst>
          </p:cNvPr>
          <p:cNvPicPr>
            <a:picLocks noChangeAspect="1"/>
          </p:cNvPicPr>
          <p:nvPr/>
        </p:nvPicPr>
        <p:blipFill>
          <a:blip r:embed="rId2"/>
          <a:srcRect t="2991" r="2" b="2"/>
          <a:stretch>
            <a:fillRect/>
          </a:stretch>
        </p:blipFill>
        <p:spPr>
          <a:xfrm>
            <a:off x="2" y="896112"/>
            <a:ext cx="6095999" cy="5961888"/>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5" name="TextBox 4">
            <a:extLst>
              <a:ext uri="{FF2B5EF4-FFF2-40B4-BE49-F238E27FC236}">
                <a16:creationId xmlns:a16="http://schemas.microsoft.com/office/drawing/2014/main" id="{126E0399-288D-51F9-2EEC-10EA63528CD9}"/>
              </a:ext>
            </a:extLst>
          </p:cNvPr>
          <p:cNvSpPr txBox="1"/>
          <p:nvPr/>
        </p:nvSpPr>
        <p:spPr>
          <a:xfrm>
            <a:off x="5934456" y="896112"/>
            <a:ext cx="6186633" cy="5961888"/>
          </a:xfrm>
          <a:prstGeom prst="rect">
            <a:avLst/>
          </a:prstGeom>
        </p:spPr>
        <p:txBody>
          <a:bodyPr vert="horz" lIns="91440" tIns="45720" rIns="91440" bIns="45720" rtlCol="0" anchor="t">
            <a:normAutofit fontScale="92500" lnSpcReduction="10000"/>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Based on the Satellite-derived Damage Assessment conducted by the Education Cluster (UN body) using data collected on </a:t>
            </a:r>
            <a:r>
              <a:rPr lang="en-US" sz="2000"/>
              <a:t>11</a:t>
            </a:r>
            <a:r>
              <a:rPr kumimoji="0" lang="en-US" sz="2000" b="0" i="0" u="none" strike="noStrike" cap="none" spc="0" normalizeH="0" baseline="0" noProof="0">
                <a:ln>
                  <a:noFill/>
                </a:ln>
                <a:effectLst/>
                <a:uLnTx/>
                <a:uFillTx/>
              </a:rPr>
              <a:t> </a:t>
            </a:r>
            <a:r>
              <a:rPr lang="en-US" sz="2000"/>
              <a:t>October</a:t>
            </a:r>
            <a:r>
              <a:rPr kumimoji="0" lang="en-US" sz="2000" b="0" i="0" u="none" strike="noStrike" cap="none" spc="0" normalizeH="0" baseline="0" noProof="0">
                <a:ln>
                  <a:noFill/>
                </a:ln>
                <a:effectLst/>
                <a:uLnTx/>
                <a:uFillTx/>
              </a:rPr>
              <a:t> 2025:</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a:ln>
                <a:noFill/>
              </a:ln>
              <a:effectLst/>
              <a:uLnTx/>
              <a:uFillTx/>
            </a:endParaRPr>
          </a:p>
          <a:p>
            <a:pPr marL="915670" marR="0" lvl="0" indent="-228600" fontAlgn="auto">
              <a:lnSpc>
                <a:spcPct val="90000"/>
              </a:lnSpc>
              <a:spcBef>
                <a:spcPts val="0"/>
              </a:spcBef>
              <a:spcAft>
                <a:spcPts val="600"/>
              </a:spcAft>
              <a:buClrTx/>
              <a:buSzTx/>
              <a:buFont typeface="Arial" panose="020B0604020202020204" pitchFamily="34" charset="0"/>
              <a:buChar char="•"/>
              <a:tabLst/>
              <a:defRPr/>
            </a:pPr>
            <a:r>
              <a:rPr lang="en-US" sz="2000"/>
              <a:t>97.5%</a:t>
            </a:r>
            <a:r>
              <a:rPr kumimoji="0" lang="en-US" sz="2000" b="0" i="0" u="none" strike="noStrike" cap="none" spc="0" normalizeH="0" baseline="0" noProof="0">
                <a:ln>
                  <a:noFill/>
                </a:ln>
                <a:effectLst/>
                <a:uLnTx/>
                <a:uFillTx/>
              </a:rPr>
              <a:t> of schools sustained some level of damage to their buildings, this includes </a:t>
            </a:r>
            <a:r>
              <a:rPr kumimoji="0" lang="en-US" sz="2000" b="1" i="0" u="none" strike="noStrike" cap="none" spc="0" normalizeH="0" baseline="0" noProof="0">
                <a:ln>
                  <a:noFill/>
                </a:ln>
                <a:solidFill>
                  <a:srgbClr val="004BB4"/>
                </a:solidFill>
                <a:effectLst/>
                <a:uLnTx/>
                <a:uFillTx/>
              </a:rPr>
              <a:t>Direct hit</a:t>
            </a:r>
            <a:r>
              <a:rPr kumimoji="0" lang="en-US" sz="2000" b="1" i="0" u="none" strike="noStrike" cap="none" spc="0" normalizeH="0" baseline="0" noProof="0">
                <a:ln>
                  <a:noFill/>
                </a:ln>
                <a:effectLst/>
                <a:uLnTx/>
                <a:uFillTx/>
              </a:rPr>
              <a:t>, </a:t>
            </a:r>
            <a:r>
              <a:rPr kumimoji="0" lang="en-US" sz="2000" b="1" i="0" u="none" strike="noStrike" cap="none" spc="0" normalizeH="0" baseline="0" noProof="0">
                <a:ln>
                  <a:noFill/>
                </a:ln>
                <a:solidFill>
                  <a:srgbClr val="FF0000"/>
                </a:solidFill>
                <a:effectLst/>
                <a:uLnTx/>
                <a:uFillTx/>
              </a:rPr>
              <a:t>Damaged</a:t>
            </a:r>
            <a:r>
              <a:rPr kumimoji="0" lang="en-US" sz="2000" b="1" i="0" u="none" strike="noStrike" cap="none" spc="0" normalizeH="0" baseline="0" noProof="0">
                <a:ln>
                  <a:noFill/>
                </a:ln>
                <a:effectLst/>
                <a:uLnTx/>
                <a:uFillTx/>
              </a:rPr>
              <a:t>, and </a:t>
            </a:r>
            <a:r>
              <a:rPr kumimoji="0" lang="en-US" sz="2000" b="1" i="0" u="none" strike="noStrike" cap="none" spc="0" normalizeH="0" baseline="0" noProof="0">
                <a:ln>
                  <a:noFill/>
                </a:ln>
                <a:solidFill>
                  <a:srgbClr val="FFC000"/>
                </a:solidFill>
                <a:effectLst/>
                <a:uLnTx/>
                <a:uFillTx/>
              </a:rPr>
              <a:t>Likely damaged</a:t>
            </a:r>
            <a:r>
              <a:rPr kumimoji="0" lang="en-US" sz="2000" b="1" i="0" u="none" strike="noStrike" cap="none" spc="0" normalizeH="0" baseline="0" noProof="0">
                <a:ln>
                  <a:noFill/>
                </a:ln>
                <a:effectLst/>
                <a:uLnTx/>
                <a:uFillTx/>
              </a:rPr>
              <a:t>.</a:t>
            </a:r>
            <a:endParaRPr lang="en-US" sz="2000" b="1" i="0" u="none" strike="noStrike" cap="none" spc="0" normalizeH="0" baseline="0" noProof="0">
              <a:ln>
                <a:noFill/>
              </a:ln>
              <a:effectLst/>
              <a:uLnTx/>
              <a:uFillTx/>
            </a:endParaRPr>
          </a:p>
          <a:p>
            <a:pPr marL="91567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1" i="0" u="none" strike="noStrike" cap="none" spc="0" normalizeH="0" baseline="0" noProof="0">
              <a:ln>
                <a:noFill/>
              </a:ln>
              <a:effectLst/>
              <a:uLnTx/>
              <a:uFillTx/>
            </a:endParaRPr>
          </a:p>
          <a:p>
            <a:pPr marL="91567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At least </a:t>
            </a:r>
            <a:r>
              <a:rPr lang="en-US" sz="2000" b="1" u="sng"/>
              <a:t>93.3</a:t>
            </a:r>
            <a:r>
              <a:rPr kumimoji="0" lang="en-US" sz="2000" b="1" i="0" u="sng" strike="noStrike" cap="none" spc="0" normalizeH="0" baseline="0" noProof="0">
                <a:ln>
                  <a:noFill/>
                </a:ln>
                <a:effectLst/>
                <a:uLnTx/>
                <a:uFillTx/>
              </a:rPr>
              <a:t>%</a:t>
            </a:r>
            <a:r>
              <a:rPr kumimoji="0" lang="en-US" sz="2000" b="0" i="0" u="none" strike="noStrike" cap="none" spc="0" normalizeH="0" baseline="0" noProof="0">
                <a:ln>
                  <a:noFill/>
                </a:ln>
                <a:effectLst/>
                <a:uLnTx/>
                <a:uFillTx/>
              </a:rPr>
              <a:t> of schools in Gaza will either need full reconstruction or major rehabilitation work to be functional again.</a:t>
            </a:r>
            <a:endParaRPr lang="en-US" sz="2000" b="0" i="0" u="none" strike="noStrike" cap="none" spc="0" normalizeH="0" baseline="0" noProof="0">
              <a:ln>
                <a:noFill/>
              </a:ln>
              <a:effectLst/>
              <a:uLnTx/>
              <a:uFillTx/>
            </a:endParaRPr>
          </a:p>
          <a:p>
            <a:pPr marL="91567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a:ln>
                <a:noFill/>
              </a:ln>
              <a:effectLst/>
              <a:uLnTx/>
              <a:uFillTx/>
            </a:endParaRPr>
          </a:p>
          <a:p>
            <a:pPr marL="91567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1" i="0" u="sng" strike="noStrike" cap="none" spc="0" normalizeH="0" baseline="0" noProof="0">
                <a:ln>
                  <a:noFill/>
                </a:ln>
                <a:effectLst/>
                <a:uLnTx/>
                <a:uFillTx/>
              </a:rPr>
              <a:t>One-third </a:t>
            </a:r>
            <a:r>
              <a:rPr kumimoji="0" lang="en-US" sz="2000" b="0" i="0" u="none" strike="noStrike" cap="none" spc="0" normalizeH="0" baseline="0" noProof="0">
                <a:ln>
                  <a:noFill/>
                </a:ln>
                <a:effectLst/>
                <a:uLnTx/>
                <a:uFillTx/>
              </a:rPr>
              <a:t>of </a:t>
            </a:r>
            <a:r>
              <a:rPr kumimoji="0" lang="en-US" sz="2000" b="1" i="0" u="none" strike="noStrike" cap="none" spc="0" normalizeH="0" baseline="0" noProof="0">
                <a:ln>
                  <a:noFill/>
                </a:ln>
                <a:solidFill>
                  <a:srgbClr val="004BB4"/>
                </a:solidFill>
                <a:effectLst/>
                <a:uLnTx/>
                <a:uFillTx/>
              </a:rPr>
              <a:t>Directly hit </a:t>
            </a:r>
            <a:r>
              <a:rPr kumimoji="0" lang="en-US" sz="2000" b="0" i="0" u="none" strike="noStrike" cap="none" spc="0" normalizeH="0" baseline="0" noProof="0">
                <a:ln>
                  <a:noFill/>
                </a:ln>
                <a:effectLst/>
                <a:uLnTx/>
                <a:uFillTx/>
              </a:rPr>
              <a:t>and </a:t>
            </a:r>
            <a:r>
              <a:rPr kumimoji="0" lang="en-US" sz="2000" b="1" i="0" u="none" strike="noStrike" cap="none" spc="0" normalizeH="0" baseline="0" noProof="0">
                <a:ln>
                  <a:noFill/>
                </a:ln>
                <a:solidFill>
                  <a:srgbClr val="FF0000"/>
                </a:solidFill>
                <a:effectLst/>
                <a:uLnTx/>
                <a:uFillTx/>
              </a:rPr>
              <a:t>Damaged</a:t>
            </a:r>
            <a:r>
              <a:rPr kumimoji="0" lang="en-US" sz="2000" b="0" i="0" u="none" strike="noStrike" cap="none" spc="0" normalizeH="0" baseline="0" noProof="0">
                <a:ln>
                  <a:noFill/>
                </a:ln>
                <a:effectLst/>
                <a:uLnTx/>
                <a:uFillTx/>
              </a:rPr>
              <a:t> schools are UN-run schools through UNRWA.</a:t>
            </a:r>
          </a:p>
          <a:p>
            <a:pPr marL="91567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a:ln>
                <a:noFill/>
              </a:ln>
              <a:effectLst/>
              <a:uLnTx/>
              <a:uFillTx/>
            </a:endParaRPr>
          </a:p>
          <a:p>
            <a:pPr marL="742950" marR="0" lvl="0" indent="-228600" fontAlgn="auto">
              <a:lnSpc>
                <a:spcPct val="90000"/>
              </a:lnSpc>
              <a:spcBef>
                <a:spcPts val="0"/>
              </a:spcBef>
              <a:spcAft>
                <a:spcPts val="600"/>
              </a:spcAft>
              <a:buClrTx/>
              <a:buSzTx/>
              <a:buFont typeface="Arial" panose="020B0604020202020204" pitchFamily="34" charset="0"/>
              <a:buChar char="•"/>
              <a:tabLst/>
              <a:defRPr/>
            </a:pPr>
            <a:r>
              <a:rPr lang="en-US" sz="2000" b="1" u="sng"/>
              <a:t>77</a:t>
            </a:r>
            <a:r>
              <a:rPr kumimoji="0" lang="en-US" sz="2000" b="1" i="0" u="sng" strike="noStrike" cap="none" spc="0" normalizeH="0" baseline="0" noProof="0">
                <a:ln>
                  <a:noFill/>
                </a:ln>
                <a:effectLst/>
                <a:uLnTx/>
                <a:uFillTx/>
              </a:rPr>
              <a:t>%</a:t>
            </a:r>
            <a:r>
              <a:rPr kumimoji="0" lang="en-US" sz="2000" b="0" i="0" u="none" strike="noStrike" cap="none" spc="0" normalizeH="0" baseline="0" noProof="0">
                <a:ln>
                  <a:noFill/>
                </a:ln>
                <a:effectLst/>
                <a:uLnTx/>
                <a:uFillTx/>
              </a:rPr>
              <a:t> of school buildings that have been used by IDP as shelters are </a:t>
            </a:r>
            <a:r>
              <a:rPr kumimoji="0" lang="en-US" sz="2000" b="1" i="0" u="none" strike="noStrike" cap="none" spc="0" normalizeH="0" baseline="0" noProof="0">
                <a:ln>
                  <a:noFill/>
                </a:ln>
                <a:solidFill>
                  <a:srgbClr val="004BB4"/>
                </a:solidFill>
                <a:effectLst/>
                <a:uLnTx/>
                <a:uFillTx/>
              </a:rPr>
              <a:t>Directly hit</a:t>
            </a:r>
            <a:r>
              <a:rPr kumimoji="0" lang="en-US" sz="2000" b="1" i="0" u="none" strike="noStrike" cap="none" spc="0" normalizeH="0" baseline="0" noProof="0">
                <a:ln>
                  <a:noFill/>
                </a:ln>
                <a:effectLst/>
                <a:uLnTx/>
                <a:uFillTx/>
              </a:rPr>
              <a:t>.</a:t>
            </a:r>
          </a:p>
          <a:p>
            <a:pPr marL="74295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1" i="0" u="none" strike="noStrike" cap="none" spc="0" normalizeH="0" baseline="0" noProof="0">
              <a:ln>
                <a:noFill/>
              </a:ln>
              <a:effectLst/>
              <a:uLnTx/>
              <a:uFillTx/>
            </a:endParaRPr>
          </a:p>
          <a:p>
            <a:pPr marL="7429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The satellite-derived images provide further evidence for the </a:t>
            </a:r>
            <a:r>
              <a:rPr kumimoji="0" lang="en-US" sz="2000" b="1" i="0" u="sng" strike="noStrike" cap="none" spc="0" normalizeH="0" baseline="0" noProof="0">
                <a:ln>
                  <a:noFill/>
                </a:ln>
                <a:effectLst/>
                <a:uLnTx/>
                <a:uFillTx/>
              </a:rPr>
              <a:t>military use of schools </a:t>
            </a:r>
            <a:r>
              <a:rPr kumimoji="0" lang="en-US" sz="2000" b="0" i="0" u="none" strike="noStrike" cap="none" spc="0" normalizeH="0" baseline="0" noProof="0">
                <a:ln>
                  <a:noFill/>
                </a:ln>
                <a:effectLst/>
                <a:uLnTx/>
                <a:uFillTx/>
              </a:rPr>
              <a:t>by Israeli Security Forces (ISF)</a:t>
            </a:r>
          </a:p>
        </p:txBody>
      </p:sp>
      <p:pic>
        <p:nvPicPr>
          <p:cNvPr id="2" name="Picture 1" descr="Blue text on a black background&#10;&#10;Description automatically generated">
            <a:extLst>
              <a:ext uri="{FF2B5EF4-FFF2-40B4-BE49-F238E27FC236}">
                <a16:creationId xmlns:a16="http://schemas.microsoft.com/office/drawing/2014/main" id="{AEF1FB43-8E6D-EA84-2CBC-8C8E4885FA05}"/>
              </a:ext>
            </a:extLst>
          </p:cNvPr>
          <p:cNvPicPr>
            <a:picLocks noChangeAspect="1"/>
          </p:cNvPicPr>
          <p:nvPr/>
        </p:nvPicPr>
        <p:blipFill>
          <a:blip r:embed="rId3"/>
          <a:stretch>
            <a:fillRect/>
          </a:stretch>
        </p:blipFill>
        <p:spPr>
          <a:xfrm>
            <a:off x="10195561" y="40883"/>
            <a:ext cx="1925528" cy="547723"/>
          </a:xfrm>
          <a:prstGeom prst="rect">
            <a:avLst/>
          </a:prstGeom>
        </p:spPr>
      </p:pic>
      <p:cxnSp>
        <p:nvCxnSpPr>
          <p:cNvPr id="7" name="Straight Connector 6">
            <a:extLst>
              <a:ext uri="{FF2B5EF4-FFF2-40B4-BE49-F238E27FC236}">
                <a16:creationId xmlns:a16="http://schemas.microsoft.com/office/drawing/2014/main" id="{4DDA2C46-7D21-B0EE-28A4-C60B8ACD11B2}"/>
              </a:ext>
            </a:extLst>
          </p:cNvPr>
          <p:cNvCxnSpPr>
            <a:cxnSpLocks/>
          </p:cNvCxnSpPr>
          <p:nvPr/>
        </p:nvCxnSpPr>
        <p:spPr>
          <a:xfrm>
            <a:off x="132603" y="678794"/>
            <a:ext cx="7959837"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503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AFB05F-C87D-DB79-35F2-2824B32016AA}"/>
              </a:ext>
            </a:extLst>
          </p:cNvPr>
          <p:cNvPicPr>
            <a:picLocks noChangeAspect="1"/>
          </p:cNvPicPr>
          <p:nvPr/>
        </p:nvPicPr>
        <p:blipFill>
          <a:blip r:embed="rId2"/>
          <a:stretch>
            <a:fillRect/>
          </a:stretch>
        </p:blipFill>
        <p:spPr>
          <a:xfrm>
            <a:off x="6671267" y="837223"/>
            <a:ext cx="5416876" cy="3204424"/>
          </a:xfrm>
          <a:prstGeom prst="rect">
            <a:avLst/>
          </a:prstGeom>
        </p:spPr>
      </p:pic>
      <p:pic>
        <p:nvPicPr>
          <p:cNvPr id="7" name="Picture 6">
            <a:extLst>
              <a:ext uri="{FF2B5EF4-FFF2-40B4-BE49-F238E27FC236}">
                <a16:creationId xmlns:a16="http://schemas.microsoft.com/office/drawing/2014/main" id="{F42AA4DC-6871-CB74-C44D-8DB64C7EEAED}"/>
              </a:ext>
            </a:extLst>
          </p:cNvPr>
          <p:cNvPicPr>
            <a:picLocks noChangeAspect="1"/>
          </p:cNvPicPr>
          <p:nvPr/>
        </p:nvPicPr>
        <p:blipFill>
          <a:blip r:embed="rId3"/>
          <a:stretch>
            <a:fillRect/>
          </a:stretch>
        </p:blipFill>
        <p:spPr>
          <a:xfrm>
            <a:off x="70911" y="837223"/>
            <a:ext cx="6025089" cy="3204425"/>
          </a:xfrm>
          <a:prstGeom prst="rect">
            <a:avLst/>
          </a:prstGeom>
        </p:spPr>
      </p:pic>
      <p:sp>
        <p:nvSpPr>
          <p:cNvPr id="4" name="Tytuł 1">
            <a:extLst>
              <a:ext uri="{FF2B5EF4-FFF2-40B4-BE49-F238E27FC236}">
                <a16:creationId xmlns:a16="http://schemas.microsoft.com/office/drawing/2014/main" id="{FA54986B-77E2-7B8A-AE6C-8EBDA5D4CC3F}"/>
              </a:ext>
            </a:extLst>
          </p:cNvPr>
          <p:cNvSpPr txBox="1">
            <a:spLocks/>
          </p:cNvSpPr>
          <p:nvPr/>
        </p:nvSpPr>
        <p:spPr>
          <a:xfrm>
            <a:off x="0" y="71707"/>
            <a:ext cx="8446416" cy="765516"/>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04BB4"/>
                </a:solidFill>
                <a:effectLst/>
                <a:uLnTx/>
                <a:uFillTx/>
                <a:latin typeface="Arial" panose="020B0604020202020204"/>
                <a:ea typeface="+mj-ea"/>
                <a:cs typeface="+mj-cs"/>
              </a:rPr>
              <a:t>Snapshots &amp; Videos </a:t>
            </a:r>
          </a:p>
        </p:txBody>
      </p:sp>
      <p:sp>
        <p:nvSpPr>
          <p:cNvPr id="9" name="Tytuł 7">
            <a:extLst>
              <a:ext uri="{FF2B5EF4-FFF2-40B4-BE49-F238E27FC236}">
                <a16:creationId xmlns:a16="http://schemas.microsoft.com/office/drawing/2014/main" id="{A17CB00E-B42D-B77E-D4C1-F4D5C14639B8}"/>
              </a:ext>
            </a:extLst>
          </p:cNvPr>
          <p:cNvSpPr txBox="1">
            <a:spLocks/>
          </p:cNvSpPr>
          <p:nvPr/>
        </p:nvSpPr>
        <p:spPr>
          <a:xfrm>
            <a:off x="103857" y="861226"/>
            <a:ext cx="929415" cy="237940"/>
          </a:xfrm>
          <a:prstGeom prst="rect">
            <a:avLst/>
          </a:prstGeom>
          <a:solidFill>
            <a:schemeClr val="bg2"/>
          </a:solidFill>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0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004BB4"/>
                </a:solidFill>
                <a:effectLst/>
                <a:uLnTx/>
                <a:uFillTx/>
                <a:latin typeface="Arial" panose="020B0604020202020204"/>
                <a:ea typeface="+mj-ea"/>
                <a:cs typeface="+mj-cs"/>
              </a:rPr>
              <a:t>Before</a:t>
            </a:r>
          </a:p>
        </p:txBody>
      </p:sp>
      <p:sp>
        <p:nvSpPr>
          <p:cNvPr id="12" name="Tytuł 7">
            <a:extLst>
              <a:ext uri="{FF2B5EF4-FFF2-40B4-BE49-F238E27FC236}">
                <a16:creationId xmlns:a16="http://schemas.microsoft.com/office/drawing/2014/main" id="{F814B05E-093B-7FDB-5954-ED686288B8D7}"/>
              </a:ext>
            </a:extLst>
          </p:cNvPr>
          <p:cNvSpPr txBox="1">
            <a:spLocks/>
          </p:cNvSpPr>
          <p:nvPr/>
        </p:nvSpPr>
        <p:spPr>
          <a:xfrm>
            <a:off x="10693742" y="861226"/>
            <a:ext cx="1427347" cy="268751"/>
          </a:xfrm>
          <a:prstGeom prst="rect">
            <a:avLst/>
          </a:prstGeom>
          <a:solidFill>
            <a:schemeClr val="bg2"/>
          </a:solidFill>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0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004BB4"/>
                </a:solidFill>
                <a:effectLst/>
                <a:uLnTx/>
                <a:uFillTx/>
                <a:latin typeface="Arial" panose="020B0604020202020204"/>
                <a:ea typeface="+mj-ea"/>
                <a:cs typeface="+mj-cs"/>
              </a:rPr>
              <a:t>After</a:t>
            </a:r>
          </a:p>
        </p:txBody>
      </p:sp>
      <p:pic>
        <p:nvPicPr>
          <p:cNvPr id="2" name="Picture 1" descr="Blue text on a black background&#10;&#10;Description automatically generated">
            <a:extLst>
              <a:ext uri="{FF2B5EF4-FFF2-40B4-BE49-F238E27FC236}">
                <a16:creationId xmlns:a16="http://schemas.microsoft.com/office/drawing/2014/main" id="{5261278C-8573-9E1C-812A-3AD262C320D3}"/>
              </a:ext>
            </a:extLst>
          </p:cNvPr>
          <p:cNvPicPr>
            <a:picLocks noChangeAspect="1"/>
          </p:cNvPicPr>
          <p:nvPr/>
        </p:nvPicPr>
        <p:blipFill>
          <a:blip r:embed="rId4"/>
          <a:stretch>
            <a:fillRect/>
          </a:stretch>
        </p:blipFill>
        <p:spPr>
          <a:xfrm>
            <a:off x="10195561" y="40883"/>
            <a:ext cx="1925528" cy="547723"/>
          </a:xfrm>
          <a:prstGeom prst="rect">
            <a:avLst/>
          </a:prstGeom>
        </p:spPr>
      </p:pic>
      <p:cxnSp>
        <p:nvCxnSpPr>
          <p:cNvPr id="5" name="Straight Connector 4">
            <a:extLst>
              <a:ext uri="{FF2B5EF4-FFF2-40B4-BE49-F238E27FC236}">
                <a16:creationId xmlns:a16="http://schemas.microsoft.com/office/drawing/2014/main" id="{6F708C67-4E40-13D0-25BA-519003AFD6D3}"/>
              </a:ext>
            </a:extLst>
          </p:cNvPr>
          <p:cNvCxnSpPr>
            <a:cxnSpLocks/>
          </p:cNvCxnSpPr>
          <p:nvPr/>
        </p:nvCxnSpPr>
        <p:spPr>
          <a:xfrm>
            <a:off x="150891" y="733658"/>
            <a:ext cx="7378500"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pic>
        <p:nvPicPr>
          <p:cNvPr id="8" name="Picture 7">
            <a:hlinkClick r:id="rId5"/>
            <a:extLst>
              <a:ext uri="{FF2B5EF4-FFF2-40B4-BE49-F238E27FC236}">
                <a16:creationId xmlns:a16="http://schemas.microsoft.com/office/drawing/2014/main" id="{F1D2CBBC-52A8-A3EB-FE11-BAC2EFA416A6}"/>
              </a:ext>
            </a:extLst>
          </p:cNvPr>
          <p:cNvPicPr>
            <a:picLocks noChangeAspect="1"/>
          </p:cNvPicPr>
          <p:nvPr/>
        </p:nvPicPr>
        <p:blipFill>
          <a:blip r:embed="rId6"/>
          <a:stretch>
            <a:fillRect/>
          </a:stretch>
        </p:blipFill>
        <p:spPr>
          <a:xfrm>
            <a:off x="103857" y="4221098"/>
            <a:ext cx="5992143" cy="2170559"/>
          </a:xfrm>
          <a:prstGeom prst="rect">
            <a:avLst/>
          </a:prstGeom>
        </p:spPr>
      </p:pic>
      <p:pic>
        <p:nvPicPr>
          <p:cNvPr id="10" name="Picture 9">
            <a:hlinkClick r:id="rId7"/>
            <a:extLst>
              <a:ext uri="{FF2B5EF4-FFF2-40B4-BE49-F238E27FC236}">
                <a16:creationId xmlns:a16="http://schemas.microsoft.com/office/drawing/2014/main" id="{00EE8C85-2BF7-61C8-C93E-9E50CA3E46B2}"/>
              </a:ext>
            </a:extLst>
          </p:cNvPr>
          <p:cNvPicPr>
            <a:picLocks noChangeAspect="1"/>
          </p:cNvPicPr>
          <p:nvPr/>
        </p:nvPicPr>
        <p:blipFill>
          <a:blip r:embed="rId8"/>
          <a:stretch>
            <a:fillRect/>
          </a:stretch>
        </p:blipFill>
        <p:spPr>
          <a:xfrm>
            <a:off x="6671266" y="4201345"/>
            <a:ext cx="5399509" cy="2135448"/>
          </a:xfrm>
          <a:prstGeom prst="rect">
            <a:avLst/>
          </a:prstGeom>
        </p:spPr>
      </p:pic>
      <p:sp>
        <p:nvSpPr>
          <p:cNvPr id="13" name="TextBox 12">
            <a:extLst>
              <a:ext uri="{FF2B5EF4-FFF2-40B4-BE49-F238E27FC236}">
                <a16:creationId xmlns:a16="http://schemas.microsoft.com/office/drawing/2014/main" id="{BBBB4439-D4A2-AA72-8A77-2E3220E647B8}"/>
              </a:ext>
            </a:extLst>
          </p:cNvPr>
          <p:cNvSpPr txBox="1"/>
          <p:nvPr/>
        </p:nvSpPr>
        <p:spPr>
          <a:xfrm>
            <a:off x="1492400" y="6361421"/>
            <a:ext cx="3124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hlinkClick r:id="rId5"/>
              </a:rPr>
              <a:t>VID-20231212-WA0006.mp4</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F1DBCC99-E7A0-8076-95BE-3F4E5373DED8}"/>
              </a:ext>
            </a:extLst>
          </p:cNvPr>
          <p:cNvSpPr txBox="1"/>
          <p:nvPr/>
        </p:nvSpPr>
        <p:spPr>
          <a:xfrm>
            <a:off x="7278982" y="6297413"/>
            <a:ext cx="32258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hlinkClick r:id="rId7"/>
              </a:rPr>
              <a:t>VID-20231122-WA0022.mp4</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8508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ytuł 1">
            <a:extLst>
              <a:ext uri="{FF2B5EF4-FFF2-40B4-BE49-F238E27FC236}">
                <a16:creationId xmlns:a16="http://schemas.microsoft.com/office/drawing/2014/main" id="{FA54986B-77E2-7B8A-AE6C-8EBDA5D4CC3F}"/>
              </a:ext>
            </a:extLst>
          </p:cNvPr>
          <p:cNvSpPr txBox="1">
            <a:spLocks/>
          </p:cNvSpPr>
          <p:nvPr/>
        </p:nvSpPr>
        <p:spPr>
          <a:xfrm>
            <a:off x="630936" y="4562856"/>
            <a:ext cx="3419856"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fontAlgn="auto">
              <a:spcAft>
                <a:spcPts val="600"/>
              </a:spcAft>
              <a:buClrTx/>
              <a:buSzTx/>
              <a:tabLst/>
              <a:defRPr/>
            </a:pPr>
            <a:r>
              <a:rPr kumimoji="0" lang="en-US" sz="3400" b="1" i="0" u="none" strike="noStrike" kern="1200" cap="none" spc="0" normalizeH="0" baseline="0" noProof="0">
                <a:ln>
                  <a:noFill/>
                </a:ln>
                <a:solidFill>
                  <a:srgbClr val="004BB4"/>
                </a:solidFill>
                <a:effectLst/>
                <a:uLnTx/>
                <a:uFillTx/>
                <a:latin typeface="+mj-lt"/>
                <a:ea typeface="+mj-ea"/>
                <a:cs typeface="+mj-cs"/>
              </a:rPr>
              <a:t>Military use of school premises</a:t>
            </a:r>
          </a:p>
        </p:txBody>
      </p:sp>
      <p:pic>
        <p:nvPicPr>
          <p:cNvPr id="5" name="Picture 4" descr="A group of soldiers in a ruined building&#10;&#10;Description automatically generated">
            <a:extLst>
              <a:ext uri="{FF2B5EF4-FFF2-40B4-BE49-F238E27FC236}">
                <a16:creationId xmlns:a16="http://schemas.microsoft.com/office/drawing/2014/main" id="{3455F4AE-8BE7-F029-9E46-36246F2DC8E9}"/>
              </a:ext>
            </a:extLst>
          </p:cNvPr>
          <p:cNvPicPr>
            <a:picLocks noChangeAspect="1"/>
          </p:cNvPicPr>
          <p:nvPr/>
        </p:nvPicPr>
        <p:blipFill>
          <a:blip r:embed="rId2"/>
          <a:srcRect t="1498" b="6720"/>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8" name="Picture 7" descr="A military tank with people in front of a building&#10;&#10;Description automatically generated">
            <a:extLst>
              <a:ext uri="{FF2B5EF4-FFF2-40B4-BE49-F238E27FC236}">
                <a16:creationId xmlns:a16="http://schemas.microsoft.com/office/drawing/2014/main" id="{13F7AB69-E0F9-899E-8415-7503CC9A0ACA}"/>
              </a:ext>
            </a:extLst>
          </p:cNvPr>
          <p:cNvPicPr>
            <a:picLocks noChangeAspect="1"/>
          </p:cNvPicPr>
          <p:nvPr/>
        </p:nvPicPr>
        <p:blipFill>
          <a:blip r:embed="rId3">
            <a:extLst>
              <a:ext uri="{28A0092B-C50C-407E-A947-70E740481C1C}">
                <a14:useLocalDpi xmlns:a14="http://schemas.microsoft.com/office/drawing/2010/main" val="0"/>
              </a:ext>
            </a:extLst>
          </a:blip>
          <a:srcRect l="5860" r="3495"/>
          <a:stretch>
            <a:fillRect/>
          </a:stretch>
        </p:blipFill>
        <p:spPr>
          <a:xfrm>
            <a:off x="6019800" y="5472"/>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55"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52;p10">
            <a:extLst>
              <a:ext uri="{FF2B5EF4-FFF2-40B4-BE49-F238E27FC236}">
                <a16:creationId xmlns:a16="http://schemas.microsoft.com/office/drawing/2014/main" id="{947559EC-40B8-E142-F97E-50A6684E8188}"/>
              </a:ext>
            </a:extLst>
          </p:cNvPr>
          <p:cNvSpPr txBox="1">
            <a:spLocks/>
          </p:cNvSpPr>
          <p:nvPr/>
        </p:nvSpPr>
        <p:spPr>
          <a:xfrm>
            <a:off x="4654294" y="4562856"/>
            <a:ext cx="6903721" cy="1600200"/>
          </a:xfrm>
          <a:prstGeom prst="rect">
            <a:avLst/>
          </a:prstGeom>
        </p:spPr>
        <p:txBody>
          <a:bodyPr spcFirstLastPara="1"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ts val="1200"/>
            </a:pPr>
            <a:r>
              <a:rPr lang="en-US" sz="2000"/>
              <a:t>Several concerning reports, pictures, and videos, show that schools are being used for military operations by Israeli Security Forces (ISF) including used as detention and interrogation centers, and military bases. </a:t>
            </a:r>
          </a:p>
          <a:p>
            <a:pPr marL="0"/>
            <a:endParaRPr lang="en-US" sz="2000"/>
          </a:p>
        </p:txBody>
      </p:sp>
      <p:pic>
        <p:nvPicPr>
          <p:cNvPr id="2" name="Picture 1" descr="Blue text on a black background&#10;&#10;Description automatically generated">
            <a:extLst>
              <a:ext uri="{FF2B5EF4-FFF2-40B4-BE49-F238E27FC236}">
                <a16:creationId xmlns:a16="http://schemas.microsoft.com/office/drawing/2014/main" id="{629F37DF-6B3C-876C-EDF1-D60AB5B94AA4}"/>
              </a:ext>
            </a:extLst>
          </p:cNvPr>
          <p:cNvPicPr>
            <a:picLocks noChangeAspect="1"/>
          </p:cNvPicPr>
          <p:nvPr/>
        </p:nvPicPr>
        <p:blipFill>
          <a:blip r:embed="rId4"/>
          <a:stretch>
            <a:fillRect/>
          </a:stretch>
        </p:blipFill>
        <p:spPr>
          <a:xfrm>
            <a:off x="10100558" y="6163056"/>
            <a:ext cx="1925528" cy="547723"/>
          </a:xfrm>
          <a:prstGeom prst="rect">
            <a:avLst/>
          </a:prstGeom>
        </p:spPr>
      </p:pic>
    </p:spTree>
    <p:extLst>
      <p:ext uri="{BB962C8B-B14F-4D97-AF65-F5344CB8AC3E}">
        <p14:creationId xmlns:p14="http://schemas.microsoft.com/office/powerpoint/2010/main" val="3606927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a:extLst>
              <a:ext uri="{FF2B5EF4-FFF2-40B4-BE49-F238E27FC236}">
                <a16:creationId xmlns:a16="http://schemas.microsoft.com/office/drawing/2014/main" id="{FA54986B-77E2-7B8A-AE6C-8EBDA5D4CC3F}"/>
              </a:ext>
            </a:extLst>
          </p:cNvPr>
          <p:cNvSpPr txBox="1">
            <a:spLocks/>
          </p:cNvSpPr>
          <p:nvPr/>
        </p:nvSpPr>
        <p:spPr>
          <a:xfrm>
            <a:off x="0" y="71707"/>
            <a:ext cx="9189720" cy="601698"/>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04BB4"/>
                </a:solidFill>
                <a:effectLst/>
                <a:uLnTx/>
                <a:uFillTx/>
                <a:latin typeface="Arial" panose="020B0604020202020204"/>
                <a:ea typeface="+mj-ea"/>
                <a:cs typeface="+mj-cs"/>
              </a:rPr>
              <a:t>Findings: Military use of school premises </a:t>
            </a:r>
          </a:p>
        </p:txBody>
      </p:sp>
      <p:pic>
        <p:nvPicPr>
          <p:cNvPr id="9" name="Picture 8">
            <a:extLst>
              <a:ext uri="{FF2B5EF4-FFF2-40B4-BE49-F238E27FC236}">
                <a16:creationId xmlns:a16="http://schemas.microsoft.com/office/drawing/2014/main" id="{36812A07-1617-F5F5-D77C-70CC8676CB88}"/>
              </a:ext>
            </a:extLst>
          </p:cNvPr>
          <p:cNvPicPr>
            <a:picLocks noChangeAspect="1"/>
          </p:cNvPicPr>
          <p:nvPr/>
        </p:nvPicPr>
        <p:blipFill>
          <a:blip r:embed="rId2"/>
          <a:stretch>
            <a:fillRect/>
          </a:stretch>
        </p:blipFill>
        <p:spPr>
          <a:xfrm>
            <a:off x="6206087" y="1274393"/>
            <a:ext cx="5383819" cy="4747691"/>
          </a:xfrm>
          <a:prstGeom prst="rect">
            <a:avLst/>
          </a:prstGeom>
        </p:spPr>
      </p:pic>
      <p:pic>
        <p:nvPicPr>
          <p:cNvPr id="11" name="Picture 10">
            <a:extLst>
              <a:ext uri="{FF2B5EF4-FFF2-40B4-BE49-F238E27FC236}">
                <a16:creationId xmlns:a16="http://schemas.microsoft.com/office/drawing/2014/main" id="{01C0EE86-D1DC-994D-A148-2AD7D54E1479}"/>
              </a:ext>
            </a:extLst>
          </p:cNvPr>
          <p:cNvPicPr>
            <a:picLocks noChangeAspect="1"/>
          </p:cNvPicPr>
          <p:nvPr/>
        </p:nvPicPr>
        <p:blipFill>
          <a:blip r:embed="rId3"/>
          <a:stretch>
            <a:fillRect/>
          </a:stretch>
        </p:blipFill>
        <p:spPr>
          <a:xfrm>
            <a:off x="487796" y="1269364"/>
            <a:ext cx="5383819" cy="4752720"/>
          </a:xfrm>
          <a:prstGeom prst="rect">
            <a:avLst/>
          </a:prstGeom>
        </p:spPr>
      </p:pic>
      <p:sp>
        <p:nvSpPr>
          <p:cNvPr id="12" name="Tytuł 7">
            <a:extLst>
              <a:ext uri="{FF2B5EF4-FFF2-40B4-BE49-F238E27FC236}">
                <a16:creationId xmlns:a16="http://schemas.microsoft.com/office/drawing/2014/main" id="{819CBD2A-AA0A-EBF1-42CB-AE5A3580D64F}"/>
              </a:ext>
            </a:extLst>
          </p:cNvPr>
          <p:cNvSpPr txBox="1">
            <a:spLocks/>
          </p:cNvSpPr>
          <p:nvPr/>
        </p:nvSpPr>
        <p:spPr>
          <a:xfrm>
            <a:off x="561685" y="1333806"/>
            <a:ext cx="1101725" cy="521870"/>
          </a:xfrm>
          <a:prstGeom prst="rect">
            <a:avLst/>
          </a:prstGeom>
          <a:solidFill>
            <a:schemeClr val="bg2"/>
          </a:solidFill>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0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004BB4"/>
                </a:solidFill>
                <a:effectLst/>
                <a:uLnTx/>
                <a:uFillTx/>
                <a:latin typeface="Arial" panose="020B0604020202020204"/>
                <a:ea typeface="+mj-ea"/>
                <a:cs typeface="+mj-cs"/>
              </a:rPr>
              <a:t>Before</a:t>
            </a:r>
          </a:p>
        </p:txBody>
      </p:sp>
      <p:sp>
        <p:nvSpPr>
          <p:cNvPr id="13" name="Tytuł 7">
            <a:extLst>
              <a:ext uri="{FF2B5EF4-FFF2-40B4-BE49-F238E27FC236}">
                <a16:creationId xmlns:a16="http://schemas.microsoft.com/office/drawing/2014/main" id="{582982B5-DC6F-DD55-BFA6-940454CAA5E3}"/>
              </a:ext>
            </a:extLst>
          </p:cNvPr>
          <p:cNvSpPr txBox="1">
            <a:spLocks/>
          </p:cNvSpPr>
          <p:nvPr/>
        </p:nvSpPr>
        <p:spPr>
          <a:xfrm>
            <a:off x="6284955" y="1347741"/>
            <a:ext cx="1101725" cy="521870"/>
          </a:xfrm>
          <a:prstGeom prst="rect">
            <a:avLst/>
          </a:prstGeom>
          <a:solidFill>
            <a:schemeClr val="bg2"/>
          </a:solidFill>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0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004BB4"/>
                </a:solidFill>
                <a:effectLst/>
                <a:uLnTx/>
                <a:uFillTx/>
                <a:latin typeface="Arial" panose="020B0604020202020204"/>
                <a:ea typeface="+mj-ea"/>
                <a:cs typeface="+mj-cs"/>
              </a:rPr>
              <a:t>After</a:t>
            </a:r>
          </a:p>
        </p:txBody>
      </p:sp>
      <p:sp>
        <p:nvSpPr>
          <p:cNvPr id="14" name="Rectangle 13">
            <a:extLst>
              <a:ext uri="{FF2B5EF4-FFF2-40B4-BE49-F238E27FC236}">
                <a16:creationId xmlns:a16="http://schemas.microsoft.com/office/drawing/2014/main" id="{FED0D2E2-FF44-281E-5A6E-D9ACD04B95B4}"/>
              </a:ext>
            </a:extLst>
          </p:cNvPr>
          <p:cNvSpPr/>
          <p:nvPr/>
        </p:nvSpPr>
        <p:spPr>
          <a:xfrm rot="19384443">
            <a:off x="6956134" y="2524153"/>
            <a:ext cx="842617" cy="353846"/>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C53EF1E6-F6FD-EDBE-EF1F-39E4858E69B0}"/>
              </a:ext>
            </a:extLst>
          </p:cNvPr>
          <p:cNvSpPr/>
          <p:nvPr/>
        </p:nvSpPr>
        <p:spPr>
          <a:xfrm rot="2177857">
            <a:off x="7765702" y="2610401"/>
            <a:ext cx="842617" cy="353846"/>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76E6D42A-B37F-B09A-E6C7-D9954AB3DF11}"/>
              </a:ext>
            </a:extLst>
          </p:cNvPr>
          <p:cNvSpPr/>
          <p:nvPr/>
        </p:nvSpPr>
        <p:spPr>
          <a:xfrm rot="20727912">
            <a:off x="7805615" y="4198712"/>
            <a:ext cx="762793" cy="353846"/>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C153B4C2-FECB-8B6D-A257-6C8E0E2338F0}"/>
              </a:ext>
            </a:extLst>
          </p:cNvPr>
          <p:cNvSpPr/>
          <p:nvPr/>
        </p:nvSpPr>
        <p:spPr>
          <a:xfrm rot="20727912">
            <a:off x="8483094" y="3799499"/>
            <a:ext cx="600999" cy="353846"/>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7F0BD1D0-47C9-1D94-F97B-4A9CD5569EB9}"/>
              </a:ext>
            </a:extLst>
          </p:cNvPr>
          <p:cNvSpPr/>
          <p:nvPr/>
        </p:nvSpPr>
        <p:spPr>
          <a:xfrm rot="20727912">
            <a:off x="9378407" y="4154316"/>
            <a:ext cx="600999" cy="353846"/>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E28BD028-F005-7553-95C5-8A39CBCD9D2D}"/>
              </a:ext>
            </a:extLst>
          </p:cNvPr>
          <p:cNvSpPr/>
          <p:nvPr/>
        </p:nvSpPr>
        <p:spPr>
          <a:xfrm rot="20727912">
            <a:off x="9411045" y="3752820"/>
            <a:ext cx="488519" cy="274839"/>
          </a:xfrm>
          <a:prstGeom prst="rect">
            <a:avLst/>
          </a:prstGeom>
          <a:noFill/>
          <a:ln>
            <a:solidFill>
              <a:srgbClr val="FF0000"/>
            </a:solid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F36D2D29-A93D-55E2-E592-701531A0C89E}"/>
              </a:ext>
            </a:extLst>
          </p:cNvPr>
          <p:cNvSpPr txBox="1"/>
          <p:nvPr/>
        </p:nvSpPr>
        <p:spPr>
          <a:xfrm>
            <a:off x="6691639" y="5969431"/>
            <a:ext cx="417397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Military tanks present inside the school </a:t>
            </a:r>
          </a:p>
        </p:txBody>
      </p:sp>
      <p:pic>
        <p:nvPicPr>
          <p:cNvPr id="2" name="Picture 1" descr="Blue text on a black background&#10;&#10;Description automatically generated">
            <a:extLst>
              <a:ext uri="{FF2B5EF4-FFF2-40B4-BE49-F238E27FC236}">
                <a16:creationId xmlns:a16="http://schemas.microsoft.com/office/drawing/2014/main" id="{A36FBFCA-056F-2946-B83F-0947F23E462F}"/>
              </a:ext>
            </a:extLst>
          </p:cNvPr>
          <p:cNvPicPr>
            <a:picLocks noChangeAspect="1"/>
          </p:cNvPicPr>
          <p:nvPr/>
        </p:nvPicPr>
        <p:blipFill>
          <a:blip r:embed="rId4"/>
          <a:stretch>
            <a:fillRect/>
          </a:stretch>
        </p:blipFill>
        <p:spPr>
          <a:xfrm>
            <a:off x="10201142" y="71707"/>
            <a:ext cx="1925528" cy="547723"/>
          </a:xfrm>
          <a:prstGeom prst="rect">
            <a:avLst/>
          </a:prstGeom>
        </p:spPr>
      </p:pic>
      <p:cxnSp>
        <p:nvCxnSpPr>
          <p:cNvPr id="6" name="Straight Connector 5">
            <a:extLst>
              <a:ext uri="{FF2B5EF4-FFF2-40B4-BE49-F238E27FC236}">
                <a16:creationId xmlns:a16="http://schemas.microsoft.com/office/drawing/2014/main" id="{ECBC19DB-D081-FB5B-AE8E-1C31FD8C8B3F}"/>
              </a:ext>
            </a:extLst>
          </p:cNvPr>
          <p:cNvCxnSpPr>
            <a:cxnSpLocks/>
          </p:cNvCxnSpPr>
          <p:nvPr/>
        </p:nvCxnSpPr>
        <p:spPr>
          <a:xfrm>
            <a:off x="146304" y="733658"/>
            <a:ext cx="9043416"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301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6D00E-1B75-FCFE-6DA1-D85D3BA01779}"/>
            </a:ext>
          </a:extLst>
        </p:cNvPr>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CAC2D830-B2CA-5B05-D6F0-F18402B16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6499" y="357430"/>
            <a:ext cx="1543010" cy="446291"/>
          </a:xfrm>
          <a:prstGeom prst="rect">
            <a:avLst/>
          </a:prstGeom>
        </p:spPr>
      </p:pic>
      <p:cxnSp>
        <p:nvCxnSpPr>
          <p:cNvPr id="5" name="Straight Connector 4">
            <a:extLst>
              <a:ext uri="{FF2B5EF4-FFF2-40B4-BE49-F238E27FC236}">
                <a16:creationId xmlns:a16="http://schemas.microsoft.com/office/drawing/2014/main" id="{2BA4036A-722B-D6A5-64F5-C4501C61121A}"/>
              </a:ext>
            </a:extLst>
          </p:cNvPr>
          <p:cNvCxnSpPr>
            <a:cxnSpLocks/>
          </p:cNvCxnSpPr>
          <p:nvPr/>
        </p:nvCxnSpPr>
        <p:spPr>
          <a:xfrm>
            <a:off x="162313" y="917128"/>
            <a:ext cx="11867373"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643418A-5292-CA9A-A328-32BA9FEF8FDC}"/>
              </a:ext>
            </a:extLst>
          </p:cNvPr>
          <p:cNvSpPr txBox="1"/>
          <p:nvPr/>
        </p:nvSpPr>
        <p:spPr>
          <a:xfrm>
            <a:off x="222491" y="218946"/>
            <a:ext cx="10410780" cy="646331"/>
          </a:xfrm>
          <a:prstGeom prst="rect">
            <a:avLst/>
          </a:prstGeom>
          <a:noFill/>
        </p:spPr>
        <p:txBody>
          <a:bodyPr wrap="square">
            <a:spAutoFit/>
          </a:bodyPr>
          <a:lstStyle/>
          <a:p>
            <a:pPr>
              <a:defRPr/>
            </a:pPr>
            <a:r>
              <a:rPr lang="en-US" sz="3600" b="1">
                <a:solidFill>
                  <a:srgbClr val="004BB4"/>
                </a:solidFill>
                <a:latin typeface="Calibri" panose="020F0502020204030204"/>
              </a:rPr>
              <a:t>Cluster Response Plan and Learning Strategy</a:t>
            </a:r>
            <a:endParaRPr kumimoji="0" lang="en-US" sz="36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9ADF5FF8-0A9D-646B-B31E-640A733A2314}"/>
              </a:ext>
            </a:extLst>
          </p:cNvPr>
          <p:cNvSpPr txBox="1"/>
          <p:nvPr/>
        </p:nvSpPr>
        <p:spPr>
          <a:xfrm>
            <a:off x="5230368" y="1606726"/>
            <a:ext cx="6885432" cy="5202578"/>
          </a:xfrm>
          <a:prstGeom prst="rect">
            <a:avLst/>
          </a:prstGeom>
          <a:solidFill>
            <a:schemeClr val="accent2">
              <a:lumMod val="20000"/>
              <a:lumOff val="80000"/>
            </a:schemeClr>
          </a:solidFill>
        </p:spPr>
        <p:txBody>
          <a:bodyPr wrap="square" lIns="91440" tIns="45720" rIns="91440" bIns="45720" anchor="t">
            <a:spAutoFit/>
          </a:bodyPr>
          <a:lstStyle/>
          <a:p>
            <a:pPr marL="285750" indent="-285750">
              <a:lnSpc>
                <a:spcPct val="150000"/>
              </a:lnSpc>
              <a:buFont typeface="Arial" panose="020B0604020202020204" pitchFamily="34" charset="0"/>
              <a:buChar char="•"/>
            </a:pPr>
            <a:r>
              <a:rPr lang="en-US" sz="1850"/>
              <a:t>Through establishing Temporary Learning Spaces (TLS)</a:t>
            </a:r>
          </a:p>
          <a:p>
            <a:pPr marL="285750" indent="-285750">
              <a:lnSpc>
                <a:spcPct val="150000"/>
              </a:lnSpc>
              <a:buFont typeface="Arial" panose="020B0604020202020204" pitchFamily="34" charset="0"/>
              <a:buChar char="•"/>
            </a:pPr>
            <a:r>
              <a:rPr lang="en-US" sz="1850"/>
              <a:t>In limited school buildings – lightly renovated by UNICEF. </a:t>
            </a:r>
          </a:p>
          <a:p>
            <a:pPr marL="285750" indent="-285750">
              <a:lnSpc>
                <a:spcPct val="150000"/>
              </a:lnSpc>
              <a:buFont typeface="Arial" panose="020B0604020202020204" pitchFamily="34" charset="0"/>
              <a:buChar char="•"/>
            </a:pPr>
            <a:r>
              <a:rPr lang="en-US" sz="1850" b="1"/>
              <a:t>Shifts &amp; Rotations: </a:t>
            </a:r>
            <a:r>
              <a:rPr lang="en-US" sz="1850"/>
              <a:t>Maximize limited classroom space </a:t>
            </a:r>
            <a:r>
              <a:rPr lang="en-US"/>
              <a:t>(≈3 hours/day, 3 days/week per child)</a:t>
            </a:r>
            <a:r>
              <a:rPr lang="en-US" sz="1850"/>
              <a:t>.</a:t>
            </a:r>
          </a:p>
          <a:p>
            <a:pPr marL="285750" indent="-285750">
              <a:lnSpc>
                <a:spcPct val="150000"/>
              </a:lnSpc>
              <a:buFont typeface="Arial" panose="020B0604020202020204" pitchFamily="34" charset="0"/>
              <a:buChar char="•"/>
            </a:pPr>
            <a:r>
              <a:rPr lang="en-US" sz="1850" b="1"/>
              <a:t>Re-use Materials: </a:t>
            </a:r>
            <a:r>
              <a:rPr lang="en-US" sz="1850"/>
              <a:t>Recycle school supplies and resources.</a:t>
            </a:r>
            <a:endParaRPr lang="en-US" sz="1850">
              <a:ea typeface="Calibri"/>
              <a:cs typeface="Calibri"/>
            </a:endParaRPr>
          </a:p>
          <a:p>
            <a:pPr marL="285750" indent="-285750">
              <a:lnSpc>
                <a:spcPct val="150000"/>
              </a:lnSpc>
              <a:buFont typeface="Arial" panose="020B0604020202020204" pitchFamily="34" charset="0"/>
              <a:buChar char="•"/>
            </a:pPr>
            <a:r>
              <a:rPr lang="en-US" sz="1850" b="1"/>
              <a:t>Community Initiatives: </a:t>
            </a:r>
            <a:r>
              <a:rPr lang="en-US" sz="1850"/>
              <a:t>Support local education programs and volunteers. Some partner-supported. </a:t>
            </a:r>
          </a:p>
          <a:p>
            <a:pPr marL="285750" indent="-285750">
              <a:lnSpc>
                <a:spcPct val="150000"/>
              </a:lnSpc>
              <a:buFont typeface="Arial" panose="020B0604020202020204" pitchFamily="34" charset="0"/>
              <a:buChar char="•"/>
            </a:pPr>
            <a:r>
              <a:rPr lang="en-US" sz="1850" b="1"/>
              <a:t>Shared Spaces: </a:t>
            </a:r>
            <a:r>
              <a:rPr lang="en-US" sz="1850"/>
              <a:t>Collaborate with CP AoR and other partners for learning spaces.</a:t>
            </a:r>
            <a:endParaRPr lang="en-PS" sz="1850"/>
          </a:p>
          <a:p>
            <a:pPr marL="285750" indent="-285750">
              <a:lnSpc>
                <a:spcPct val="150000"/>
              </a:lnSpc>
              <a:buFont typeface="Arial" panose="020B0604020202020204" pitchFamily="34" charset="0"/>
              <a:buChar char="•"/>
            </a:pPr>
            <a:r>
              <a:rPr lang="en-US" sz="1890" b="1"/>
              <a:t>PSS &amp; Catch-Up: </a:t>
            </a:r>
            <a:r>
              <a:rPr lang="en-US" sz="1890"/>
              <a:t>Integrated psycho-social support and recreational activities and key messages in open spaces support well-being and learning readiness</a:t>
            </a:r>
          </a:p>
        </p:txBody>
      </p:sp>
      <p:sp>
        <p:nvSpPr>
          <p:cNvPr id="3" name="TextBox 2">
            <a:extLst>
              <a:ext uri="{FF2B5EF4-FFF2-40B4-BE49-F238E27FC236}">
                <a16:creationId xmlns:a16="http://schemas.microsoft.com/office/drawing/2014/main" id="{D8298BC3-D418-502F-0999-AF324FF5C815}"/>
              </a:ext>
            </a:extLst>
          </p:cNvPr>
          <p:cNvSpPr txBox="1"/>
          <p:nvPr/>
        </p:nvSpPr>
        <p:spPr>
          <a:xfrm>
            <a:off x="0" y="1030536"/>
            <a:ext cx="4956050" cy="523220"/>
          </a:xfrm>
          <a:prstGeom prst="rect">
            <a:avLst/>
          </a:prstGeom>
          <a:noFill/>
        </p:spPr>
        <p:txBody>
          <a:bodyPr wrap="square">
            <a:spAutoFit/>
          </a:bodyPr>
          <a:lstStyle/>
          <a:p>
            <a:pPr algn="ctr">
              <a:defRPr/>
            </a:pPr>
            <a:r>
              <a:rPr lang="en-US" sz="2800" b="1">
                <a:solidFill>
                  <a:srgbClr val="004BB4"/>
                </a:solidFill>
              </a:rPr>
              <a:t>Phased Response Plan</a:t>
            </a:r>
            <a:endParaRPr lang="en-US" sz="2800">
              <a:solidFill>
                <a:srgbClr val="C00000"/>
              </a:solidFill>
            </a:endParaRPr>
          </a:p>
        </p:txBody>
      </p:sp>
      <p:sp>
        <p:nvSpPr>
          <p:cNvPr id="7" name="TextBox 6">
            <a:extLst>
              <a:ext uri="{FF2B5EF4-FFF2-40B4-BE49-F238E27FC236}">
                <a16:creationId xmlns:a16="http://schemas.microsoft.com/office/drawing/2014/main" id="{708971E3-4F00-3646-1C3C-78935FECF2BB}"/>
              </a:ext>
            </a:extLst>
          </p:cNvPr>
          <p:cNvSpPr txBox="1"/>
          <p:nvPr/>
        </p:nvSpPr>
        <p:spPr>
          <a:xfrm>
            <a:off x="5230368" y="1066165"/>
            <a:ext cx="6961631" cy="461665"/>
          </a:xfrm>
          <a:prstGeom prst="rect">
            <a:avLst/>
          </a:prstGeom>
          <a:noFill/>
        </p:spPr>
        <p:txBody>
          <a:bodyPr wrap="square">
            <a:spAutoFit/>
          </a:bodyPr>
          <a:lstStyle/>
          <a:p>
            <a:pPr algn="ctr">
              <a:defRPr/>
            </a:pPr>
            <a:r>
              <a:rPr lang="en-US" sz="2400" b="1">
                <a:solidFill>
                  <a:srgbClr val="004BB4"/>
                </a:solidFill>
              </a:rPr>
              <a:t>Key Strategies &amp; How Learning is Happening?</a:t>
            </a:r>
            <a:endParaRPr lang="en-US" sz="2400">
              <a:solidFill>
                <a:srgbClr val="C00000"/>
              </a:solidFill>
            </a:endParaRPr>
          </a:p>
        </p:txBody>
      </p:sp>
      <p:graphicFrame>
        <p:nvGraphicFramePr>
          <p:cNvPr id="8" name="Table 7">
            <a:extLst>
              <a:ext uri="{FF2B5EF4-FFF2-40B4-BE49-F238E27FC236}">
                <a16:creationId xmlns:a16="http://schemas.microsoft.com/office/drawing/2014/main" id="{82D3E254-9DB6-F30A-8E35-AA718848F20E}"/>
              </a:ext>
            </a:extLst>
          </p:cNvPr>
          <p:cNvGraphicFramePr>
            <a:graphicFrameLocks noGrp="1"/>
          </p:cNvGraphicFramePr>
          <p:nvPr>
            <p:extLst>
              <p:ext uri="{D42A27DB-BD31-4B8C-83A1-F6EECF244321}">
                <p14:modId xmlns:p14="http://schemas.microsoft.com/office/powerpoint/2010/main" val="2450460923"/>
              </p:ext>
            </p:extLst>
          </p:nvPr>
        </p:nvGraphicFramePr>
        <p:xfrm>
          <a:off x="0" y="1589384"/>
          <a:ext cx="5102351" cy="5268614"/>
        </p:xfrm>
        <a:graphic>
          <a:graphicData uri="http://schemas.openxmlformats.org/drawingml/2006/table">
            <a:tbl>
              <a:tblPr firstRow="1" bandRow="1">
                <a:tableStyleId>{073A0DAA-6AF3-43AB-8588-CEC1D06C72B9}</a:tableStyleId>
              </a:tblPr>
              <a:tblGrid>
                <a:gridCol w="5102351">
                  <a:extLst>
                    <a:ext uri="{9D8B030D-6E8A-4147-A177-3AD203B41FA5}">
                      <a16:colId xmlns:a16="http://schemas.microsoft.com/office/drawing/2014/main" val="3823182735"/>
                    </a:ext>
                  </a:extLst>
                </a:gridCol>
              </a:tblGrid>
              <a:tr h="17545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endParaRPr lang="en-US" sz="1800" b="1">
                        <a:solidFill>
                          <a:schemeClr val="bg1"/>
                        </a:solidFill>
                      </a:endParaRPr>
                    </a:p>
                    <a:p>
                      <a:endParaRPr lang="en-US" sz="1800" b="1">
                        <a:solidFill>
                          <a:schemeClr val="bg1"/>
                        </a:solidFill>
                      </a:endParaRPr>
                    </a:p>
                    <a:p>
                      <a:r>
                        <a:rPr lang="en-US" sz="1800" b="1">
                          <a:solidFill>
                            <a:schemeClr val="bg1"/>
                          </a:solidFill>
                        </a:rPr>
                        <a:t>Phase 1: </a:t>
                      </a:r>
                      <a:r>
                        <a:rPr lang="en-US" sz="1800" b="0">
                          <a:solidFill>
                            <a:schemeClr val="bg1"/>
                          </a:solidFill>
                        </a:rPr>
                        <a:t>Provide recreational activities &amp; PSS for affected children’s well-being</a:t>
                      </a:r>
                      <a:endParaRPr lang="en-US" sz="1800" b="0">
                        <a:solidFill>
                          <a:schemeClr val="bg1"/>
                        </a:solidFill>
                        <a:latin typeface="+mn-lt"/>
                        <a:ea typeface="Roboto" panose="02000000000000000000" pitchFamily="2" charset="0"/>
                        <a:cs typeface="Roboto"/>
                      </a:endParaRPr>
                    </a:p>
                  </a:txBody>
                  <a:tcPr/>
                </a:tc>
                <a:extLst>
                  <a:ext uri="{0D108BD9-81ED-4DB2-BD59-A6C34878D82A}">
                    <a16:rowId xmlns:a16="http://schemas.microsoft.com/office/drawing/2014/main" val="526748910"/>
                  </a:ext>
                </a:extLst>
              </a:tr>
              <a:tr h="1495682">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US" sz="1800" b="1"/>
                    </a:p>
                    <a:p>
                      <a:r>
                        <a:rPr lang="en-US" sz="1800" b="1"/>
                        <a:t>Phase 2: </a:t>
                      </a:r>
                      <a:r>
                        <a:rPr lang="en-US"/>
                        <a:t>Affected children access formal and non-formal education in safe, inclusive settings.</a:t>
                      </a:r>
                      <a:endParaRPr lang="en-US" sz="1800" b="0">
                        <a:latin typeface="+mn-lt"/>
                        <a:ea typeface="Roboto" panose="02000000000000000000" pitchFamily="2" charset="0"/>
                        <a:cs typeface="Roboto"/>
                      </a:endParaRPr>
                    </a:p>
                  </a:txBody>
                  <a:tcPr/>
                </a:tc>
                <a:extLst>
                  <a:ext uri="{0D108BD9-81ED-4DB2-BD59-A6C34878D82A}">
                    <a16:rowId xmlns:a16="http://schemas.microsoft.com/office/drawing/2014/main" val="269059469"/>
                  </a:ext>
                </a:extLst>
              </a:tr>
              <a:tr h="2018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Phase 3: </a:t>
                      </a:r>
                      <a:r>
                        <a:rPr lang="en-US"/>
                        <a:t>Affected children access safe, inclusive, quality education during reconstruction</a:t>
                      </a:r>
                      <a:endParaRPr lang="en-US" sz="1800" b="0">
                        <a:latin typeface="+mn-lt"/>
                        <a:ea typeface="Roboto" panose="02000000000000000000" pitchFamily="2" charset="0"/>
                        <a:cs typeface="Roboto"/>
                      </a:endParaRPr>
                    </a:p>
                  </a:txBody>
                  <a:tcPr/>
                </a:tc>
                <a:extLst>
                  <a:ext uri="{0D108BD9-81ED-4DB2-BD59-A6C34878D82A}">
                    <a16:rowId xmlns:a16="http://schemas.microsoft.com/office/drawing/2014/main" val="2656611104"/>
                  </a:ext>
                </a:extLst>
              </a:tr>
            </a:tbl>
          </a:graphicData>
        </a:graphic>
      </p:graphicFrame>
    </p:spTree>
    <p:extLst>
      <p:ext uri="{BB962C8B-B14F-4D97-AF65-F5344CB8AC3E}">
        <p14:creationId xmlns:p14="http://schemas.microsoft.com/office/powerpoint/2010/main" val="173927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06FA1-1D16-3F4D-E20B-E1E4416382F0}"/>
            </a:ext>
          </a:extLst>
        </p:cNvPr>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BD5160BB-D4C5-8995-7916-5849E6D33E10}"/>
              </a:ext>
            </a:extLst>
          </p:cNvPr>
          <p:cNvSpPr>
            <a:spLocks noGrp="1"/>
          </p:cNvSpPr>
          <p:nvPr>
            <p:ph type="sldNum" sz="quarter" idx="12"/>
          </p:nvPr>
        </p:nvSpPr>
        <p:spPr>
          <a:xfrm>
            <a:off x="11424912" y="6311250"/>
            <a:ext cx="5029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35265-9F9B-4C4A-9769-2DE2B9190425}" type="slidenum">
              <a:rPr kumimoji="0" lang="en-US" sz="1000" b="1" i="0" u="none" strike="noStrike" kern="1200" cap="none" spc="0" normalizeH="0" baseline="0" noProof="0" smtClean="0">
                <a:ln>
                  <a:noFill/>
                </a:ln>
                <a:solidFill>
                  <a:prstClr val="white">
                    <a:lumMod val="65000"/>
                  </a:prstClr>
                </a:solidFill>
                <a:effectLst/>
                <a:uLnTx/>
                <a:uFillTx/>
                <a:latin typeface="Roboto" panose="02000000000000000000" pitchFamily="2" charset="0"/>
                <a:ea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1"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7F6816DF-7BC1-47A5-F7C7-A54D0B8AA065}"/>
              </a:ext>
            </a:extLst>
          </p:cNvPr>
          <p:cNvSpPr txBox="1"/>
          <p:nvPr/>
        </p:nvSpPr>
        <p:spPr>
          <a:xfrm>
            <a:off x="324626" y="46637"/>
            <a:ext cx="831130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431925" algn="l"/>
                <a:tab pos="1616075" algn="l"/>
                <a:tab pos="2517775" algn="l"/>
              </a:tabLst>
              <a:defRPr/>
            </a:pPr>
            <a:r>
              <a:rPr kumimoji="0" lang="en-GB" sz="36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Key Challenges</a:t>
            </a:r>
          </a:p>
        </p:txBody>
      </p:sp>
      <p:pic>
        <p:nvPicPr>
          <p:cNvPr id="7" name="Picture 6" descr="Blue text on a black background&#10;&#10;Description automatically generated">
            <a:extLst>
              <a:ext uri="{FF2B5EF4-FFF2-40B4-BE49-F238E27FC236}">
                <a16:creationId xmlns:a16="http://schemas.microsoft.com/office/drawing/2014/main" id="{C41830BD-35BA-2DB3-CD1C-692B08491A57}"/>
              </a:ext>
            </a:extLst>
          </p:cNvPr>
          <p:cNvPicPr>
            <a:picLocks noChangeAspect="1"/>
          </p:cNvPicPr>
          <p:nvPr/>
        </p:nvPicPr>
        <p:blipFill>
          <a:blip r:embed="rId2"/>
          <a:stretch>
            <a:fillRect/>
          </a:stretch>
        </p:blipFill>
        <p:spPr>
          <a:xfrm>
            <a:off x="10241281" y="10061"/>
            <a:ext cx="1925528" cy="547723"/>
          </a:xfrm>
          <a:prstGeom prst="rect">
            <a:avLst/>
          </a:prstGeom>
        </p:spPr>
      </p:pic>
      <p:sp>
        <p:nvSpPr>
          <p:cNvPr id="9" name="TextBox 8">
            <a:extLst>
              <a:ext uri="{FF2B5EF4-FFF2-40B4-BE49-F238E27FC236}">
                <a16:creationId xmlns:a16="http://schemas.microsoft.com/office/drawing/2014/main" id="{AAF3EF89-A2CA-167F-FEE6-4BDEB84503DC}"/>
              </a:ext>
            </a:extLst>
          </p:cNvPr>
          <p:cNvSpPr txBox="1"/>
          <p:nvPr/>
        </p:nvSpPr>
        <p:spPr>
          <a:xfrm>
            <a:off x="2770631" y="1149447"/>
            <a:ext cx="6900673" cy="5632311"/>
          </a:xfrm>
          <a:prstGeom prst="rect">
            <a:avLst/>
          </a:prstGeom>
          <a:noFill/>
        </p:spPr>
        <p:txBody>
          <a:bodyPr wrap="square" lIns="91440" tIns="45720" rIns="91440" bIns="45720" anchor="t">
            <a:spAutoFit/>
          </a:bodyPr>
          <a:lstStyle/>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Sustained hostilities are damaging schools and harming students and teachers. </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Funding shortages and INGO deregistration are limiting education response capacity. </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Fuel shortages are disrupting deployment, supervision, and learning continuity. </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Poor internet, electricity cuts, and lack of devices restrict access to e-learning. </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Education remains under-prioritized in humanitarian funding and response efforts. </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a:p>
            <a:pPr marL="457200" lvl="0" indent="-4572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High displacement and population density are increasing demand for learning spaces, teachers, and supplies.</a:t>
            </a:r>
          </a:p>
          <a:p>
            <a:pPr marL="457200" lvl="0" indent="-457200">
              <a:buFont typeface="Arial" panose="020B0604020202020204" pitchFamily="34" charset="0"/>
              <a:buChar char="•"/>
              <a:defRPr/>
            </a:pPr>
            <a:endParaRPr lang="en-US" sz="2000" dirty="0">
              <a:latin typeface="Aptos Light" panose="020B0004020202020204" pitchFamily="34" charset="0"/>
              <a:ea typeface="Roboto" panose="02000000000000000000" pitchFamily="2" charset="0"/>
              <a:cs typeface="Roboto" panose="02000000000000000000" pitchFamily="2" charset="0"/>
              <a:sym typeface="Arial"/>
            </a:endParaRPr>
          </a:p>
        </p:txBody>
      </p:sp>
      <p:pic>
        <p:nvPicPr>
          <p:cNvPr id="3" name="Picture 2">
            <a:extLst>
              <a:ext uri="{FF2B5EF4-FFF2-40B4-BE49-F238E27FC236}">
                <a16:creationId xmlns:a16="http://schemas.microsoft.com/office/drawing/2014/main" id="{1D728D37-6D62-0341-0659-02061631C871}"/>
              </a:ext>
            </a:extLst>
          </p:cNvPr>
          <p:cNvPicPr>
            <a:picLocks noChangeAspect="1"/>
          </p:cNvPicPr>
          <p:nvPr/>
        </p:nvPicPr>
        <p:blipFill>
          <a:blip r:embed="rId3"/>
          <a:stretch>
            <a:fillRect/>
          </a:stretch>
        </p:blipFill>
        <p:spPr>
          <a:xfrm>
            <a:off x="9671304" y="770233"/>
            <a:ext cx="2417064" cy="5541013"/>
          </a:xfrm>
          <a:prstGeom prst="rect">
            <a:avLst/>
          </a:prstGeom>
        </p:spPr>
      </p:pic>
      <p:cxnSp>
        <p:nvCxnSpPr>
          <p:cNvPr id="5" name="Straight Connector 4">
            <a:extLst>
              <a:ext uri="{FF2B5EF4-FFF2-40B4-BE49-F238E27FC236}">
                <a16:creationId xmlns:a16="http://schemas.microsoft.com/office/drawing/2014/main" id="{F5953649-21B5-2647-0F32-A501BA4000AF}"/>
              </a:ext>
            </a:extLst>
          </p:cNvPr>
          <p:cNvCxnSpPr>
            <a:cxnSpLocks/>
          </p:cNvCxnSpPr>
          <p:nvPr/>
        </p:nvCxnSpPr>
        <p:spPr>
          <a:xfrm>
            <a:off x="324627" y="770234"/>
            <a:ext cx="7378500"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pic>
        <p:nvPicPr>
          <p:cNvPr id="8" name="Picture 7" descr="A group of tents in a market&#10;&#10;Description automatically generated">
            <a:extLst>
              <a:ext uri="{FF2B5EF4-FFF2-40B4-BE49-F238E27FC236}">
                <a16:creationId xmlns:a16="http://schemas.microsoft.com/office/drawing/2014/main" id="{A345B3D2-D706-AD91-87C0-487362CB0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97665"/>
            <a:ext cx="2770631" cy="6060335"/>
          </a:xfrm>
          <a:prstGeom prst="rect">
            <a:avLst/>
          </a:prstGeom>
        </p:spPr>
      </p:pic>
    </p:spTree>
    <p:extLst>
      <p:ext uri="{BB962C8B-B14F-4D97-AF65-F5344CB8AC3E}">
        <p14:creationId xmlns:p14="http://schemas.microsoft.com/office/powerpoint/2010/main" val="3686581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1D632-370F-127A-5499-7B383AB17238}"/>
            </a:ext>
          </a:extLst>
        </p:cNvPr>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485E9D7C-F626-0D35-675B-6F32B592AA61}"/>
              </a:ext>
            </a:extLst>
          </p:cNvPr>
          <p:cNvSpPr>
            <a:spLocks noGrp="1"/>
          </p:cNvSpPr>
          <p:nvPr>
            <p:ph type="sldNum" sz="quarter" idx="12"/>
          </p:nvPr>
        </p:nvSpPr>
        <p:spPr>
          <a:xfrm>
            <a:off x="11424912" y="6311250"/>
            <a:ext cx="5029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435265-9F9B-4C4A-9769-2DE2B9190425}" type="slidenum">
              <a:rPr kumimoji="0" lang="en-US" sz="1000" b="1" i="0" u="none" strike="noStrike" kern="1200" cap="none" spc="0" normalizeH="0" baseline="0" noProof="0" smtClean="0">
                <a:ln>
                  <a:noFill/>
                </a:ln>
                <a:solidFill>
                  <a:prstClr val="white">
                    <a:lumMod val="65000"/>
                  </a:prstClr>
                </a:solidFill>
                <a:effectLst/>
                <a:uLnTx/>
                <a:uFillTx/>
                <a:latin typeface="Roboto" panose="02000000000000000000" pitchFamily="2" charset="0"/>
                <a:ea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1" i="0" u="none" strike="noStrike" kern="1200" cap="none" spc="0" normalizeH="0" baseline="0" noProof="0">
              <a:ln>
                <a:noFill/>
              </a:ln>
              <a:solidFill>
                <a:prstClr val="white">
                  <a:lumMod val="65000"/>
                </a:prstClr>
              </a:solidFill>
              <a:effectLst/>
              <a:uLnTx/>
              <a:uFillTx/>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CAC57C6E-41AD-4E78-4A84-BE9B7C691A6E}"/>
              </a:ext>
            </a:extLst>
          </p:cNvPr>
          <p:cNvSpPr txBox="1"/>
          <p:nvPr/>
        </p:nvSpPr>
        <p:spPr>
          <a:xfrm>
            <a:off x="324626" y="46637"/>
            <a:ext cx="831130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431925" algn="l"/>
                <a:tab pos="1616075" algn="l"/>
                <a:tab pos="2517775" algn="l"/>
              </a:tabLst>
              <a:defRPr/>
            </a:pPr>
            <a:r>
              <a:rPr kumimoji="0" lang="en-GB" sz="36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Recommendations &amp; Way Forward</a:t>
            </a:r>
          </a:p>
        </p:txBody>
      </p:sp>
      <p:pic>
        <p:nvPicPr>
          <p:cNvPr id="7" name="Picture 6" descr="Blue text on a black background&#10;&#10;Description automatically generated">
            <a:extLst>
              <a:ext uri="{FF2B5EF4-FFF2-40B4-BE49-F238E27FC236}">
                <a16:creationId xmlns:a16="http://schemas.microsoft.com/office/drawing/2014/main" id="{033D6945-5C00-3245-8E17-ACD8FD626A40}"/>
              </a:ext>
            </a:extLst>
          </p:cNvPr>
          <p:cNvPicPr>
            <a:picLocks noChangeAspect="1"/>
          </p:cNvPicPr>
          <p:nvPr/>
        </p:nvPicPr>
        <p:blipFill>
          <a:blip r:embed="rId2"/>
          <a:stretch>
            <a:fillRect/>
          </a:stretch>
        </p:blipFill>
        <p:spPr>
          <a:xfrm>
            <a:off x="10241281" y="10061"/>
            <a:ext cx="1925528" cy="547723"/>
          </a:xfrm>
          <a:prstGeom prst="rect">
            <a:avLst/>
          </a:prstGeom>
        </p:spPr>
      </p:pic>
      <p:sp>
        <p:nvSpPr>
          <p:cNvPr id="9" name="TextBox 8">
            <a:extLst>
              <a:ext uri="{FF2B5EF4-FFF2-40B4-BE49-F238E27FC236}">
                <a16:creationId xmlns:a16="http://schemas.microsoft.com/office/drawing/2014/main" id="{292E0C4B-BF2C-4EFF-70F2-6626E117CED5}"/>
              </a:ext>
            </a:extLst>
          </p:cNvPr>
          <p:cNvSpPr txBox="1"/>
          <p:nvPr/>
        </p:nvSpPr>
        <p:spPr>
          <a:xfrm>
            <a:off x="2916936" y="847501"/>
            <a:ext cx="9257784" cy="5970865"/>
          </a:xfrm>
          <a:prstGeom prst="rect">
            <a:avLst/>
          </a:prstGeom>
          <a:noFill/>
        </p:spPr>
        <p:txBody>
          <a:bodyPr wrap="square" lIns="91440" tIns="45720" rIns="91440" bIns="45720" anchor="t">
            <a:spAutoFit/>
          </a:bodyPr>
          <a:lstStyle/>
          <a:p>
            <a:pPr marL="457200" lvl="0" indent="-457200">
              <a:buFont typeface="Arial" panose="020B0604020202020204" pitchFamily="34" charset="0"/>
              <a:buChar char="•"/>
              <a:defRPr/>
            </a:pPr>
            <a:endParaRPr lang="en-US" sz="1000" dirty="0">
              <a:latin typeface="Aptos Light" panose="020B0004020202020204" pitchFamily="34" charset="0"/>
              <a:ea typeface="Roboto" panose="02000000000000000000" pitchFamily="2" charset="0"/>
              <a:cs typeface="Roboto" panose="02000000000000000000" pitchFamily="2" charset="0"/>
              <a:sym typeface="Arial"/>
            </a:endParaRPr>
          </a:p>
          <a:p>
            <a:pPr marL="342900" lvl="0" indent="-3429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Increase flexible funding for education in emergencies, teacher salaries, and psychosocial support.</a:t>
            </a:r>
          </a:p>
          <a:p>
            <a:pPr marL="342900" lvl="0" indent="-342900">
              <a:buFont typeface="Arial" panose="020B0604020202020204" pitchFamily="34" charset="0"/>
              <a:buChar char="•"/>
              <a:defRPr/>
            </a:pPr>
            <a:endParaRPr lang="en-US" sz="900" dirty="0">
              <a:latin typeface="Aptos Light" panose="020B0004020202020204" pitchFamily="34" charset="0"/>
              <a:ea typeface="Roboto" panose="02000000000000000000" pitchFamily="2" charset="0"/>
              <a:cs typeface="Roboto" panose="02000000000000000000" pitchFamily="2" charset="0"/>
              <a:sym typeface="Arial"/>
            </a:endParaRPr>
          </a:p>
          <a:p>
            <a:pPr marL="342900" lvl="0" indent="-3429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Rebuild and repair damaged schools, kindergartens, and universities.</a:t>
            </a:r>
          </a:p>
          <a:p>
            <a:pPr marL="342900" lvl="0" indent="-342900">
              <a:buFont typeface="Arial" panose="020B0604020202020204" pitchFamily="34" charset="0"/>
              <a:buChar char="•"/>
              <a:defRPr/>
            </a:pPr>
            <a:endParaRPr lang="en-US" sz="900" dirty="0">
              <a:latin typeface="Aptos Light" panose="020B0004020202020204" pitchFamily="34" charset="0"/>
              <a:ea typeface="Roboto" panose="02000000000000000000" pitchFamily="2" charset="0"/>
              <a:cs typeface="Roboto" panose="02000000000000000000" pitchFamily="2" charset="0"/>
              <a:sym typeface="Arial"/>
            </a:endParaRPr>
          </a:p>
          <a:p>
            <a:pPr marL="342900" lvl="0" indent="-3429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Establish temporary learning spaces and expand non-formal, accelerated, and remedial education programs for every child, particularly for out-of-school children.</a:t>
            </a:r>
          </a:p>
          <a:p>
            <a:pPr marL="342900" lvl="0" indent="-342900">
              <a:buFont typeface="Arial" panose="020B0604020202020204" pitchFamily="34" charset="0"/>
              <a:buChar char="•"/>
              <a:defRPr/>
            </a:pPr>
            <a:endParaRPr lang="en-US" sz="900" dirty="0">
              <a:latin typeface="Aptos Light" panose="020B0004020202020204" pitchFamily="34" charset="0"/>
              <a:ea typeface="Roboto" panose="02000000000000000000" pitchFamily="2" charset="0"/>
              <a:cs typeface="Roboto" panose="02000000000000000000" pitchFamily="2" charset="0"/>
              <a:sym typeface="Arial"/>
            </a:endParaRPr>
          </a:p>
          <a:p>
            <a:pPr marL="342900" lvl="0" indent="-3429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Provide learning materials, school supplies, and digital tools.</a:t>
            </a:r>
          </a:p>
          <a:p>
            <a:pPr marL="342900" lvl="0" indent="-342900">
              <a:buFont typeface="Arial" panose="020B0604020202020204" pitchFamily="34" charset="0"/>
              <a:buChar char="•"/>
              <a:defRPr/>
            </a:pPr>
            <a:endParaRPr lang="en-US" sz="900" dirty="0">
              <a:latin typeface="Aptos Light" panose="020B0004020202020204" pitchFamily="34" charset="0"/>
              <a:ea typeface="Roboto" panose="02000000000000000000" pitchFamily="2" charset="0"/>
              <a:cs typeface="Roboto" panose="02000000000000000000" pitchFamily="2" charset="0"/>
              <a:sym typeface="Arial"/>
            </a:endParaRPr>
          </a:p>
          <a:p>
            <a:pPr marL="342900" lvl="0" indent="-342900">
              <a:buFont typeface="Arial" panose="020B0604020202020204" pitchFamily="34" charset="0"/>
              <a:buChar char="•"/>
              <a:defRPr/>
            </a:pPr>
            <a:r>
              <a:rPr lang="en-US" sz="2000" dirty="0">
                <a:latin typeface="Aptos Light" panose="020B0004020202020204" pitchFamily="34" charset="0"/>
                <a:ea typeface="Roboto" panose="02000000000000000000" pitchFamily="2" charset="0"/>
                <a:cs typeface="Roboto" panose="02000000000000000000" pitchFamily="2" charset="0"/>
                <a:sym typeface="Arial"/>
              </a:rPr>
              <a:t>Develop remote learning and improve digital infrastructure, internet access, devices, and electricity for education.</a:t>
            </a:r>
          </a:p>
          <a:p>
            <a:pPr marL="342900" lvl="0" indent="-342900">
              <a:buFont typeface="Arial" panose="020B0604020202020204" pitchFamily="34" charset="0"/>
              <a:buChar char="•"/>
              <a:defRPr/>
            </a:pPr>
            <a:endParaRPr lang="en-US" sz="900" dirty="0">
              <a:latin typeface="Aptos Light" panose="020B0004020202020204" pitchFamily="34" charset="0"/>
              <a:ea typeface="Roboto" panose="02000000000000000000" pitchFamily="2" charset="0"/>
              <a:cs typeface="Roboto" panose="02000000000000000000" pitchFamily="2" charset="0"/>
              <a:sym typeface="Arial"/>
            </a:endParaRPr>
          </a:p>
          <a:p>
            <a:pPr marL="457200" indent="-457200">
              <a:buFont typeface="Arial" panose="020B0604020202020204" pitchFamily="34" charset="0"/>
              <a:buChar char="•"/>
              <a:defRPr/>
            </a:pPr>
            <a:r>
              <a:rPr lang="en-US" sz="2000" dirty="0">
                <a:latin typeface="Aptos Light"/>
                <a:ea typeface="Roboto"/>
                <a:cs typeface="Roboto"/>
                <a:sym typeface="Arial"/>
              </a:rPr>
              <a:t>Support teacher training, wellbeing, and trauma-informed education.</a:t>
            </a:r>
          </a:p>
          <a:p>
            <a:pPr marL="457200" indent="-457200">
              <a:buFont typeface="Arial" panose="020B0604020202020204" pitchFamily="34" charset="0"/>
              <a:buChar char="•"/>
              <a:defRPr/>
            </a:pPr>
            <a:endParaRPr lang="en-US" sz="900" dirty="0">
              <a:latin typeface="Aptos Light"/>
              <a:ea typeface="Roboto"/>
              <a:cs typeface="Roboto"/>
              <a:sym typeface="Arial"/>
            </a:endParaRPr>
          </a:p>
          <a:p>
            <a:pPr marL="457200" indent="-457200">
              <a:buFont typeface="Arial" panose="020B0604020202020204" pitchFamily="34" charset="0"/>
              <a:buChar char="•"/>
              <a:defRPr/>
            </a:pPr>
            <a:r>
              <a:rPr lang="en-US" sz="2000" dirty="0">
                <a:latin typeface="Aptos Light"/>
                <a:ea typeface="Roboto"/>
                <a:cs typeface="Roboto"/>
                <a:sym typeface="Arial"/>
              </a:rPr>
              <a:t>Strengthen local education authorities, NGOs, and community-led initiatives.</a:t>
            </a:r>
          </a:p>
          <a:p>
            <a:pPr marL="457200" indent="-457200">
              <a:buFont typeface="Arial" panose="020B0604020202020204" pitchFamily="34" charset="0"/>
              <a:buChar char="•"/>
              <a:defRPr/>
            </a:pPr>
            <a:endParaRPr lang="en-US" sz="900" dirty="0">
              <a:latin typeface="Aptos Light"/>
              <a:ea typeface="Roboto"/>
              <a:cs typeface="Roboto"/>
              <a:sym typeface="Arial"/>
            </a:endParaRPr>
          </a:p>
          <a:p>
            <a:pPr marL="457200" indent="-457200">
              <a:buFont typeface="Arial" panose="020B0604020202020204" pitchFamily="34" charset="0"/>
              <a:buChar char="•"/>
              <a:defRPr/>
            </a:pPr>
            <a:r>
              <a:rPr lang="en-US" sz="2000" dirty="0">
                <a:latin typeface="Aptos Light"/>
                <a:ea typeface="Roboto"/>
                <a:cs typeface="Roboto"/>
                <a:sym typeface="Arial"/>
              </a:rPr>
              <a:t>Invest in long-term recovery of education, including higher education and vocational training.</a:t>
            </a:r>
          </a:p>
          <a:p>
            <a:pPr marL="457200" indent="-457200">
              <a:buFont typeface="Arial" panose="020B0604020202020204" pitchFamily="34" charset="0"/>
              <a:buChar char="•"/>
              <a:defRPr/>
            </a:pPr>
            <a:endParaRPr lang="en-US" sz="900" dirty="0">
              <a:latin typeface="Aptos Light"/>
              <a:ea typeface="Roboto"/>
              <a:cs typeface="Roboto"/>
              <a:sym typeface="Arial"/>
            </a:endParaRPr>
          </a:p>
          <a:p>
            <a:pPr marL="457200" indent="-457200">
              <a:buFont typeface="Arial" panose="020B0604020202020204" pitchFamily="34" charset="0"/>
              <a:buChar char="•"/>
              <a:defRPr/>
            </a:pPr>
            <a:r>
              <a:rPr lang="en-US" sz="2000" dirty="0">
                <a:latin typeface="Aptos Light"/>
                <a:ea typeface="Roboto"/>
                <a:cs typeface="Roboto"/>
                <a:sym typeface="Arial"/>
              </a:rPr>
              <a:t>Advocate for protecting schools under international humanitarian law and promote schools as safe spaces for healing and resilience.</a:t>
            </a:r>
          </a:p>
        </p:txBody>
      </p:sp>
      <p:cxnSp>
        <p:nvCxnSpPr>
          <p:cNvPr id="5" name="Straight Connector 4">
            <a:extLst>
              <a:ext uri="{FF2B5EF4-FFF2-40B4-BE49-F238E27FC236}">
                <a16:creationId xmlns:a16="http://schemas.microsoft.com/office/drawing/2014/main" id="{6272058B-887B-9DF0-531A-DA94B9C4DBDD}"/>
              </a:ext>
            </a:extLst>
          </p:cNvPr>
          <p:cNvCxnSpPr>
            <a:cxnSpLocks/>
          </p:cNvCxnSpPr>
          <p:nvPr/>
        </p:nvCxnSpPr>
        <p:spPr>
          <a:xfrm>
            <a:off x="324627" y="770234"/>
            <a:ext cx="7378500"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pic>
        <p:nvPicPr>
          <p:cNvPr id="2" name="Picture 1" descr="A group of people standing in a circle&#10;&#10;Description automatically generated">
            <a:extLst>
              <a:ext uri="{FF2B5EF4-FFF2-40B4-BE49-F238E27FC236}">
                <a16:creationId xmlns:a16="http://schemas.microsoft.com/office/drawing/2014/main" id="{5C2CE875-C28C-12F1-6333-BB65047CDE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80" y="847501"/>
            <a:ext cx="2826504" cy="6010499"/>
          </a:xfrm>
          <a:prstGeom prst="rect">
            <a:avLst/>
          </a:prstGeom>
        </p:spPr>
      </p:pic>
    </p:spTree>
    <p:extLst>
      <p:ext uri="{BB962C8B-B14F-4D97-AF65-F5344CB8AC3E}">
        <p14:creationId xmlns:p14="http://schemas.microsoft.com/office/powerpoint/2010/main" val="3290270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72D94-5BAF-36F7-6B6A-142A395806BC}"/>
            </a:ext>
          </a:extLst>
        </p:cNvPr>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F86D6BA5-E893-8664-F6CC-3C38A0C907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1770" y="109699"/>
            <a:ext cx="1543010" cy="446291"/>
          </a:xfrm>
          <a:prstGeom prst="rect">
            <a:avLst/>
          </a:prstGeom>
        </p:spPr>
      </p:pic>
      <p:cxnSp>
        <p:nvCxnSpPr>
          <p:cNvPr id="5" name="Straight Connector 4">
            <a:extLst>
              <a:ext uri="{FF2B5EF4-FFF2-40B4-BE49-F238E27FC236}">
                <a16:creationId xmlns:a16="http://schemas.microsoft.com/office/drawing/2014/main" id="{FC3D7F2E-D65B-237A-5F5A-D11FDEF1C93F}"/>
              </a:ext>
            </a:extLst>
          </p:cNvPr>
          <p:cNvCxnSpPr>
            <a:cxnSpLocks/>
          </p:cNvCxnSpPr>
          <p:nvPr/>
        </p:nvCxnSpPr>
        <p:spPr>
          <a:xfrm>
            <a:off x="202707" y="621436"/>
            <a:ext cx="11867373"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949C260-A2EB-15AF-85BE-C2F797C2D58B}"/>
              </a:ext>
            </a:extLst>
          </p:cNvPr>
          <p:cNvSpPr txBox="1"/>
          <p:nvPr/>
        </p:nvSpPr>
        <p:spPr>
          <a:xfrm>
            <a:off x="222491" y="41967"/>
            <a:ext cx="1041078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rPr>
              <a:t>2026 Gaza Education Cluster Priorities</a:t>
            </a:r>
            <a:endParaRPr kumimoji="0" lang="en-US" sz="3600" b="0" i="0" u="none" strike="noStrike" kern="1200" cap="none" spc="0" normalizeH="0" baseline="0" noProof="0">
              <a:ln>
                <a:noFill/>
              </a:ln>
              <a:solidFill>
                <a:srgbClr val="004BB4"/>
              </a:solidFill>
              <a:effectLst/>
              <a:uLnTx/>
              <a:uFillTx/>
              <a:latin typeface="Roboto" panose="02000000000000000000" pitchFamily="2" charset="0"/>
              <a:ea typeface="Roboto" panose="02000000000000000000" pitchFamily="2" charset="0"/>
              <a:cs typeface="Roboto" panose="02000000000000000000" pitchFamily="2" charset="0"/>
            </a:endParaRPr>
          </a:p>
        </p:txBody>
      </p:sp>
      <p:graphicFrame>
        <p:nvGraphicFramePr>
          <p:cNvPr id="3" name="Table 2">
            <a:extLst>
              <a:ext uri="{FF2B5EF4-FFF2-40B4-BE49-F238E27FC236}">
                <a16:creationId xmlns:a16="http://schemas.microsoft.com/office/drawing/2014/main" id="{E1E9BDED-9C50-BA64-0E94-83B70E277DBA}"/>
              </a:ext>
            </a:extLst>
          </p:cNvPr>
          <p:cNvGraphicFramePr>
            <a:graphicFrameLocks noGrp="1"/>
          </p:cNvGraphicFramePr>
          <p:nvPr>
            <p:extLst>
              <p:ext uri="{D42A27DB-BD31-4B8C-83A1-F6EECF244321}">
                <p14:modId xmlns:p14="http://schemas.microsoft.com/office/powerpoint/2010/main" val="1723065326"/>
              </p:ext>
            </p:extLst>
          </p:nvPr>
        </p:nvGraphicFramePr>
        <p:xfrm>
          <a:off x="216993" y="882593"/>
          <a:ext cx="7226220" cy="792480"/>
        </p:xfrm>
        <a:graphic>
          <a:graphicData uri="http://schemas.openxmlformats.org/drawingml/2006/table">
            <a:tbl>
              <a:tblPr firstRow="1" bandRow="1"/>
              <a:tblGrid>
                <a:gridCol w="2408740">
                  <a:extLst>
                    <a:ext uri="{9D8B030D-6E8A-4147-A177-3AD203B41FA5}">
                      <a16:colId xmlns:a16="http://schemas.microsoft.com/office/drawing/2014/main" val="2769910830"/>
                    </a:ext>
                  </a:extLst>
                </a:gridCol>
                <a:gridCol w="2408740">
                  <a:extLst>
                    <a:ext uri="{9D8B030D-6E8A-4147-A177-3AD203B41FA5}">
                      <a16:colId xmlns:a16="http://schemas.microsoft.com/office/drawing/2014/main" val="2201031322"/>
                    </a:ext>
                  </a:extLst>
                </a:gridCol>
                <a:gridCol w="2408740">
                  <a:extLst>
                    <a:ext uri="{9D8B030D-6E8A-4147-A177-3AD203B41FA5}">
                      <a16:colId xmlns:a16="http://schemas.microsoft.com/office/drawing/2014/main" val="101345545"/>
                    </a:ext>
                  </a:extLst>
                </a:gridCol>
              </a:tblGrid>
              <a:tr h="370840">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r>
                        <a:rPr lang="en-US" sz="2000" b="1" i="0" u="none" strike="noStrike" baseline="0">
                          <a:latin typeface="Aptos" panose="020B0004020202020204" pitchFamily="34" charset="0"/>
                        </a:rPr>
                        <a:t>Requests (Us$) </a:t>
                      </a:r>
                      <a:endParaRPr lang="LID4096" sz="2000">
                        <a:latin typeface="Aptos" panose="020B00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9ED5"/>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r>
                        <a:rPr lang="en-US" sz="2000" b="1" i="0" u="none" strike="noStrike" baseline="0">
                          <a:latin typeface="Aptos" panose="020B0004020202020204" pitchFamily="34" charset="0"/>
                        </a:rPr>
                        <a:t>People Targeted</a:t>
                      </a:r>
                      <a:endParaRPr lang="LID4096" sz="2000">
                        <a:latin typeface="Aptos" panose="020B00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9ED5"/>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r>
                        <a:rPr lang="en-US" sz="2000" b="1" i="0" u="none" strike="noStrike" baseline="0">
                          <a:latin typeface="Aptos" panose="020B0004020202020204" pitchFamily="34" charset="0"/>
                        </a:rPr>
                        <a:t>Partners</a:t>
                      </a:r>
                      <a:endParaRPr lang="LID4096" sz="2000">
                        <a:latin typeface="Aptos" panose="020B000402020202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F9ED5"/>
                    </a:solidFill>
                  </a:tcPr>
                </a:tc>
                <a:extLst>
                  <a:ext uri="{0D108BD9-81ED-4DB2-BD59-A6C34878D82A}">
                    <a16:rowId xmlns:a16="http://schemas.microsoft.com/office/drawing/2014/main" val="613428754"/>
                  </a:ext>
                </a:extLst>
              </a:tr>
              <a:tr h="370840">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i="0" u="none" strike="noStrike" kern="1200" baseline="0">
                          <a:solidFill>
                            <a:schemeClr val="dk1"/>
                          </a:solidFill>
                          <a:latin typeface="Aptos" panose="020B0004020202020204" pitchFamily="34" charset="0"/>
                          <a:ea typeface="+mn-ea"/>
                          <a:cs typeface="+mn-cs"/>
                        </a:rPr>
                        <a:t>$171M</a:t>
                      </a:r>
                      <a:endParaRPr lang="LID4096" sz="2000">
                        <a:latin typeface="Aptos" panose="020B000402020202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9ED5">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pPr lvl="0">
                        <a:buNone/>
                      </a:pPr>
                      <a:r>
                        <a:rPr lang="en-US" sz="2000" b="0" i="0" u="none" strike="noStrike" kern="1200" baseline="0" noProof="0">
                          <a:solidFill>
                            <a:srgbClr val="000000"/>
                          </a:solidFill>
                          <a:latin typeface="Aptos" panose="020B0004020202020204" pitchFamily="34" charset="0"/>
                          <a:ea typeface="+mn-ea"/>
                          <a:cs typeface="+mn-cs"/>
                        </a:rPr>
                        <a:t>0.745M</a:t>
                      </a:r>
                      <a:endParaRPr lang="en-US" sz="2000" b="0" i="0" u="none" strike="noStrike" kern="1200" baseline="0">
                        <a:solidFill>
                          <a:srgbClr val="000000"/>
                        </a:solidFill>
                        <a:latin typeface="Aptos" panose="020B0004020202020204" pitchFamily="34" charset="0"/>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9ED5">
                        <a:tint val="40000"/>
                      </a:srgb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r>
                        <a:rPr lang="en-US" sz="2000" b="0" i="0" u="none" strike="noStrike" kern="1200" baseline="0" dirty="0">
                          <a:solidFill>
                            <a:srgbClr val="000000"/>
                          </a:solidFill>
                          <a:latin typeface="Aptos" panose="020B0004020202020204" pitchFamily="34" charset="0"/>
                          <a:ea typeface="+mn-ea"/>
                          <a:cs typeface="+mn-cs"/>
                        </a:rPr>
                        <a:t>58</a:t>
                      </a:r>
                      <a:endParaRPr lang="LID4096" sz="2000" b="0" i="0" u="none" strike="noStrike" kern="1200" baseline="0" dirty="0">
                        <a:solidFill>
                          <a:srgbClr val="000000"/>
                        </a:solidFill>
                        <a:latin typeface="Aptos" panose="020B0004020202020204" pitchFamily="34" charset="0"/>
                        <a:ea typeface="+mn-ea"/>
                        <a:cs typeface="+mn-cs"/>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F9ED5">
                        <a:tint val="40000"/>
                      </a:srgbClr>
                    </a:solidFill>
                  </a:tcPr>
                </a:tc>
                <a:extLst>
                  <a:ext uri="{0D108BD9-81ED-4DB2-BD59-A6C34878D82A}">
                    <a16:rowId xmlns:a16="http://schemas.microsoft.com/office/drawing/2014/main" val="3110698123"/>
                  </a:ext>
                </a:extLst>
              </a:tr>
            </a:tbl>
          </a:graphicData>
        </a:graphic>
      </p:graphicFrame>
      <p:graphicFrame>
        <p:nvGraphicFramePr>
          <p:cNvPr id="4" name="Table 3">
            <a:extLst>
              <a:ext uri="{FF2B5EF4-FFF2-40B4-BE49-F238E27FC236}">
                <a16:creationId xmlns:a16="http://schemas.microsoft.com/office/drawing/2014/main" id="{BF508BC6-870E-F063-6D8F-DB5C433F9B46}"/>
              </a:ext>
            </a:extLst>
          </p:cNvPr>
          <p:cNvGraphicFramePr>
            <a:graphicFrameLocks noGrp="1"/>
          </p:cNvGraphicFramePr>
          <p:nvPr>
            <p:extLst>
              <p:ext uri="{D42A27DB-BD31-4B8C-83A1-F6EECF244321}">
                <p14:modId xmlns:p14="http://schemas.microsoft.com/office/powerpoint/2010/main" val="1713218654"/>
              </p:ext>
            </p:extLst>
          </p:nvPr>
        </p:nvGraphicFramePr>
        <p:xfrm>
          <a:off x="139148" y="1680268"/>
          <a:ext cx="7304067" cy="4831080"/>
        </p:xfrm>
        <a:graphic>
          <a:graphicData uri="http://schemas.openxmlformats.org/drawingml/2006/table">
            <a:tbl>
              <a:tblPr firstRow="1" bandRow="1">
                <a:tableStyleId>{5C22544A-7EE6-4342-B048-85BDC9FD1C3A}</a:tableStyleId>
              </a:tblPr>
              <a:tblGrid>
                <a:gridCol w="7304067">
                  <a:extLst>
                    <a:ext uri="{9D8B030D-6E8A-4147-A177-3AD203B41FA5}">
                      <a16:colId xmlns:a16="http://schemas.microsoft.com/office/drawing/2014/main" val="3178309796"/>
                    </a:ext>
                  </a:extLst>
                </a:gridCol>
              </a:tblGrid>
              <a:tr h="464429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i="0" kern="1200" dirty="0">
                          <a:solidFill>
                            <a:schemeClr val="dk1"/>
                          </a:solidFill>
                          <a:latin typeface="Aptos Light" panose="020B0004020202020204" pitchFamily="34" charset="0"/>
                          <a:ea typeface="+mn-ea"/>
                          <a:cs typeface="+mn-cs"/>
                        </a:rPr>
                        <a:t>Establish, expand and equip TLS with WASH facilities in IDP shelters.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Provide structured, age and gender-appropriate recreational and MHPSS activities.</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Provide teaching, learning materials &amp; assistive devices for </a:t>
                      </a:r>
                      <a:r>
                        <a:rPr lang="en-US" sz="1900" b="0" i="0" kern="1200" dirty="0" err="1">
                          <a:solidFill>
                            <a:schemeClr val="dk1"/>
                          </a:solidFill>
                          <a:latin typeface="Aptos Light" panose="020B0004020202020204" pitchFamily="34" charset="0"/>
                          <a:ea typeface="+mn-ea"/>
                          <a:cs typeface="+mn-cs"/>
                        </a:rPr>
                        <a:t>CwDs</a:t>
                      </a:r>
                      <a:r>
                        <a:rPr lang="en-US" sz="1900" b="0" i="0" kern="1200" dirty="0">
                          <a:solidFill>
                            <a:schemeClr val="dk1"/>
                          </a:solidFill>
                          <a:latin typeface="Aptos Light" panose="020B0004020202020204" pitchFamily="34" charset="0"/>
                          <a:ea typeface="+mn-ea"/>
                          <a:cs typeface="+mn-cs"/>
                        </a:rPr>
                        <a:t>.</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Raise awareness on risks of damaged buildings and UXOs.</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Support access to distance learning in support of MOEHE and UNRWA.</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Offer NFE &amp; SEL programs in TLS.</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Capacity building of teachers and facilitators on NFE, SEL, and MHPSS</a:t>
                      </a:r>
                    </a:p>
                    <a:p>
                      <a:pPr marL="285750" indent="-285750">
                        <a:lnSpc>
                          <a:spcPct val="100000"/>
                        </a:lnSpc>
                        <a:buFont typeface="Arial" panose="020B0604020202020204" pitchFamily="34" charset="0"/>
                        <a:buChar char="•"/>
                      </a:pPr>
                      <a:endParaRPr lang="en-US" sz="800" b="0" i="0" kern="1200" dirty="0">
                        <a:solidFill>
                          <a:schemeClr val="dk1"/>
                        </a:solidFill>
                        <a:latin typeface="Aptos Light"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i="0" kern="1200" dirty="0">
                          <a:solidFill>
                            <a:schemeClr val="dk1"/>
                          </a:solidFill>
                          <a:latin typeface="Aptos Light" panose="020B0004020202020204" pitchFamily="34" charset="0"/>
                          <a:ea typeface="+mn-ea"/>
                          <a:cs typeface="+mn-cs"/>
                        </a:rPr>
                        <a:t>Identify and refer at-risk children to specialized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b="0" i="0" kern="1200" dirty="0">
                        <a:solidFill>
                          <a:schemeClr val="dk1"/>
                        </a:solidFill>
                        <a:latin typeface="Aptos Light" panose="020B0004020202020204" pitchFamily="34" charset="0"/>
                        <a:ea typeface="+mn-ea"/>
                        <a:cs typeface="+mn-cs"/>
                      </a:endParaRPr>
                    </a:p>
                    <a:p>
                      <a:pPr marL="285750" indent="-285750">
                        <a:lnSpc>
                          <a:spcPct val="100000"/>
                        </a:lnSpc>
                        <a:buFont typeface="Arial" panose="020B0604020202020204" pitchFamily="34" charset="0"/>
                        <a:buChar char="•"/>
                      </a:pPr>
                      <a:r>
                        <a:rPr lang="en-US" sz="1900" b="0" i="0" kern="1200" dirty="0">
                          <a:solidFill>
                            <a:schemeClr val="dk1"/>
                          </a:solidFill>
                          <a:latin typeface="Aptos Light" panose="020B0004020202020204" pitchFamily="34" charset="0"/>
                          <a:ea typeface="+mn-ea"/>
                          <a:cs typeface="+mn-cs"/>
                        </a:rPr>
                        <a:t>Support rubble removal and school clearance</a:t>
                      </a:r>
                    </a:p>
                  </a:txBody>
                  <a:tcPr>
                    <a:solidFill>
                      <a:schemeClr val="bg1">
                        <a:lumMod val="85000"/>
                      </a:schemeClr>
                    </a:solidFill>
                  </a:tcPr>
                </a:tc>
                <a:extLst>
                  <a:ext uri="{0D108BD9-81ED-4DB2-BD59-A6C34878D82A}">
                    <a16:rowId xmlns:a16="http://schemas.microsoft.com/office/drawing/2014/main" val="1891389959"/>
                  </a:ext>
                </a:extLst>
              </a:tr>
            </a:tbl>
          </a:graphicData>
        </a:graphic>
      </p:graphicFrame>
      <p:pic>
        <p:nvPicPr>
          <p:cNvPr id="14" name="Picture 13" descr="A couple of girls standing at a table&#10;&#10;AI-generated content may be incorrect.">
            <a:extLst>
              <a:ext uri="{FF2B5EF4-FFF2-40B4-BE49-F238E27FC236}">
                <a16:creationId xmlns:a16="http://schemas.microsoft.com/office/drawing/2014/main" id="{96192C00-D56C-8417-AE07-B41FA0040ADC}"/>
              </a:ext>
            </a:extLst>
          </p:cNvPr>
          <p:cNvPicPr>
            <a:picLocks noChangeAspect="1"/>
          </p:cNvPicPr>
          <p:nvPr/>
        </p:nvPicPr>
        <p:blipFill>
          <a:blip r:embed="rId4">
            <a:extLst>
              <a:ext uri="{28A0092B-C50C-407E-A947-70E740481C1C}">
                <a14:useLocalDpi xmlns:a14="http://schemas.microsoft.com/office/drawing/2010/main" val="0"/>
              </a:ext>
            </a:extLst>
          </a:blip>
          <a:srcRect l="6444" r="12606"/>
          <a:stretch>
            <a:fillRect/>
          </a:stretch>
        </p:blipFill>
        <p:spPr>
          <a:xfrm>
            <a:off x="7534656" y="892037"/>
            <a:ext cx="4518196" cy="4554606"/>
          </a:xfrm>
          <a:prstGeom prst="rect">
            <a:avLst/>
          </a:prstGeom>
        </p:spPr>
      </p:pic>
      <p:sp>
        <p:nvSpPr>
          <p:cNvPr id="16" name="TextBox 15">
            <a:extLst>
              <a:ext uri="{FF2B5EF4-FFF2-40B4-BE49-F238E27FC236}">
                <a16:creationId xmlns:a16="http://schemas.microsoft.com/office/drawing/2014/main" id="{86A8E61D-E768-67E6-959E-0C9D29779C5A}"/>
              </a:ext>
            </a:extLst>
          </p:cNvPr>
          <p:cNvSpPr txBox="1"/>
          <p:nvPr/>
        </p:nvSpPr>
        <p:spPr>
          <a:xfrm>
            <a:off x="7534656" y="5640313"/>
            <a:ext cx="4657344" cy="923330"/>
          </a:xfrm>
          <a:prstGeom prst="rect">
            <a:avLst/>
          </a:prstGeom>
          <a:noFill/>
        </p:spPr>
        <p:txBody>
          <a:bodyPr wrap="square">
            <a:spAutoFit/>
          </a:bodyPr>
          <a:lstStyle/>
          <a:p>
            <a:r>
              <a:rPr lang="en-US" b="1" dirty="0">
                <a:solidFill>
                  <a:srgbClr val="004BB4"/>
                </a:solidFill>
              </a:rPr>
              <a:t>“We need a better future,” </a:t>
            </a:r>
            <a:r>
              <a:rPr lang="en-US" dirty="0">
                <a:solidFill>
                  <a:srgbClr val="004BB4"/>
                </a:solidFill>
              </a:rPr>
              <a:t>said a young girl during the distribution of learning materials supporting children’s return to learning.</a:t>
            </a:r>
            <a:endParaRPr lang="en-PS" dirty="0"/>
          </a:p>
        </p:txBody>
      </p:sp>
      <p:sp>
        <p:nvSpPr>
          <p:cNvPr id="7" name="TextBox 6">
            <a:extLst>
              <a:ext uri="{FF2B5EF4-FFF2-40B4-BE49-F238E27FC236}">
                <a16:creationId xmlns:a16="http://schemas.microsoft.com/office/drawing/2014/main" id="{93A3D7A6-89ED-D228-F1BA-9769876620EA}"/>
              </a:ext>
            </a:extLst>
          </p:cNvPr>
          <p:cNvSpPr txBox="1"/>
          <p:nvPr/>
        </p:nvSpPr>
        <p:spPr>
          <a:xfrm>
            <a:off x="224151" y="6507446"/>
            <a:ext cx="6655267" cy="338554"/>
          </a:xfrm>
          <a:prstGeom prst="rect">
            <a:avLst/>
          </a:prstGeom>
          <a:noFill/>
        </p:spPr>
        <p:txBody>
          <a:bodyPr wrap="square">
            <a:spAutoFit/>
          </a:bodyPr>
          <a:lstStyle/>
          <a:p>
            <a:pPr algn="ctr"/>
            <a:r>
              <a:rPr lang="en-US" sz="1600" b="1" dirty="0">
                <a:solidFill>
                  <a:srgbClr val="FF0000"/>
                </a:solidFill>
              </a:rPr>
              <a:t>Support sustaining the ceasefire for safe reconstruction and schooling.</a:t>
            </a:r>
            <a:endParaRPr lang="en-PS" sz="1600" dirty="0">
              <a:solidFill>
                <a:srgbClr val="FF0000"/>
              </a:solidFill>
            </a:endParaRPr>
          </a:p>
        </p:txBody>
      </p:sp>
    </p:spTree>
    <p:extLst>
      <p:ext uri="{BB962C8B-B14F-4D97-AF65-F5344CB8AC3E}">
        <p14:creationId xmlns:p14="http://schemas.microsoft.com/office/powerpoint/2010/main" val="156641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0D134-5FB3-9951-CD4F-3D753620E007}"/>
            </a:ext>
          </a:extLst>
        </p:cNvPr>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2700FBE7-2E8D-185D-88AB-AFB631B2BE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91770" y="109699"/>
            <a:ext cx="1543010" cy="446291"/>
          </a:xfrm>
          <a:prstGeom prst="rect">
            <a:avLst/>
          </a:prstGeom>
        </p:spPr>
      </p:pic>
      <p:cxnSp>
        <p:nvCxnSpPr>
          <p:cNvPr id="5" name="Straight Connector 4">
            <a:extLst>
              <a:ext uri="{FF2B5EF4-FFF2-40B4-BE49-F238E27FC236}">
                <a16:creationId xmlns:a16="http://schemas.microsoft.com/office/drawing/2014/main" id="{29847854-DE99-0286-543C-893A222AAD71}"/>
              </a:ext>
            </a:extLst>
          </p:cNvPr>
          <p:cNvCxnSpPr>
            <a:cxnSpLocks/>
          </p:cNvCxnSpPr>
          <p:nvPr/>
        </p:nvCxnSpPr>
        <p:spPr>
          <a:xfrm>
            <a:off x="202707" y="621436"/>
            <a:ext cx="11867373" cy="0"/>
          </a:xfrm>
          <a:prstGeom prst="line">
            <a:avLst/>
          </a:prstGeom>
          <a:ln w="57150">
            <a:solidFill>
              <a:srgbClr val="004BB4"/>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3199FE8-4A95-BF28-5C00-6BC536BAE14F}"/>
              </a:ext>
            </a:extLst>
          </p:cNvPr>
          <p:cNvSpPr txBox="1"/>
          <p:nvPr/>
        </p:nvSpPr>
        <p:spPr>
          <a:xfrm>
            <a:off x="222491" y="41967"/>
            <a:ext cx="10410780" cy="584775"/>
          </a:xfrm>
          <a:prstGeom prst="rect">
            <a:avLst/>
          </a:prstGeom>
          <a:noFill/>
        </p:spPr>
        <p:txBody>
          <a:bodyPr wrap="square">
            <a:spAutoFit/>
          </a:bodyPr>
          <a:lstStyle/>
          <a:p>
            <a:r>
              <a:rPr lang="en-US" sz="3200" b="1">
                <a:solidFill>
                  <a:srgbClr val="004BB4"/>
                </a:solidFill>
              </a:rPr>
              <a:t>The Cost of Inaction is Permanent</a:t>
            </a:r>
          </a:p>
        </p:txBody>
      </p:sp>
      <p:sp>
        <p:nvSpPr>
          <p:cNvPr id="10" name="TextBox 9">
            <a:extLst>
              <a:ext uri="{FF2B5EF4-FFF2-40B4-BE49-F238E27FC236}">
                <a16:creationId xmlns:a16="http://schemas.microsoft.com/office/drawing/2014/main" id="{1A17302A-4AF0-6A7C-C4F6-68935CE62F54}"/>
              </a:ext>
            </a:extLst>
          </p:cNvPr>
          <p:cNvSpPr txBox="1"/>
          <p:nvPr/>
        </p:nvSpPr>
        <p:spPr>
          <a:xfrm>
            <a:off x="917435" y="5211198"/>
            <a:ext cx="7181187" cy="1652179"/>
          </a:xfrm>
          <a:prstGeom prst="rect">
            <a:avLst/>
          </a:prstGeom>
          <a:noFill/>
        </p:spPr>
        <p:txBody>
          <a:bodyPr wrap="square" lIns="91440" tIns="36000" rIns="91440" bIns="45720" anchor="t">
            <a:spAutoFit/>
          </a:bodyPr>
          <a:lstStyle/>
          <a:p>
            <a:pPr marL="285750" indent="-285750">
              <a:buFont typeface="Arial" panose="020B0604020202020204" pitchFamily="34" charset="0"/>
              <a:buChar char="•"/>
            </a:pPr>
            <a:r>
              <a:rPr lang="en-US" dirty="0">
                <a:solidFill>
                  <a:srgbClr val="004BB4"/>
                </a:solidFill>
              </a:rPr>
              <a:t>Every missed learning cycle compounds loss – leading to lost generation</a:t>
            </a:r>
          </a:p>
          <a:p>
            <a:pPr marL="285750" indent="-285750">
              <a:buFont typeface="Arial" panose="020B0604020202020204" pitchFamily="34" charset="0"/>
              <a:buChar char="•"/>
            </a:pPr>
            <a:r>
              <a:rPr lang="en-US" dirty="0">
                <a:solidFill>
                  <a:srgbClr val="004BB4"/>
                </a:solidFill>
              </a:rPr>
              <a:t>Children cannot “wait for stability” to learn</a:t>
            </a:r>
            <a:endParaRPr lang="en-US" dirty="0">
              <a:solidFill>
                <a:srgbClr val="004BB4"/>
              </a:solidFill>
              <a:ea typeface="Calibri"/>
              <a:cs typeface="Calibri"/>
            </a:endParaRPr>
          </a:p>
          <a:p>
            <a:pPr marL="285750" indent="-285750">
              <a:buFont typeface="Arial" panose="020B0604020202020204" pitchFamily="34" charset="0"/>
              <a:buChar char="•"/>
            </a:pPr>
            <a:r>
              <a:rPr lang="en-US" dirty="0">
                <a:solidFill>
                  <a:srgbClr val="004BB4"/>
                </a:solidFill>
              </a:rPr>
              <a:t>Education today is Gaza’s recovery tomorrow</a:t>
            </a:r>
          </a:p>
          <a:p>
            <a:pPr marL="285750" indent="-285750">
              <a:buFont typeface="Arial" panose="020B0604020202020204" pitchFamily="34" charset="0"/>
              <a:buChar char="•"/>
            </a:pPr>
            <a:r>
              <a:rPr lang="en-US" dirty="0">
                <a:solidFill>
                  <a:srgbClr val="004BB4"/>
                </a:solidFill>
              </a:rPr>
              <a:t>Recognize education as a lifesaving part of humanitarian response.</a:t>
            </a:r>
          </a:p>
          <a:p>
            <a:pPr marL="285750" indent="-285750">
              <a:buFont typeface="Arial" panose="020B0604020202020204" pitchFamily="34" charset="0"/>
              <a:buChar char="•"/>
            </a:pPr>
            <a:endParaRPr lang="en-US" sz="900" dirty="0">
              <a:solidFill>
                <a:srgbClr val="004BB4"/>
              </a:solidFill>
            </a:endParaRPr>
          </a:p>
          <a:p>
            <a:pPr algn="ctr"/>
            <a:r>
              <a:rPr lang="en-US" b="1" dirty="0">
                <a:solidFill>
                  <a:srgbClr val="FF0000"/>
                </a:solidFill>
              </a:rPr>
              <a:t>If we protect learning now, we protect OPT future</a:t>
            </a:r>
            <a:endParaRPr lang="en-US" b="1" dirty="0">
              <a:solidFill>
                <a:srgbClr val="FF0000"/>
              </a:solidFill>
              <a:ea typeface="Calibri"/>
              <a:cs typeface="Calibri"/>
            </a:endParaRPr>
          </a:p>
        </p:txBody>
      </p:sp>
      <p:pic>
        <p:nvPicPr>
          <p:cNvPr id="3" name="Picture 2" descr="A group of children sitting in a tent&#10;&#10;AI-generated content may be incorrect.">
            <a:extLst>
              <a:ext uri="{FF2B5EF4-FFF2-40B4-BE49-F238E27FC236}">
                <a16:creationId xmlns:a16="http://schemas.microsoft.com/office/drawing/2014/main" id="{FEC4CE17-F2E3-F2CE-3413-9D2A74AF8F17}"/>
              </a:ext>
            </a:extLst>
          </p:cNvPr>
          <p:cNvPicPr>
            <a:picLocks noChangeAspect="1"/>
          </p:cNvPicPr>
          <p:nvPr/>
        </p:nvPicPr>
        <p:blipFill>
          <a:blip r:embed="rId4"/>
          <a:stretch>
            <a:fillRect/>
          </a:stretch>
        </p:blipFill>
        <p:spPr>
          <a:xfrm>
            <a:off x="8540496" y="918575"/>
            <a:ext cx="3376280" cy="5647151"/>
          </a:xfrm>
          <a:prstGeom prst="rect">
            <a:avLst/>
          </a:prstGeom>
        </p:spPr>
      </p:pic>
      <p:sp>
        <p:nvSpPr>
          <p:cNvPr id="7" name="TextBox 6">
            <a:extLst>
              <a:ext uri="{FF2B5EF4-FFF2-40B4-BE49-F238E27FC236}">
                <a16:creationId xmlns:a16="http://schemas.microsoft.com/office/drawing/2014/main" id="{8FA630AA-6A97-E3EC-5325-55F48264C6AC}"/>
              </a:ext>
            </a:extLst>
          </p:cNvPr>
          <p:cNvSpPr txBox="1"/>
          <p:nvPr/>
        </p:nvSpPr>
        <p:spPr>
          <a:xfrm>
            <a:off x="202706" y="686883"/>
            <a:ext cx="8255493" cy="4524315"/>
          </a:xfrm>
          <a:prstGeom prst="rect">
            <a:avLst/>
          </a:prstGeom>
          <a:noFill/>
        </p:spPr>
        <p:txBody>
          <a:bodyPr wrap="square">
            <a:spAutoFit/>
          </a:bodyPr>
          <a:lstStyle/>
          <a:p>
            <a:pPr algn="l"/>
            <a:r>
              <a:rPr lang="en-GB" sz="1600" b="0" i="0" u="none" strike="noStrike" baseline="0" dirty="0">
                <a:latin typeface="TimesNewRomanPSMT"/>
              </a:rPr>
              <a:t>▪ </a:t>
            </a:r>
            <a:r>
              <a:rPr lang="en-US" sz="1600" b="0" i="0" u="none" strike="noStrike" baseline="0" dirty="0">
                <a:latin typeface="RobotoCondensed-Regular"/>
              </a:rPr>
              <a:t>The war on the Gaza Strip has brought the education sector to a near halt, with devastating consequences for students, teachers, and families. The destruction of schools, displacement, and trauma have created a humanitarian crisis that demands urgent action. Rebuilding the education system, addressing the psychological needs of students, and ensuring access to learning are vital steps to mitigate the long-term impact of the conflict on Gaza's children and their future.</a:t>
            </a:r>
          </a:p>
          <a:p>
            <a:pPr algn="l"/>
            <a:endParaRPr lang="en-GB" sz="1600" b="0" i="0" u="none" strike="noStrike" baseline="0" dirty="0">
              <a:latin typeface="RobotoCondensed-Regular"/>
            </a:endParaRPr>
          </a:p>
          <a:p>
            <a:pPr algn="l"/>
            <a:r>
              <a:rPr lang="en-GB" sz="1600" b="0" i="0" u="none" strike="noStrike" baseline="0" dirty="0">
                <a:latin typeface="TimesNewRomanPSMT"/>
              </a:rPr>
              <a:t>▪ </a:t>
            </a:r>
            <a:r>
              <a:rPr lang="en-GB" sz="1600" b="0" i="0" u="none" strike="noStrike" baseline="0" dirty="0">
                <a:latin typeface="RobotoCondensed-Regular"/>
              </a:rPr>
              <a:t>The cost of inaction in supporting children's access to education is significant and far-reaching. Prolonged school closures lead to substantial educational losses, widening learning gaps that hinder future opportunities. The absence of education worsens anxiety and trauma, depriving children of crucial cognitive development and stability. Vulnerable children face increased protection risks, with the most disadvantaged likely to experience greater inequality and limited economic prospects due to a lack of skills. Without constructive engagement, young people are more likely to be drawn into violence as lawlessness rises. Neglecting education harms individual futures, undermines progress in Gaza’s education system, and destabilizes the region. Addressing these challenges through educational support is essential for building a healthier, more equitable society and a stable future for the region.</a:t>
            </a:r>
            <a:endParaRPr kumimoji="0" lang="en-US" sz="1600" b="0"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902127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4258B-A1BF-7077-AE78-273C8E336053}"/>
              </a:ext>
            </a:extLst>
          </p:cNvPr>
          <p:cNvSpPr>
            <a:spLocks noGrp="1"/>
          </p:cNvSpPr>
          <p:nvPr>
            <p:ph type="ctrTitle"/>
          </p:nvPr>
        </p:nvSpPr>
        <p:spPr>
          <a:xfrm>
            <a:off x="1419629" y="44077"/>
            <a:ext cx="9144000" cy="759951"/>
          </a:xfrm>
        </p:spPr>
        <p:txBody>
          <a:bodyPr>
            <a:normAutofit/>
          </a:bodyPr>
          <a:lstStyle/>
          <a:p>
            <a:r>
              <a:rPr lang="en-US" sz="4800"/>
              <a:t>Affected people voices</a:t>
            </a:r>
          </a:p>
        </p:txBody>
      </p:sp>
      <p:sp>
        <p:nvSpPr>
          <p:cNvPr id="9" name="TextBox 8">
            <a:extLst>
              <a:ext uri="{FF2B5EF4-FFF2-40B4-BE49-F238E27FC236}">
                <a16:creationId xmlns:a16="http://schemas.microsoft.com/office/drawing/2014/main" id="{D0D37B10-7CE3-B159-1224-781A63E99C90}"/>
              </a:ext>
            </a:extLst>
          </p:cNvPr>
          <p:cNvSpPr txBox="1"/>
          <p:nvPr/>
        </p:nvSpPr>
        <p:spPr>
          <a:xfrm>
            <a:off x="581983" y="1154547"/>
            <a:ext cx="6404032"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"What I miss the most is wearing my school uniform. It was a comforting routine to come back from school and do my homework while still dressed in it. It made me feel focused and ready to learn. Now, not having that routine feels strange.”</a:t>
            </a:r>
          </a:p>
        </p:txBody>
      </p:sp>
      <p:sp>
        <p:nvSpPr>
          <p:cNvPr id="13" name="TextBox 12">
            <a:extLst>
              <a:ext uri="{FF2B5EF4-FFF2-40B4-BE49-F238E27FC236}">
                <a16:creationId xmlns:a16="http://schemas.microsoft.com/office/drawing/2014/main" id="{426247E9-C32A-BAC1-867C-EF96512470FA}"/>
              </a:ext>
            </a:extLst>
          </p:cNvPr>
          <p:cNvSpPr txBox="1"/>
          <p:nvPr/>
        </p:nvSpPr>
        <p:spPr>
          <a:xfrm>
            <a:off x="581982" y="2982394"/>
            <a:ext cx="6404033"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"I miss school so much. I miss waking up early every morning, getting dressed, and preparing for the day. </a:t>
            </a:r>
            <a:r>
              <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rPr>
              <a:t>Maths</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classes were always my </a:t>
            </a:r>
            <a:r>
              <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rPr>
              <a:t>favourite</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I loved solving problems and learning new concepts. Since the conflict started, I've been feeling really sad. I miss the routine, seeing my friends, and having teachers who helped me learn and grow. I hope things get better soon so we can go back to school."</a:t>
            </a:r>
          </a:p>
        </p:txBody>
      </p:sp>
      <p:sp>
        <p:nvSpPr>
          <p:cNvPr id="15" name="TextBox 14">
            <a:extLst>
              <a:ext uri="{FF2B5EF4-FFF2-40B4-BE49-F238E27FC236}">
                <a16:creationId xmlns:a16="http://schemas.microsoft.com/office/drawing/2014/main" id="{C32BB383-BBC7-0D20-8548-4E114B9E6F47}"/>
              </a:ext>
            </a:extLst>
          </p:cNvPr>
          <p:cNvSpPr txBox="1"/>
          <p:nvPr/>
        </p:nvSpPr>
        <p:spPr>
          <a:xfrm>
            <a:off x="510960" y="5393850"/>
            <a:ext cx="640403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Recent assessments have found that families are very </a:t>
            </a:r>
            <a:r>
              <a:rPr kumimoji="0" lang="en-US" sz="1800" b="0" i="0" u="none" strike="noStrike" kern="1200" cap="none" spc="0" normalizeH="0" baseline="0" noProof="0">
                <a:ln>
                  <a:noFill/>
                </a:ln>
                <a:solidFill>
                  <a:srgbClr val="FF0000"/>
                </a:solidFill>
                <a:effectLst/>
                <a:uLnTx/>
                <a:uFillTx/>
                <a:latin typeface="Arial" panose="020B0604020202020204"/>
                <a:ea typeface="+mn-ea"/>
                <a:cs typeface="+mn-cs"/>
              </a:rPr>
              <a:t>concerned</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for the </a:t>
            </a: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future</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and the well-being of their children. They Need our help to provide children with opportunities to </a:t>
            </a:r>
            <a:r>
              <a:rPr kumimoji="0" lang="en-US" sz="1800" b="1" i="0" u="none" strike="noStrike" kern="1200" cap="none" spc="0" normalizeH="0" baseline="0" noProof="0">
                <a:ln>
                  <a:noFill/>
                </a:ln>
                <a:solidFill>
                  <a:srgbClr val="FF0000"/>
                </a:solidFill>
                <a:effectLst/>
                <a:uLnTx/>
                <a:uFillTx/>
                <a:latin typeface="Arial" panose="020B0604020202020204"/>
                <a:ea typeface="+mn-ea"/>
                <a:cs typeface="+mn-cs"/>
              </a:rPr>
              <a:t>play and learn safely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 name="Picture 4" descr="Blue text on a black background&#10;&#10;AI-generated content may be incorrect.">
            <a:extLst>
              <a:ext uri="{FF2B5EF4-FFF2-40B4-BE49-F238E27FC236}">
                <a16:creationId xmlns:a16="http://schemas.microsoft.com/office/drawing/2014/main" id="{173115AB-4D01-837B-5BEC-383940FD3773}"/>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10563629" y="46545"/>
            <a:ext cx="1628371" cy="493776"/>
          </a:xfrm>
          <a:prstGeom prst="rect">
            <a:avLst/>
          </a:prstGeom>
        </p:spPr>
      </p:pic>
      <p:pic>
        <p:nvPicPr>
          <p:cNvPr id="3" name="Picture 2">
            <a:extLst>
              <a:ext uri="{FF2B5EF4-FFF2-40B4-BE49-F238E27FC236}">
                <a16:creationId xmlns:a16="http://schemas.microsoft.com/office/drawing/2014/main" id="{B45EC79D-48C1-55CF-782C-14329EED1F0D}"/>
              </a:ext>
            </a:extLst>
          </p:cNvPr>
          <p:cNvPicPr>
            <a:picLocks noChangeAspect="1"/>
          </p:cNvPicPr>
          <p:nvPr/>
        </p:nvPicPr>
        <p:blipFill>
          <a:blip r:embed="rId4"/>
          <a:stretch>
            <a:fillRect/>
          </a:stretch>
        </p:blipFill>
        <p:spPr>
          <a:xfrm>
            <a:off x="7232904" y="1154547"/>
            <a:ext cx="4743512" cy="5548005"/>
          </a:xfrm>
          <a:prstGeom prst="rect">
            <a:avLst/>
          </a:prstGeom>
        </p:spPr>
      </p:pic>
    </p:spTree>
    <p:extLst>
      <p:ext uri="{BB962C8B-B14F-4D97-AF65-F5344CB8AC3E}">
        <p14:creationId xmlns:p14="http://schemas.microsoft.com/office/powerpoint/2010/main" val="4030238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F0BDC-D3E3-210F-27EC-F0C3785BF639}"/>
              </a:ext>
            </a:extLst>
          </p:cNvPr>
          <p:cNvSpPr txBox="1"/>
          <p:nvPr/>
        </p:nvSpPr>
        <p:spPr>
          <a:xfrm>
            <a:off x="678942" y="958270"/>
            <a:ext cx="11392983"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Calibri"/>
                <a:cs typeface="Calibri"/>
              </a:rPr>
              <a:t>For more information on the oPt Education Cluster and other education resources please visit our Web page on Relief Web</a:t>
            </a:r>
            <a:r>
              <a:rPr kumimoji="0" lang="en-US" sz="1800" b="0" i="0" u="none" strike="noStrike" kern="1200" cap="none" spc="0" normalizeH="0" baseline="0" noProof="0">
                <a:ln>
                  <a:noFill/>
                </a:ln>
                <a:solidFill>
                  <a:srgbClr val="FFFFFF"/>
                </a:solidFill>
                <a:effectLst/>
                <a:uLnTx/>
                <a:uFillTx/>
                <a:latin typeface="Calibri"/>
                <a:ea typeface="Calibri"/>
                <a:cs typeface="Calibri"/>
              </a:rPr>
              <a:t> </a:t>
            </a:r>
            <a:r>
              <a:rPr kumimoji="0" lang="en-US" sz="1800" b="0" i="0" u="sng" strike="noStrike" kern="1200" cap="none" spc="0" normalizeH="0" baseline="0" noProof="0">
                <a:ln>
                  <a:noFill/>
                </a:ln>
                <a:solidFill>
                  <a:srgbClr val="0000FF"/>
                </a:solidFill>
                <a:effectLst/>
                <a:uLnTx/>
                <a:uFillTx/>
                <a:latin typeface="Calibri"/>
                <a:ea typeface="Calibri"/>
                <a:cs typeface="Calibri"/>
                <a:hlinkClick r:id="rId2"/>
              </a:rPr>
              <a:t>Occupied Palestinian Territory: Education | ReliefWeb Response</a:t>
            </a:r>
            <a:r>
              <a:rPr kumimoji="0" lang="en-US" sz="1800" b="0" i="0" u="sng" strike="noStrike" kern="1200" cap="none" spc="0" normalizeH="0" baseline="0" noProof="0">
                <a:ln>
                  <a:noFill/>
                </a:ln>
                <a:solidFill>
                  <a:srgbClr val="0000FF"/>
                </a:solidFill>
                <a:effectLst/>
                <a:uLnTx/>
                <a:uFillTx/>
                <a:latin typeface="Calibri"/>
                <a:ea typeface="Calibri"/>
                <a:cs typeface="Calibri"/>
              </a:rPr>
              <a:t> </a:t>
            </a:r>
            <a:endParaRPr kumimoji="0" lang="en-US" sz="1800" b="0" i="0" u="none" strike="noStrike" kern="1200" cap="none" spc="0" normalizeH="0" baseline="0" noProof="0">
              <a:ln>
                <a:noFill/>
              </a:ln>
              <a:solidFill>
                <a:srgbClr val="FFFFFF"/>
              </a:solidFill>
              <a:effectLst/>
              <a:uLnTx/>
              <a:uFillTx/>
              <a:latin typeface="Calibri"/>
              <a:ea typeface="Calibri"/>
              <a:cs typeface="Calibri"/>
            </a:endParaRPr>
          </a:p>
        </p:txBody>
      </p:sp>
      <p:pic>
        <p:nvPicPr>
          <p:cNvPr id="6" name="Picture 5" descr="A qr code with black dots&#10;&#10;Description automatically generated">
            <a:extLst>
              <a:ext uri="{FF2B5EF4-FFF2-40B4-BE49-F238E27FC236}">
                <a16:creationId xmlns:a16="http://schemas.microsoft.com/office/drawing/2014/main" id="{B7FB27AD-40CE-ACBC-E84B-29CC2D34C155}"/>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40730" y="2104026"/>
            <a:ext cx="4110179" cy="4110179"/>
          </a:xfrm>
          <a:prstGeom prst="rect">
            <a:avLst/>
          </a:prstGeom>
          <a:ln>
            <a:noFill/>
          </a:ln>
          <a:effectLst>
            <a:softEdge rad="112500"/>
          </a:effectLst>
        </p:spPr>
      </p:pic>
      <p:pic>
        <p:nvPicPr>
          <p:cNvPr id="11" name="Picture 10" descr="A blue chat bubble with white text&#10;&#10;Description automatically generated">
            <a:extLst>
              <a:ext uri="{FF2B5EF4-FFF2-40B4-BE49-F238E27FC236}">
                <a16:creationId xmlns:a16="http://schemas.microsoft.com/office/drawing/2014/main" id="{7A9FE783-9576-178F-CC78-B1440CA559E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backgroundMark x1="48889" y1="89333" x2="48889" y2="89333"/>
                        <a14:backgroundMark x1="48889" y1="71556" x2="48889" y2="71556"/>
                        <a14:backgroundMark x1="18222" y1="64444" x2="18222" y2="64444"/>
                        <a14:backgroundMark x1="17333" y1="24444" x2="17333" y2="24444"/>
                        <a14:backgroundMark x1="64444" y1="18222" x2="64444" y2="18222"/>
                        <a14:backgroundMark x1="78222" y1="16889" x2="78222" y2="16889"/>
                      </a14:backgroundRemoval>
                    </a14:imgEffect>
                  </a14:imgLayer>
                </a14:imgProps>
              </a:ext>
              <a:ext uri="{28A0092B-C50C-407E-A947-70E740481C1C}">
                <a14:useLocalDpi xmlns:a14="http://schemas.microsoft.com/office/drawing/2010/main" val="0"/>
              </a:ext>
            </a:extLst>
          </a:blip>
          <a:stretch>
            <a:fillRect/>
          </a:stretch>
        </p:blipFill>
        <p:spPr>
          <a:xfrm>
            <a:off x="4724256" y="958270"/>
            <a:ext cx="2143125" cy="2143125"/>
          </a:xfrm>
          <a:prstGeom prst="rect">
            <a:avLst/>
          </a:prstGeom>
        </p:spPr>
      </p:pic>
      <p:pic>
        <p:nvPicPr>
          <p:cNvPr id="5" name="Picture 4" descr="Text&#10;&#10;Description automatically generated">
            <a:extLst>
              <a:ext uri="{FF2B5EF4-FFF2-40B4-BE49-F238E27FC236}">
                <a16:creationId xmlns:a16="http://schemas.microsoft.com/office/drawing/2014/main" id="{13C60B76-78A7-E98F-E6F0-AC1AB64BDAB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54502" y="12273"/>
            <a:ext cx="1954086" cy="804708"/>
          </a:xfrm>
          <a:prstGeom prst="rect">
            <a:avLst/>
          </a:prstGeom>
        </p:spPr>
      </p:pic>
    </p:spTree>
    <p:extLst>
      <p:ext uri="{BB962C8B-B14F-4D97-AF65-F5344CB8AC3E}">
        <p14:creationId xmlns:p14="http://schemas.microsoft.com/office/powerpoint/2010/main" val="2551183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NICEF">
  <a:themeElements>
    <a:clrScheme name="Hyperlink 1">
      <a:dk1>
        <a:srgbClr val="000000"/>
      </a:dk1>
      <a:lt1>
        <a:srgbClr val="FFFFFF"/>
      </a:lt1>
      <a:dk2>
        <a:srgbClr val="00AEEF"/>
      </a:dk2>
      <a:lt2>
        <a:srgbClr val="FFFFFF"/>
      </a:lt2>
      <a:accent1>
        <a:srgbClr val="00AEEF"/>
      </a:accent1>
      <a:accent2>
        <a:srgbClr val="D8D1CA"/>
      </a:accent2>
      <a:accent3>
        <a:srgbClr val="A5A5A5"/>
      </a:accent3>
      <a:accent4>
        <a:srgbClr val="777779"/>
      </a:accent4>
      <a:accent5>
        <a:srgbClr val="777779"/>
      </a:accent5>
      <a:accent6>
        <a:srgbClr val="777779"/>
      </a:accent6>
      <a:hlink>
        <a:srgbClr val="FEFFFF"/>
      </a:hlink>
      <a:folHlink>
        <a:srgbClr val="7777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CEF" id="{DC7E091F-5C61-164F-91C7-2F09F2954CB8}" vid="{C41438D2-28A2-DE4E-ADFC-EB271601B2D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5DD83C1C-C117-4A24-8187-18ABAC9354AE}"/>
</file>

<file path=customXml/itemProps2.xml><?xml version="1.0" encoding="utf-8"?>
<ds:datastoreItem xmlns:ds="http://schemas.openxmlformats.org/officeDocument/2006/customXml" ds:itemID="{F03ED639-0843-4FE4-8C0D-E66FEB9ADA26}"/>
</file>

<file path=customXml/itemProps3.xml><?xml version="1.0" encoding="utf-8"?>
<ds:datastoreItem xmlns:ds="http://schemas.openxmlformats.org/officeDocument/2006/customXml" ds:itemID="{7DC79AAA-2732-4DA2-9F43-43572CBBF6A2}"/>
</file>

<file path=docMetadata/LabelInfo.xml><?xml version="1.0" encoding="utf-8"?>
<clbl:labelList xmlns:clbl="http://schemas.microsoft.com/office/2020/mipLabelMetadata">
  <clbl:label id="{77410195-14e1-4fb8-904b-ab1892023667}" enabled="0" method="" siteId="{77410195-14e1-4fb8-904b-ab1892023667}" removed="1"/>
</clbl:labelList>
</file>

<file path=docProps/app.xml><?xml version="1.0" encoding="utf-8"?>
<Properties xmlns="http://schemas.openxmlformats.org/officeDocument/2006/extended-properties" xmlns:vt="http://schemas.openxmlformats.org/officeDocument/2006/docPropsVTypes">
  <TotalTime>1483</TotalTime>
  <Words>1634</Words>
  <Application>Microsoft Office PowerPoint</Application>
  <PresentationFormat>Widescreen</PresentationFormat>
  <Paragraphs>165</Paragraphs>
  <Slides>15</Slides>
  <Notes>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Aptos</vt:lpstr>
      <vt:lpstr>Aptos Display</vt:lpstr>
      <vt:lpstr>Aptos Light</vt:lpstr>
      <vt:lpstr>Arial</vt:lpstr>
      <vt:lpstr>Calibri</vt:lpstr>
      <vt:lpstr>Calibri Light</vt:lpstr>
      <vt:lpstr>Roboto</vt:lpstr>
      <vt:lpstr>RobotoCondensed-Regular</vt:lpstr>
      <vt:lpstr>TimesNewRomanPSMT</vt:lpstr>
      <vt:lpstr>Office Theme</vt:lpstr>
      <vt:lpstr>1_Office Theme</vt:lpstr>
      <vt:lpstr>UNICEF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Affected people voices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 Mugabi</dc:creator>
  <cp:lastModifiedBy>Baha Elshatali</cp:lastModifiedBy>
  <cp:revision>69</cp:revision>
  <dcterms:created xsi:type="dcterms:W3CDTF">2025-01-07T10:25:23Z</dcterms:created>
  <dcterms:modified xsi:type="dcterms:W3CDTF">2026-05-25T12:40:20Z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ies>
</file>