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920" r:id="rId4"/>
  </p:sldMasterIdLst>
  <p:notesMasterIdLst>
    <p:notesMasterId r:id="rId13"/>
  </p:notesMasterIdLst>
  <p:handoutMasterIdLst>
    <p:handoutMasterId r:id="rId14"/>
  </p:handoutMasterIdLst>
  <p:sldIdLst>
    <p:sldId id="367" r:id="rId5"/>
    <p:sldId id="385" r:id="rId6"/>
    <p:sldId id="383" r:id="rId7"/>
    <p:sldId id="382" r:id="rId8"/>
    <p:sldId id="408" r:id="rId9"/>
    <p:sldId id="407" r:id="rId10"/>
    <p:sldId id="410" r:id="rId11"/>
    <p:sldId id="399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3" roundtripDataSignature="AMtx7mh3YP3xexYcFoahXa2ehi0H5V4Za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5383F3-1795-6C0B-5859-22F85252F5B1}" name="LAMBRECHT Regine (ESTAT-EXT)" initials="RL" userId="S::Regine.LAMBRECHT@ext.ec.europa.eu::1a5166bf-0d9b-4429-b96c-64f3c887b7a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D0D0D"/>
    <a:srgbClr val="003399"/>
    <a:srgbClr val="FFD34E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6" autoAdjust="0"/>
    <p:restoredTop sz="84019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>
        <p:guide orient="horz" pos="2092"/>
        <p:guide pos="3840"/>
      </p:guideLst>
    </p:cSldViewPr>
  </p:slideViewPr>
  <p:outlineViewPr>
    <p:cViewPr>
      <p:scale>
        <a:sx n="33" d="100"/>
        <a:sy n="33" d="100"/>
      </p:scale>
      <p:origin x="0" y="-10743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09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3" Type="http://customschemas.google.com/relationships/presentationmetadata" Target="metadata"/><Relationship Id="rId58" Type="http://schemas.microsoft.com/office/2018/10/relationships/authors" Target="authors.xml"/><Relationship Id="rId5" Type="http://schemas.openxmlformats.org/officeDocument/2006/relationships/slide" Target="slides/slide1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Relationship Id="rId56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4D34D8-E3B4-F069-6ADD-F8D442E609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2191E5-897D-1F21-6B64-C79FF3AD2E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E606C-77CD-45C1-9571-DE74CA837D88}" type="datetimeFigureOut">
              <a:rPr lang="en-IE" smtClean="0"/>
              <a:t>26/05/2026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903FA3-5DC7-AAE3-B405-7184FD6B12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454CF8-DBD9-2EAE-C757-6C20B65855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08B9C-ED77-41BB-BC53-D69EC8827C7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15320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 option 1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5400-3E4A-4805-76D4-89E3DBA22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7486"/>
            <a:ext cx="2743200" cy="172523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r>
              <a:rPr lang="fr-BE" dirty="0"/>
              <a:t>DD/MM/YYYY</a:t>
            </a:r>
            <a:endParaRPr lang="en-I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290A50-B43D-A2B6-515F-75425256A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0714"/>
            <a:ext cx="10515600" cy="1020337"/>
          </a:xfrm>
          <a:noFill/>
        </p:spPr>
        <p:txBody>
          <a:bodyPr>
            <a:noAutofit/>
          </a:bodyPr>
          <a:lstStyle>
            <a:lvl1pPr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a title</a:t>
            </a:r>
            <a:endParaRPr lang="en-IE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9D02D42-BA7D-84CC-873F-80F08362B3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219575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00E4EF-7051-9AAC-2C78-0958FBC514B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5243158"/>
            <a:ext cx="3176847" cy="304616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buNone/>
              <a:defRPr sz="16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European Commission">
            <a:extLst>
              <a:ext uri="{FF2B5EF4-FFF2-40B4-BE49-F238E27FC236}">
                <a16:creationId xmlns:a16="http://schemas.microsoft.com/office/drawing/2014/main" id="{85D80D5D-B11B-B8B1-1D33-81E7377D595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5015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5;p31">
            <a:extLst>
              <a:ext uri="{FF2B5EF4-FFF2-40B4-BE49-F238E27FC236}">
                <a16:creationId xmlns:a16="http://schemas.microsoft.com/office/drawing/2014/main" id="{D3CADB7B-43FA-62FF-A4B3-5E073752114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981200"/>
            <a:ext cx="12192000" cy="48767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0E61F-C8F9-4190-1EE4-9217CF0F1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4518"/>
            <a:ext cx="10515600" cy="1068400"/>
          </a:xfrm>
          <a:solidFill>
            <a:schemeClr val="bg1"/>
          </a:solidFill>
        </p:spPr>
        <p:txBody>
          <a:bodyPr lIns="144000" tIns="144000" rIns="144000" bIns="144000" anchor="b">
            <a:noAutofit/>
          </a:bodyPr>
          <a:lstStyle>
            <a:lvl1pPr>
              <a:defRPr sz="8800"/>
            </a:lvl1pPr>
          </a:lstStyle>
          <a:p>
            <a:r>
              <a:rPr lang="en-US" dirty="0"/>
              <a:t>Click to add a title</a:t>
            </a:r>
            <a:endParaRPr lang="en-IE" dirty="0"/>
          </a:p>
        </p:txBody>
      </p:sp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F041A8C2-E23F-3F85-E8AE-2AEEB49641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942564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95398073-E69B-2867-360F-504F7007FD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6437CF6F-3079-899D-F025-61C0BCD596A4}"/>
              </a:ext>
            </a:extLst>
          </p:cNvPr>
          <p:cNvPicPr/>
          <p:nvPr userDrawn="1"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European Commission">
            <a:extLst>
              <a:ext uri="{FF2B5EF4-FFF2-40B4-BE49-F238E27FC236}">
                <a16:creationId xmlns:a16="http://schemas.microsoft.com/office/drawing/2014/main" id="{97034CB8-2B4A-3519-77AF-1512D68F2797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664" y="174518"/>
            <a:ext cx="2544024" cy="9158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9597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8779EA-6394-AAE5-959A-6BB82A7D90AE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Google Shape;75;p31">
            <a:extLst>
              <a:ext uri="{FF2B5EF4-FFF2-40B4-BE49-F238E27FC236}">
                <a16:creationId xmlns:a16="http://schemas.microsoft.com/office/drawing/2014/main" id="{66DB0E40-389A-4ADF-E594-6BBAB29E7192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D6BCEAD-64F8-A9C2-D826-FF1F037B2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59C8E60-AD13-6DDB-15AD-A3F8E3F22A7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39B419-47F7-2FF3-C377-FBB7B2DBA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4522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5B256C-F848-9C9F-2A9C-E218DE9A199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35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D58619-8012-9B7D-9C59-16671B37457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3748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45A3C0-5810-CECB-04D1-E370BADB2EE8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 tIns="144000" rIns="144000" bIns="144000" anchor="ctr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BD178DF-B2B3-E383-43AA-D54BBF227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C194F48-423C-93CB-1A61-CE12CAB5B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935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526B31-D383-5ABA-08B1-8097743DECE0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D7151F52-9DDF-CEC4-58EC-587B7A1D77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blue flag with yellow stars&#10;&#10;Description automatically generated">
            <a:extLst>
              <a:ext uri="{FF2B5EF4-FFF2-40B4-BE49-F238E27FC236}">
                <a16:creationId xmlns:a16="http://schemas.microsoft.com/office/drawing/2014/main" id="{8B94F84F-1590-9DE6-C3AC-9FBA58E40E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1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BD8A8F-01F7-069C-2D69-AFCA2F78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87499CD-21D1-84C4-7FD1-F33A39639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9922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9BE7C2-2602-0313-8D83-EAB1C755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342900" indent="-342900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  <a:defRPr sz="2000"/>
            </a:lvl1pPr>
            <a:lvl2pPr>
              <a:buClr>
                <a:schemeClr val="tx2"/>
              </a:buClr>
              <a:buSzPct val="100000"/>
              <a:defRPr sz="1800"/>
            </a:lvl2pPr>
            <a:lvl3pPr>
              <a:buClr>
                <a:schemeClr val="tx2"/>
              </a:buClr>
              <a:defRPr sz="1600"/>
            </a:lvl3pPr>
            <a:lvl4pPr>
              <a:buClr>
                <a:schemeClr val="tx2"/>
              </a:buCl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43C2E6-DFE0-78B7-AEF2-E94F28383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4900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39DED1-43B7-A54B-D3D7-54792E535D2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416748-3994-A02A-B7BD-AC8272883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8569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0E4D59-AF6A-8993-094A-5A4FED57EA3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C3588F2-1E00-50BC-0820-CB663EE97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9454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AA9BB-29EC-79EA-02CA-8452ADF64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7298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8270BF-EE76-A46D-95E0-FB617042099B}"/>
              </a:ext>
            </a:extLst>
          </p:cNvPr>
          <p:cNvSpPr>
            <a:spLocks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7262511B-BA2E-7984-66D6-B5152DA09D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11" name="Picture 10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B557BE9-B8DC-E601-A0F8-16CD84F918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FAC7B2-2467-A72A-9F8B-CBD0FB0D8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23666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colu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CCFB38-4E5F-126B-A212-3CBD911F98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87083"/>
            <a:ext cx="4670502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6259F-C7F8-D963-3DFD-92239B4D3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87083"/>
            <a:ext cx="5181600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02BBC44B-821F-21ED-8464-03E5216981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22B46DA4-CDDE-5119-2E5E-AD549E681C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321162-C08B-5D98-4E1F-FE50C321D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16760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A8786C-FCBD-3783-706E-0CBF5B0343E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29467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DC31AC-D39C-A8A3-ED76-D3399E224DE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7400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D635DEE-A882-2487-2337-D6BB66A7A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01730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 text three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F39438-760E-ED2B-8243-319A5EF0477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68465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A7DAD-79FF-9241-7523-B9F28613F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2284C9D-0459-8584-A6B3-FFE83837141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8730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2440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E2655-E9DF-246B-F4FD-D62B2B37A4B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1C7A71E-B4AA-350C-C619-6CD926C5F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90199"/>
            <a:ext cx="3045644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64B145-4048-55E1-B2E9-6B27CC0E587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586925" y="2010169"/>
            <a:ext cx="3132055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6044468-6F92-BCD9-357B-E3328166560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86926" y="2690199"/>
            <a:ext cx="3132055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2839C1-28EB-C84A-8FE0-1EB86DE1BDE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22064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E8E11D-2B2A-C5C5-EFFC-16D79851057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422064" y="2690199"/>
            <a:ext cx="3045644" cy="2598238"/>
          </a:xfrm>
        </p:spPr>
        <p:txBody>
          <a:bodyPr>
            <a:no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761D88-1D18-A805-8D96-5BEBFEFE2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20171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9DE773-46A1-EE6A-D3DF-FC96DCA4C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3834467-B58A-08E2-AA0A-DB1D50F360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5" name="Picture 4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570F0233-3DB4-DD9F-5F0F-396910702D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A4DF5A1-9706-DCB7-1601-51D0F26AE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25619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9BD169-F6A4-2E23-F2D4-B7DED1FC9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C2FD4-3B80-FE70-83EA-C9956AF11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85923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text and 4 imag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91;p33">
            <a:extLst>
              <a:ext uri="{FF2B5EF4-FFF2-40B4-BE49-F238E27FC236}">
                <a16:creationId xmlns:a16="http://schemas.microsoft.com/office/drawing/2014/main" id="{A9F38C94-2545-ED67-4909-C5A475FCF8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38332" y="2197664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Google Shape;95;p33">
            <a:extLst>
              <a:ext uri="{FF2B5EF4-FFF2-40B4-BE49-F238E27FC236}">
                <a16:creationId xmlns:a16="http://schemas.microsoft.com/office/drawing/2014/main" id="{45EC68E1-18F5-04CB-00B3-F8948F3B4F18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161035" y="2197663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0A4763F-1C9A-B628-1609-DA5C75C9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2758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Google Shape;91;p33">
            <a:extLst>
              <a:ext uri="{FF2B5EF4-FFF2-40B4-BE49-F238E27FC236}">
                <a16:creationId xmlns:a16="http://schemas.microsoft.com/office/drawing/2014/main" id="{0AB5F208-A96D-CEBC-874F-7B719FD86FE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38332" y="4031391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7" name="Google Shape;95;p33">
            <a:extLst>
              <a:ext uri="{FF2B5EF4-FFF2-40B4-BE49-F238E27FC236}">
                <a16:creationId xmlns:a16="http://schemas.microsoft.com/office/drawing/2014/main" id="{0AC28D44-5B34-89F9-D8AB-62E99E380E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1035" y="4031390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4095A4F-385F-CF4A-5E10-E3628D85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02758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092A6C90-A6CE-C107-4350-7906F5FDD7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839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FA45C4F8-1803-A72B-10DF-5927ABF6E4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839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F9C7B51-3F16-5ABF-3BE2-AA17BD10D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047276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457" y="589047"/>
            <a:ext cx="7587343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766457" y="1895333"/>
            <a:ext cx="7587342" cy="3845577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5917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F83483-47D9-4712-A8D7-6CBF6177582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 dirty="0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7"/>
            <a:ext cx="5138057" cy="717240"/>
          </a:xfrm>
          <a:solidFill>
            <a:schemeClr val="bg1"/>
          </a:solidFill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bg1"/>
                </a:solidFill>
                <a:highlight>
                  <a:srgbClr val="003399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772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F035CA-6728-7746-C9FC-81382094BF06}"/>
              </a:ext>
            </a:extLst>
          </p:cNvPr>
          <p:cNvSpPr/>
          <p:nvPr/>
        </p:nvSpPr>
        <p:spPr>
          <a:xfrm>
            <a:off x="5388429" y="0"/>
            <a:ext cx="6803571" cy="685799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DE701F0-97E6-7792-DA18-AD6E08BC874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 dirty="0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6"/>
            <a:ext cx="5138057" cy="1000267"/>
          </a:xfrm>
          <a:noFill/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tx2"/>
                </a:solidFill>
                <a:highlight>
                  <a:srgbClr val="FFD34E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noFill/>
        </p:spPr>
        <p:txBody>
          <a:bodyPr>
            <a:noAutofit/>
          </a:bodyPr>
          <a:lstStyle>
            <a:lvl1pPr marL="0" indent="0">
              <a:buClr>
                <a:schemeClr val="bg1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07C9B7E-A9F7-E74E-8B7F-3BB737CA39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B7786630-3DC2-B1C3-65DD-397E446197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073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in 2 columns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773642" y="0"/>
            <a:ext cx="4418358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8936A4-CDCB-C345-F71F-92F2A35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067"/>
            <a:ext cx="7915275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E590DB-1C31-60F0-D6F8-A1706796115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4C5D68-6EAE-4A7A-7185-241C6CF3B9B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305921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blue flag with yellow stars&#10;&#10;Description automatically generated">
            <a:extLst>
              <a:ext uri="{FF2B5EF4-FFF2-40B4-BE49-F238E27FC236}">
                <a16:creationId xmlns:a16="http://schemas.microsoft.com/office/drawing/2014/main" id="{901A7271-B7CF-4C49-1423-D7CA7ECEF2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C0DCEE1B-27AC-37B6-7683-71F823E43E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97D846-EECB-7092-C88A-21E2250B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559539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314E959-31F1-870D-FAE7-99D8E6333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284891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colour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2517C-B46F-A98F-0643-A97107DEC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2183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a coloure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0C1291-4A16-4E7F-D6F2-0662C6CCE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706136"/>
            <a:ext cx="4840275" cy="346317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1CCFCC-12CB-E276-21C2-DAA2C8D36EC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93779" y="1706137"/>
            <a:ext cx="4960021" cy="3463178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240A71C-FBDC-ABE7-AF08-221E5E629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30522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posi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559404-34AB-2AB1-76B4-CB85000D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16904"/>
            <a:ext cx="10515600" cy="81690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012AF7B-3A7E-8763-817E-DD321C64A6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A2B82B-3461-6DA2-3E41-F3AC8139182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tx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Google Shape;66;p29" descr="Quote">
            <a:extLst>
              <a:ext uri="{FF2B5EF4-FFF2-40B4-BE49-F238E27FC236}">
                <a16:creationId xmlns:a16="http://schemas.microsoft.com/office/drawing/2014/main" id="{2BA61D73-E039-6C69-A4A9-27D86CB30D1D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BE2FFB7F-6A6F-E203-E2CE-AAC503E40F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Google Shape;66;p29" descr="Quote">
            <a:extLst>
              <a:ext uri="{FF2B5EF4-FFF2-40B4-BE49-F238E27FC236}">
                <a16:creationId xmlns:a16="http://schemas.microsoft.com/office/drawing/2014/main" id="{D61A7912-F509-F977-C8A3-05B55096DDA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ue flag with yellow stars&#10;&#10;Description automatically generated">
            <a:extLst>
              <a:ext uri="{FF2B5EF4-FFF2-40B4-BE49-F238E27FC236}">
                <a16:creationId xmlns:a16="http://schemas.microsoft.com/office/drawing/2014/main" id="{519F3A2E-810F-F3DF-534B-DFE8563EDC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C0BD146-26A9-B2E3-790A-137432E69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51349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ega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16039EEF-B8E6-4383-4827-068F061175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tx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E876A1-64BE-0A6D-B28E-A01C8883D1F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bg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oogle Shape;66;p29" descr="Quote">
            <a:extLst>
              <a:ext uri="{FF2B5EF4-FFF2-40B4-BE49-F238E27FC236}">
                <a16:creationId xmlns:a16="http://schemas.microsoft.com/office/drawing/2014/main" id="{E1B4A183-929D-5431-B365-FECE6A72A484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6CD1AA0-BE2D-038C-5423-E271CF1636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148383-BBA9-7909-CFDF-60BEA0FE9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3511"/>
            <a:ext cx="10515600" cy="816904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pic>
        <p:nvPicPr>
          <p:cNvPr id="6" name="Google Shape;66;p29" descr="Quote">
            <a:extLst>
              <a:ext uri="{FF2B5EF4-FFF2-40B4-BE49-F238E27FC236}">
                <a16:creationId xmlns:a16="http://schemas.microsoft.com/office/drawing/2014/main" id="{DE2EBF53-76CE-6C8F-0861-C3A5D384E18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AB87E6E1-A561-866F-CE99-26D9647684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765A446-C679-3C21-6DB2-E6E244E9D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502253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rcle picture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152718" y="1683033"/>
            <a:ext cx="3886563" cy="3886563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43A5598A-C2EA-5505-BEB5-E80CA68AED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3D5D7A7A-28D1-BC55-7F75-53B9E5FBC5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7D111-DE2E-9994-A799-F62F38E83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300562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4D01C79-8E51-7320-51B2-6B4D1CD158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6200794-8F7F-E0F0-3735-90CCC24A8A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271D99-21D4-ED76-0E54-1ECA6FD71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758344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37EF38B-E8AF-66F2-44F8-7A5DA7FF3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147060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ircles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4" name="Google Shape;128;p36">
            <a:extLst>
              <a:ext uri="{FF2B5EF4-FFF2-40B4-BE49-F238E27FC236}">
                <a16:creationId xmlns:a16="http://schemas.microsoft.com/office/drawing/2014/main" id="{C6066961-5253-C2E8-C59C-7D3AEA19074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4407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7354" y="179242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oogle Shape;128;p36">
            <a:extLst>
              <a:ext uri="{FF2B5EF4-FFF2-40B4-BE49-F238E27FC236}">
                <a16:creationId xmlns:a16="http://schemas.microsoft.com/office/drawing/2014/main" id="{530B519E-B8E9-0851-34A7-4EBCABDB1F24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838198" y="379352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CC6BA2-60D9-1664-3253-8468AB06B3BA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2887352" y="394186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128;p36">
            <a:extLst>
              <a:ext uri="{FF2B5EF4-FFF2-40B4-BE49-F238E27FC236}">
                <a16:creationId xmlns:a16="http://schemas.microsoft.com/office/drawing/2014/main" id="{B0466037-50F3-96B3-1B0E-06D3D18B8BCE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22796" y="167960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C1C8BB-B6BF-EFC9-4FB7-FE68ADABF649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471950" y="182795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2B2D1DEC-353D-0530-46BD-FAC7D81DC42A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6422794" y="382905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C01048-C2DE-CFE9-C353-8ED3741099B7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471948" y="397739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7E4CCE-C35C-C711-24D0-0F4BCA80C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098333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rectangles pictures white background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15" name="Google Shape;97;p33">
            <a:extLst>
              <a:ext uri="{FF2B5EF4-FFF2-40B4-BE49-F238E27FC236}">
                <a16:creationId xmlns:a16="http://schemas.microsoft.com/office/drawing/2014/main" id="{51CBB8A7-3E08-DCAC-14AF-878AC33CDC3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38200" y="1931348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438DF5-CCC4-87AD-037A-C14F79B626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08868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97;p33">
            <a:extLst>
              <a:ext uri="{FF2B5EF4-FFF2-40B4-BE49-F238E27FC236}">
                <a16:creationId xmlns:a16="http://schemas.microsoft.com/office/drawing/2014/main" id="{BFE9E99F-07A9-26A1-106E-78351E5222CA}"/>
              </a:ext>
            </a:extLst>
          </p:cNvPr>
          <p:cNvSpPr>
            <a:spLocks noGrp="1"/>
          </p:cNvSpPr>
          <p:nvPr>
            <p:ph type="pic" idx="7"/>
          </p:nvPr>
        </p:nvSpPr>
        <p:spPr>
          <a:xfrm>
            <a:off x="838202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A6A52A8-BCDE-0058-03FA-48265F58CC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8868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oogle Shape;95;p33">
            <a:extLst>
              <a:ext uri="{FF2B5EF4-FFF2-40B4-BE49-F238E27FC236}">
                <a16:creationId xmlns:a16="http://schemas.microsoft.com/office/drawing/2014/main" id="{A15E4B72-6400-86B0-FD40-4FCA9F38655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80157" y="1931348"/>
            <a:ext cx="2461593" cy="163815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6022ECE-0EE9-F2CA-72F3-353CAD2AB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587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97;p33">
            <a:extLst>
              <a:ext uri="{FF2B5EF4-FFF2-40B4-BE49-F238E27FC236}">
                <a16:creationId xmlns:a16="http://schemas.microsoft.com/office/drawing/2014/main" id="{0D3E0C88-3573-7B0F-D8F7-5AAD283A42F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180157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F2FF4C0-B8CC-5E9A-7FF2-0BA1FD8666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1587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3F815C1-0113-F490-4A53-0227959CF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011212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squared pictures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2993028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5" name="Google Shape;116;p35">
            <a:extLst>
              <a:ext uri="{FF2B5EF4-FFF2-40B4-BE49-F238E27FC236}">
                <a16:creationId xmlns:a16="http://schemas.microsoft.com/office/drawing/2014/main" id="{80AA888C-2660-9749-11E6-8A96DD56EAC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147856" y="161372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Google Shape;117;p35">
            <a:extLst>
              <a:ext uri="{FF2B5EF4-FFF2-40B4-BE49-F238E27FC236}">
                <a16:creationId xmlns:a16="http://schemas.microsoft.com/office/drawing/2014/main" id="{95752BFF-4A6F-68EA-E048-C405D776F6A9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7302684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9" name="Google Shape;118;p35">
            <a:extLst>
              <a:ext uri="{FF2B5EF4-FFF2-40B4-BE49-F238E27FC236}">
                <a16:creationId xmlns:a16="http://schemas.microsoft.com/office/drawing/2014/main" id="{69A61CD2-9393-897F-4851-B55A256B6577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9457512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5" name="Google Shape;114;p35">
            <a:extLst>
              <a:ext uri="{FF2B5EF4-FFF2-40B4-BE49-F238E27FC236}">
                <a16:creationId xmlns:a16="http://schemas.microsoft.com/office/drawing/2014/main" id="{5BBBB0BA-17D9-1A2A-5573-A96E32CB11C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38200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6" name="Google Shape;115;p35">
            <a:extLst>
              <a:ext uri="{FF2B5EF4-FFF2-40B4-BE49-F238E27FC236}">
                <a16:creationId xmlns:a16="http://schemas.microsoft.com/office/drawing/2014/main" id="{E234676C-5503-D335-7C9F-8EBF756F24A7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993028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7" name="Google Shape;116;p35">
            <a:extLst>
              <a:ext uri="{FF2B5EF4-FFF2-40B4-BE49-F238E27FC236}">
                <a16:creationId xmlns:a16="http://schemas.microsoft.com/office/drawing/2014/main" id="{8C059826-5CA9-F193-6C89-8B0DECF9ACE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47856" y="379975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8" name="Google Shape;117;p35">
            <a:extLst>
              <a:ext uri="{FF2B5EF4-FFF2-40B4-BE49-F238E27FC236}">
                <a16:creationId xmlns:a16="http://schemas.microsoft.com/office/drawing/2014/main" id="{E57729DD-0495-06CF-3D2B-B8EC5F7D6EF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302684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9" name="Google Shape;118;p35">
            <a:extLst>
              <a:ext uri="{FF2B5EF4-FFF2-40B4-BE49-F238E27FC236}">
                <a16:creationId xmlns:a16="http://schemas.microsoft.com/office/drawing/2014/main" id="{DDFD3960-357B-A667-2997-F567232AE44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457512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4EF7B-6FA5-122A-260D-E885CDDAA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52003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2" name="Google Shape;121;p35">
            <a:extLst>
              <a:ext uri="{FF2B5EF4-FFF2-40B4-BE49-F238E27FC236}">
                <a16:creationId xmlns:a16="http://schemas.microsoft.com/office/drawing/2014/main" id="{2EA4C09F-A3D0-2FDF-C8EF-EDEF2FCF78CE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CC5C1-4287-4FC9-8450-3D86D951F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48614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8" name="Google Shape;114;p35">
            <a:extLst>
              <a:ext uri="{FF2B5EF4-FFF2-40B4-BE49-F238E27FC236}">
                <a16:creationId xmlns:a16="http://schemas.microsoft.com/office/drawing/2014/main" id="{F38470BA-1066-4059-A16D-B9EE9722C73D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Google Shape;115;p35">
            <a:extLst>
              <a:ext uri="{FF2B5EF4-FFF2-40B4-BE49-F238E27FC236}">
                <a16:creationId xmlns:a16="http://schemas.microsoft.com/office/drawing/2014/main" id="{4C5EDD4B-6148-8C81-CEE4-C4C5BFE4E78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9" name="Google Shape;121;p35">
            <a:extLst>
              <a:ext uri="{FF2B5EF4-FFF2-40B4-BE49-F238E27FC236}">
                <a16:creationId xmlns:a16="http://schemas.microsoft.com/office/drawing/2014/main" id="{85A61031-57E6-E855-38A1-FA502D6C575D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C730096-D3D5-78FF-DEE5-BE9525C4D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9F566B8-5CFB-8DB0-6A67-925C39BEFB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800A1-1EE4-975A-7B55-1404DB41F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69800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page with credi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44;p20">
            <a:extLst>
              <a:ext uri="{FF2B5EF4-FFF2-40B4-BE49-F238E27FC236}">
                <a16:creationId xmlns:a16="http://schemas.microsoft.com/office/drawing/2014/main" id="{DA7E9652-CF81-1788-7674-E1FA25BFE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44BEB-A192-AF1A-3CE0-A12C2705D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996499"/>
            <a:ext cx="10515600" cy="16668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oogle Shape;444;p20">
            <a:extLst>
              <a:ext uri="{FF2B5EF4-FFF2-40B4-BE49-F238E27FC236}">
                <a16:creationId xmlns:a16="http://schemas.microsoft.com/office/drawing/2014/main" id="{8A55753B-1E31-7005-E76C-7A1B520A3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FE782E-88D7-720D-47B0-E5C4BDBFE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21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FE374-A678-A684-FA4B-26330CF65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A1E0C-386D-FF7A-6872-1942CD4335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6"/>
            <a:ext cx="10515600" cy="816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E66B9-5E84-94E6-4EDD-A9E25FB07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42619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53097-A9FD-84E7-4EFA-47C8DA485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CE57FDCE-6642-0FA5-3739-FA81457769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1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640C55-B1A0-5DE0-B0E4-F05DE5506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A12B438D-C839-BF7B-253A-401802D9F2AC}"/>
              </a:ext>
            </a:extLst>
          </p:cNvPr>
          <p:cNvPicPr/>
          <p:nvPr userDrawn="1"/>
        </p:nvPicPr>
        <p:blipFill>
          <a:blip r:embed="rId41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4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  <p:sldLayoutId id="2147483938" r:id="rId18"/>
    <p:sldLayoutId id="2147483939" r:id="rId19"/>
    <p:sldLayoutId id="2147483940" r:id="rId20"/>
    <p:sldLayoutId id="2147483941" r:id="rId21"/>
    <p:sldLayoutId id="2147483942" r:id="rId22"/>
    <p:sldLayoutId id="2147483943" r:id="rId23"/>
    <p:sldLayoutId id="2147483944" r:id="rId24"/>
    <p:sldLayoutId id="2147483945" r:id="rId25"/>
    <p:sldLayoutId id="2147483946" r:id="rId26"/>
    <p:sldLayoutId id="2147483947" r:id="rId27"/>
    <p:sldLayoutId id="2147483948" r:id="rId28"/>
    <p:sldLayoutId id="2147483949" r:id="rId29"/>
    <p:sldLayoutId id="2147483950" r:id="rId30"/>
    <p:sldLayoutId id="2147483951" r:id="rId31"/>
    <p:sldLayoutId id="2147483952" r:id="rId32"/>
    <p:sldLayoutId id="2147483953" r:id="rId33"/>
    <p:sldLayoutId id="2147483954" r:id="rId34"/>
    <p:sldLayoutId id="2147483955" r:id="rId35"/>
    <p:sldLayoutId id="2147483956" r:id="rId36"/>
    <p:sldLayoutId id="2147483957" r:id="rId37"/>
    <p:sldLayoutId id="2147483958" r:id="rId3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image003.png@01DCE871.510EDFB0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cid:image004.png@01DCE871.510EDFB0" TargetMode="Externa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edqiK2x3us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49774-B97E-C9A3-9986-C75AD20D8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6175"/>
            <a:ext cx="10515600" cy="1181233"/>
          </a:xfrm>
        </p:spPr>
        <p:txBody>
          <a:bodyPr/>
          <a:lstStyle/>
          <a:p>
            <a:r>
              <a:rPr lang="en-GB" dirty="0"/>
              <a:t>The EU’s role in advancing foundational learning for stability and resilience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2AB27-5B69-C422-51F8-15265164A6F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076700"/>
            <a:ext cx="10515600" cy="1396052"/>
          </a:xfrm>
        </p:spPr>
        <p:txBody>
          <a:bodyPr/>
          <a:lstStyle/>
          <a:p>
            <a:pPr marL="0" indent="0">
              <a:buNone/>
            </a:pPr>
            <a:r>
              <a:rPr lang="en-GB" b="1" i="1" dirty="0"/>
              <a:t>The example of the Regional Teachers’ Initiative for Africa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Katie Wade, Education and Skills Policy Officer, DG INTPA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108CC93-F8C8-3166-DBC4-1CF2E751E16D}"/>
              </a:ext>
            </a:extLst>
          </p:cNvPr>
          <p:cNvSpPr txBox="1">
            <a:spLocks/>
          </p:cNvSpPr>
          <p:nvPr/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fld id="{768364BB-9B21-4D29-A19C-C6410F652861}" type="slidenum">
              <a:rPr lang="en-IE" smtClean="0"/>
              <a:pPr algn="l"/>
              <a:t>1</a:t>
            </a:fld>
            <a:endParaRPr lang="en-IE" dirty="0"/>
          </a:p>
        </p:txBody>
      </p:sp>
      <p:pic>
        <p:nvPicPr>
          <p:cNvPr id="3074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F72ACAD2-784F-2BD0-0B74-0846FB39C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243" y="5667861"/>
            <a:ext cx="1971675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4" descr="A close up of a logo&#10;&#10;AI-generated content may be incorrect.">
            <a:extLst>
              <a:ext uri="{FF2B5EF4-FFF2-40B4-BE49-F238E27FC236}">
                <a16:creationId xmlns:a16="http://schemas.microsoft.com/office/drawing/2014/main" id="{89C1D5E0-6933-DB5F-C25E-89D3E71A1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586" y="6053776"/>
            <a:ext cx="3228975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9FB1D8B8-5882-7AB4-894A-287094EE0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6782" y="508683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E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B067180-EEFD-01D2-3A1D-665ED40F6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6782" y="608696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 </a:t>
            </a:r>
            <a:endParaRPr kumimoji="0" lang="en-IE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982415E-3F14-3C17-87E0-D3BC73477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6782" y="666798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IE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861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group of people sitting at a table with a computer&#10;&#10;AI-generated content may be incorrect.">
            <a:extLst>
              <a:ext uri="{FF2B5EF4-FFF2-40B4-BE49-F238E27FC236}">
                <a16:creationId xmlns:a16="http://schemas.microsoft.com/office/drawing/2014/main" id="{461507EA-CBE9-DACC-DCFD-0337E6EEE72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28524" r="28524"/>
          <a:stretch>
            <a:fillRect/>
          </a:stretch>
        </p:blipFill>
        <p:spPr/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7A1AE155-303A-FAE2-A50B-CC5D3B137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61067"/>
            <a:ext cx="6935442" cy="717240"/>
          </a:xfrm>
        </p:spPr>
        <p:txBody>
          <a:bodyPr/>
          <a:lstStyle/>
          <a:p>
            <a:r>
              <a:rPr lang="en-GB" dirty="0"/>
              <a:t>Why foundational learning matters in crises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BE4806D-CAE4-A614-2B64-4D10D71D3AA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833753"/>
            <a:ext cx="6081215" cy="363855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Basic</a:t>
            </a:r>
            <a:r>
              <a:rPr lang="en-US" b="1" dirty="0"/>
              <a:t> reading, writing, numeracy and socio‑emotional skills </a:t>
            </a:r>
            <a:r>
              <a:rPr lang="en-US" dirty="0"/>
              <a:t>in early years.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Without these basics, </a:t>
            </a:r>
            <a:r>
              <a:rPr lang="en-US" b="1" dirty="0"/>
              <a:t>later learning, jobs and societal participation</a:t>
            </a:r>
            <a:r>
              <a:rPr lang="en-US" dirty="0"/>
              <a:t> become difficult.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crises, protecting foundational learning gives children </a:t>
            </a:r>
            <a:r>
              <a:rPr lang="en-US" b="1" dirty="0"/>
              <a:t>safety, routine and hope.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Supports social cohesion </a:t>
            </a:r>
            <a:r>
              <a:rPr lang="en-US" dirty="0"/>
              <a:t>and reduces risks of exploitation.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1983EDA-0DC1-0378-968A-5C5A08CFD2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2</a:t>
            </a:fld>
            <a:endParaRPr lang="en-I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5F3D1B-66D0-303B-D8F7-FB71E1EB9B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30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 person standing in front of a group of people&#10;&#10;AI-generated content may be incorrect.">
            <a:extLst>
              <a:ext uri="{FF2B5EF4-FFF2-40B4-BE49-F238E27FC236}">
                <a16:creationId xmlns:a16="http://schemas.microsoft.com/office/drawing/2014/main" id="{D0933F76-6FBC-7982-3B09-8CA228420C4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23812" r="23812"/>
          <a:stretch>
            <a:fillRect/>
          </a:stretch>
        </p:blipFill>
        <p:spPr/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4C7CFFB-13C4-2E5E-F2A0-91159BAAE503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EU as a </a:t>
            </a:r>
            <a:r>
              <a:rPr lang="en-GB" b="1" dirty="0"/>
              <a:t>top donor </a:t>
            </a:r>
            <a:r>
              <a:rPr lang="en-GB" dirty="0"/>
              <a:t>for education.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12% </a:t>
            </a:r>
            <a:r>
              <a:rPr lang="en-GB" dirty="0"/>
              <a:t>of international partnerships budget (</a:t>
            </a:r>
            <a:r>
              <a:rPr lang="en-GB" b="1" dirty="0"/>
              <a:t>EUR 6bn in MFF 2021-2027</a:t>
            </a:r>
            <a:r>
              <a:rPr lang="en-GB" dirty="0"/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Education is a </a:t>
            </a:r>
            <a:r>
              <a:rPr lang="en-US" b="1" dirty="0"/>
              <a:t>fundamental right </a:t>
            </a:r>
            <a:r>
              <a:rPr lang="en-US" dirty="0"/>
              <a:t>and key to tackling </a:t>
            </a:r>
            <a:r>
              <a:rPr lang="en-US" b="1" dirty="0"/>
              <a:t>poverty and inequality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Focus on </a:t>
            </a:r>
            <a:r>
              <a:rPr lang="en-US" b="1" dirty="0"/>
              <a:t>learning outcomes </a:t>
            </a:r>
            <a:r>
              <a:rPr lang="en-US" dirty="0"/>
              <a:t>and </a:t>
            </a:r>
            <a:r>
              <a:rPr lang="en-US" b="1" dirty="0"/>
              <a:t>equity and inclusion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About </a:t>
            </a:r>
            <a:r>
              <a:rPr lang="en-US" b="1" dirty="0"/>
              <a:t>44% </a:t>
            </a:r>
            <a:r>
              <a:rPr lang="en-US" dirty="0"/>
              <a:t>of DG INTPA education funding in </a:t>
            </a:r>
            <a:r>
              <a:rPr lang="en-US" b="1" dirty="0"/>
              <a:t>fragile and crisis‑affected </a:t>
            </a:r>
            <a:r>
              <a:rPr lang="en-US" dirty="0"/>
              <a:t>contexts.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Aim to </a:t>
            </a:r>
            <a:r>
              <a:rPr lang="en-US" b="1" dirty="0"/>
              <a:t>address root causes, </a:t>
            </a:r>
            <a:r>
              <a:rPr lang="en-US" dirty="0"/>
              <a:t>whilst responding to immediate needs.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95D6C04-D660-D035-C5D8-EDD2C1F32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14" name="Title 5">
            <a:extLst>
              <a:ext uri="{FF2B5EF4-FFF2-40B4-BE49-F238E27FC236}">
                <a16:creationId xmlns:a16="http://schemas.microsoft.com/office/drawing/2014/main" id="{6D4BC196-9D1B-350C-3791-0405708F40FC}"/>
              </a:ext>
            </a:extLst>
          </p:cNvPr>
          <p:cNvSpPr txBox="1">
            <a:spLocks/>
          </p:cNvSpPr>
          <p:nvPr/>
        </p:nvSpPr>
        <p:spPr>
          <a:xfrm>
            <a:off x="4126173" y="589047"/>
            <a:ext cx="8065827" cy="717240"/>
          </a:xfrm>
          <a:prstGeom prst="rect">
            <a:avLst/>
          </a:prstGeom>
          <a:solidFill>
            <a:schemeClr val="bg1"/>
          </a:solidFill>
        </p:spPr>
        <p:txBody>
          <a:bodyPr vert="horz" lIns="72000" tIns="72000" rIns="72000" bIns="72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highlight>
                  <a:srgbClr val="003399"/>
                </a:highlight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GB" dirty="0"/>
              <a:t>EU commitment to education, especially in fragile contexts</a:t>
            </a:r>
          </a:p>
        </p:txBody>
      </p:sp>
    </p:spTree>
    <p:extLst>
      <p:ext uri="{BB962C8B-B14F-4D97-AF65-F5344CB8AC3E}">
        <p14:creationId xmlns:p14="http://schemas.microsoft.com/office/powerpoint/2010/main" val="3918807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 teacher teaching a class of children&#10;&#10;AI-generated content may be incorrect.">
            <a:extLst>
              <a:ext uri="{FF2B5EF4-FFF2-40B4-BE49-F238E27FC236}">
                <a16:creationId xmlns:a16="http://schemas.microsoft.com/office/drawing/2014/main" id="{52233EDB-7129-EB8D-D9A3-DAC87F936DB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23812" r="23812"/>
          <a:stretch>
            <a:fillRect/>
          </a:stretch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2D3BE5A-85B1-68BF-40EC-9092BEAE9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457" y="300251"/>
            <a:ext cx="7587343" cy="1306287"/>
          </a:xfrm>
        </p:spPr>
        <p:txBody>
          <a:bodyPr/>
          <a:lstStyle/>
          <a:p>
            <a:r>
              <a:rPr lang="en-GB" dirty="0"/>
              <a:t>EU toolbox for education in fragile settings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9C1A26-26B0-22C2-EDE4-5DCF72CE3EFB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en-US" dirty="0"/>
              <a:t>EU engaged in highly fragile contexts using a </a:t>
            </a:r>
            <a:r>
              <a:rPr lang="en-US" b="1" dirty="0"/>
              <a:t>broad toolbox.</a:t>
            </a:r>
          </a:p>
          <a:p>
            <a:r>
              <a:rPr lang="en-US" dirty="0"/>
              <a:t>Global Gateway is EU’s </a:t>
            </a:r>
            <a:r>
              <a:rPr lang="en-US" b="1" dirty="0"/>
              <a:t>sustainable investment offer</a:t>
            </a:r>
            <a:r>
              <a:rPr lang="en-US" dirty="0"/>
              <a:t>, matching partner needs and EU interests.</a:t>
            </a:r>
            <a:endParaRPr lang="en-US" b="1" dirty="0"/>
          </a:p>
          <a:p>
            <a:r>
              <a:rPr lang="en-US" dirty="0"/>
              <a:t>Education key within </a:t>
            </a:r>
            <a:r>
              <a:rPr lang="en-US" b="1" dirty="0"/>
              <a:t>360-degree approach.</a:t>
            </a:r>
          </a:p>
          <a:p>
            <a:r>
              <a:rPr lang="en-US" dirty="0"/>
              <a:t>Supports systems in </a:t>
            </a:r>
            <a:r>
              <a:rPr lang="en-US" b="1" dirty="0"/>
              <a:t>~80 countries</a:t>
            </a:r>
            <a:r>
              <a:rPr lang="en-US" dirty="0"/>
              <a:t>, from foundational skills to VET and higher education.</a:t>
            </a:r>
          </a:p>
          <a:p>
            <a:r>
              <a:rPr lang="en-US" dirty="0"/>
              <a:t>Where investment logic is relevant, Global Gateway is </a:t>
            </a:r>
            <a:r>
              <a:rPr lang="en-US" b="1" dirty="0"/>
              <a:t>context</a:t>
            </a:r>
            <a:r>
              <a:rPr lang="en-US" dirty="0"/>
              <a:t> and </a:t>
            </a:r>
            <a:r>
              <a:rPr lang="en-US" b="1" dirty="0"/>
              <a:t>conflict sensitive.</a:t>
            </a:r>
          </a:p>
          <a:p>
            <a:r>
              <a:rPr lang="en-US" b="1" dirty="0"/>
              <a:t>More flexible tools </a:t>
            </a:r>
            <a:r>
              <a:rPr lang="en-US" dirty="0"/>
              <a:t>where investments are not feasible.</a:t>
            </a:r>
            <a:endParaRPr lang="en-US" b="1" dirty="0"/>
          </a:p>
        </p:txBody>
      </p:sp>
      <p:pic>
        <p:nvPicPr>
          <p:cNvPr id="2050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B624764B-4D33-BBD2-627F-8C1EF0879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721" y="5557624"/>
            <a:ext cx="19716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086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269D4-B623-9897-65BD-4A28B60C4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08A6B13-CEAD-B495-2BDC-C0DEE199CD4A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23775" r="23775"/>
          <a:stretch/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211DB2F-7624-C9FF-3086-92B37CC1B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1935" y="589047"/>
            <a:ext cx="6610066" cy="717240"/>
          </a:xfrm>
        </p:spPr>
        <p:txBody>
          <a:bodyPr/>
          <a:lstStyle/>
          <a:p>
            <a:r>
              <a:rPr lang="en-GB" dirty="0"/>
              <a:t>Why the EU is investing in teachers in Africa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27C37C-3744-1A53-7A51-1AEA425DEBCF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250m children out of school globally </a:t>
            </a:r>
            <a:r>
              <a:rPr lang="en-US" dirty="0"/>
              <a:t>and 70% of 10-year-olds in low/middle-income countries unable to read.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Huge teacher gap </a:t>
            </a:r>
            <a:r>
              <a:rPr lang="en-US" dirty="0"/>
              <a:t>and many teachers lack minimum qualifications.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Difficult conditions </a:t>
            </a:r>
            <a:r>
              <a:rPr lang="en-US" dirty="0"/>
              <a:t>undermine quality teaching.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Teachers at the heart of </a:t>
            </a:r>
            <a:r>
              <a:rPr lang="en-US" b="1" dirty="0"/>
              <a:t>better foundational learning </a:t>
            </a:r>
            <a:r>
              <a:rPr lang="en-US" dirty="0"/>
              <a:t>and </a:t>
            </a:r>
            <a:r>
              <a:rPr lang="en-US" b="1" dirty="0"/>
              <a:t>improving learning outcomes.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6600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47284-7441-C1A4-5DC2-086A15535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65EE7CA-099A-4749-CAA1-825192C8933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28525" r="28525"/>
          <a:stretch/>
        </p:blipFill>
        <p:spPr/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80CE4CE2-F23B-7BD6-5584-AD8AE8687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61067"/>
            <a:ext cx="6935442" cy="717240"/>
          </a:xfrm>
        </p:spPr>
        <p:txBody>
          <a:bodyPr/>
          <a:lstStyle/>
          <a:p>
            <a:r>
              <a:rPr lang="en-GB" dirty="0"/>
              <a:t>Regional Teachers’ Initiative for Africa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84EBBA7-6280-D695-664D-BA59F7A14F7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833753"/>
            <a:ext cx="6081215" cy="363855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Global Gateway flagship </a:t>
            </a:r>
            <a:r>
              <a:rPr lang="en-US" dirty="0"/>
              <a:t>financed by the European Commission </a:t>
            </a:r>
            <a:r>
              <a:rPr lang="en-US" b="1" dirty="0"/>
              <a:t>(€100m), </a:t>
            </a:r>
            <a:r>
              <a:rPr lang="en-US" dirty="0"/>
              <a:t>implemented from </a:t>
            </a:r>
            <a:r>
              <a:rPr lang="en-US" b="1" dirty="0"/>
              <a:t>2023–2030.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/>
              <a:t>Joint </a:t>
            </a:r>
            <a:r>
              <a:rPr lang="en-IE" b="1" dirty="0"/>
              <a:t>EU-AU partnership </a:t>
            </a:r>
            <a:r>
              <a:rPr lang="en-IE" dirty="0"/>
              <a:t>and </a:t>
            </a:r>
            <a:r>
              <a:rPr lang="en-IE" b="1" dirty="0"/>
              <a:t>Team Europe approach </a:t>
            </a:r>
            <a:r>
              <a:rPr lang="en-IE" dirty="0"/>
              <a:t>(EU, Belgium, Estonia, Finland, France, AU, UNESCO, African countries).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/>
              <a:t>Different contexts: </a:t>
            </a:r>
            <a:r>
              <a:rPr lang="en-IE" b="1" dirty="0"/>
              <a:t>relatively stable systems </a:t>
            </a:r>
            <a:r>
              <a:rPr lang="en-IE" dirty="0"/>
              <a:t>to </a:t>
            </a:r>
            <a:r>
              <a:rPr lang="en-IE" b="1" dirty="0"/>
              <a:t>highly fragile settings.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/>
              <a:t>Aims to support the development of an </a:t>
            </a:r>
            <a:r>
              <a:rPr lang="en-IE" b="1" dirty="0"/>
              <a:t>inclusive, motivated, competent </a:t>
            </a:r>
            <a:r>
              <a:rPr lang="en-IE" dirty="0"/>
              <a:t>teacher workforce.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/>
              <a:t>Aims to ensure </a:t>
            </a:r>
            <a:r>
              <a:rPr lang="en-IE" b="1" dirty="0"/>
              <a:t>high quality education for all.</a:t>
            </a:r>
            <a:endParaRPr lang="en-IE" dirty="0"/>
          </a:p>
          <a:p>
            <a:endParaRPr lang="en-GB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F7F7A5E-664E-4A18-BE35-BEE332077C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6</a:t>
            </a:fld>
            <a:endParaRPr lang="en-I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F08687-8184-22E8-FF7B-759BD7D1C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1026" name="Picture 4" descr="A close up of a logo&#10;&#10;AI-generated content may be incorrect.">
            <a:extLst>
              <a:ext uri="{FF2B5EF4-FFF2-40B4-BE49-F238E27FC236}">
                <a16:creationId xmlns:a16="http://schemas.microsoft.com/office/drawing/2014/main" id="{4820CFEB-CACE-5AB3-F57A-A5CBA0638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057" y="6219848"/>
            <a:ext cx="32289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107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281A3-B13D-0071-D38E-A2D197000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34C3CD79-ABF7-F2EC-DE32-FD2891FC5E6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23775" r="23775"/>
          <a:stretch/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3C04A40-017A-286C-2A30-8E3CBF2AE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6173" y="589047"/>
            <a:ext cx="8065827" cy="717240"/>
          </a:xfrm>
        </p:spPr>
        <p:txBody>
          <a:bodyPr/>
          <a:lstStyle/>
          <a:p>
            <a:r>
              <a:rPr lang="en-GB" dirty="0"/>
              <a:t>Teachers in crisis contexts: protecting foundational learning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4C640C8-5797-74D0-3808-DAD7DAAF1935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Dedicated RTIA window for teachers in </a:t>
            </a:r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crisis contexts.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6 projects ongoing </a:t>
            </a:r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in conflict and disaster affected areas.</a:t>
            </a:r>
            <a:endParaRPr lang="en-GB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Focus on:</a:t>
            </a:r>
          </a:p>
          <a:p>
            <a:pPr marL="1085850" lvl="1" indent="-342900"/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Retaining and deploying 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teachers in hard-to-reach areas.</a:t>
            </a:r>
          </a:p>
          <a:p>
            <a:pPr marL="1085850" lvl="1" indent="-342900"/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CPD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on crisis-responsive, conflict-sensitive and inclusive pedagogy.</a:t>
            </a:r>
          </a:p>
          <a:p>
            <a:pPr marL="1085850" lvl="1" indent="-342900"/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Psychosocial support 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and </a:t>
            </a:r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wellbeing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for teachers.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Aim: to </a:t>
            </a:r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keep children in education and learning </a:t>
            </a:r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during and after crises.</a:t>
            </a:r>
          </a:p>
        </p:txBody>
      </p:sp>
    </p:spTree>
    <p:extLst>
      <p:ext uri="{BB962C8B-B14F-4D97-AF65-F5344CB8AC3E}">
        <p14:creationId xmlns:p14="http://schemas.microsoft.com/office/powerpoint/2010/main" val="3272930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589FAE5-D3E9-8389-A22F-2F63C0FC09E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2256739"/>
            <a:ext cx="10515600" cy="1020337"/>
          </a:xfrm>
        </p:spPr>
        <p:txBody>
          <a:bodyPr/>
          <a:lstStyle/>
          <a:p>
            <a:r>
              <a:rPr lang="en-US" sz="8000" dirty="0"/>
              <a:t>Thank you</a:t>
            </a:r>
            <a:endParaRPr lang="en-GB" sz="8000" dirty="0"/>
          </a:p>
        </p:txBody>
      </p:sp>
      <p:sp>
        <p:nvSpPr>
          <p:cNvPr id="6" name="Google Shape;445;p20">
            <a:extLst>
              <a:ext uri="{FF2B5EF4-FFF2-40B4-BE49-F238E27FC236}">
                <a16:creationId xmlns:a16="http://schemas.microsoft.com/office/drawing/2014/main" id="{38E61E29-8603-546B-ECBD-D4F8E851B3FC}"/>
              </a:ext>
            </a:extLst>
          </p:cNvPr>
          <p:cNvSpPr txBox="1"/>
          <p:nvPr/>
        </p:nvSpPr>
        <p:spPr>
          <a:xfrm>
            <a:off x="838200" y="4652301"/>
            <a:ext cx="8941016" cy="877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tx2"/>
                </a:solidFill>
                <a:latin typeface="+mj-lt"/>
                <a:ea typeface="Arial"/>
                <a:cs typeface="Arial"/>
                <a:sym typeface="Arial"/>
              </a:rPr>
              <a:t>© European Union 202</a:t>
            </a:r>
            <a:r>
              <a:rPr lang="en-IE" sz="1200" b="1" dirty="0">
                <a:solidFill>
                  <a:schemeClr val="tx2"/>
                </a:solidFill>
                <a:latin typeface="+mj-lt"/>
                <a:ea typeface="Arial"/>
                <a:cs typeface="Arial"/>
                <a:sym typeface="Arial"/>
              </a:rPr>
              <a:t>6</a:t>
            </a:r>
            <a:endParaRPr sz="1200" dirty="0">
              <a:solidFill>
                <a:schemeClr val="tx2"/>
              </a:solidFill>
              <a:latin typeface="+mj-lt"/>
            </a:endParaRP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tx2"/>
                </a:solidFill>
                <a:latin typeface="+mj-lt"/>
                <a:ea typeface="Arial"/>
                <a:cs typeface="Arial"/>
                <a:sym typeface="Arial"/>
              </a:rPr>
              <a:t>Unless otherwise noted the reuse of this presentation is authorised under the </a:t>
            </a:r>
            <a:r>
              <a:rPr lang="en-GB" sz="1200" u="sng" dirty="0">
                <a:solidFill>
                  <a:schemeClr val="tx2"/>
                </a:solidFill>
                <a:latin typeface="+mj-lt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4.0</a:t>
            </a:r>
            <a:r>
              <a:rPr lang="en-GB" sz="1200" dirty="0">
                <a:solidFill>
                  <a:schemeClr val="tx2"/>
                </a:solidFill>
                <a:latin typeface="+mj-lt"/>
                <a:ea typeface="Arial"/>
                <a:cs typeface="Arial"/>
                <a:sym typeface="Arial"/>
              </a:rPr>
              <a:t> license. For any use or reproduction of elements that are not owned by the EU, permission may need to be sought directly from the respective right holders.</a:t>
            </a:r>
            <a:endParaRPr sz="12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84367242"/>
      </p:ext>
    </p:extLst>
  </p:cSld>
  <p:clrMapOvr>
    <a:masterClrMapping/>
  </p:clrMapOvr>
</p:sld>
</file>

<file path=ppt/theme/theme1.xml><?xml version="1.0" encoding="utf-8"?>
<a:theme xmlns:a="http://schemas.openxmlformats.org/drawingml/2006/main" name="colour palette new PPT">
  <a:themeElements>
    <a:clrScheme name="EC Colour Palette 2024">
      <a:dk1>
        <a:sysClr val="windowText" lastClr="000000"/>
      </a:dk1>
      <a:lt1>
        <a:sysClr val="window" lastClr="FFFFFF"/>
      </a:lt1>
      <a:dk2>
        <a:srgbClr val="003399"/>
      </a:dk2>
      <a:lt2>
        <a:srgbClr val="C6E5DF"/>
      </a:lt2>
      <a:accent1>
        <a:srgbClr val="44BA7E"/>
      </a:accent1>
      <a:accent2>
        <a:srgbClr val="000083"/>
      </a:accent2>
      <a:accent3>
        <a:srgbClr val="48038C"/>
      </a:accent3>
      <a:accent4>
        <a:srgbClr val="FF712C"/>
      </a:accent4>
      <a:accent5>
        <a:srgbClr val="FFD34E"/>
      </a:accent5>
      <a:accent6>
        <a:srgbClr val="DD0C86"/>
      </a:accent6>
      <a:hlink>
        <a:srgbClr val="003399"/>
      </a:hlink>
      <a:folHlink>
        <a:srgbClr val="003399"/>
      </a:folHlink>
    </a:clrScheme>
    <a:fontScheme name="EC revam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vamp_VI_EC_Corporate_PPT_Template_2024.pptx  -  Read-Only" id="{A476E394-1417-47A8-998E-FFB3C413DF64}" vid="{1C6DC389-8EFF-4C14-8109-DFBA60FF7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40fb58a-a206-4ce9-a922-1d40898aae55">
      <Terms xmlns="http://schemas.microsoft.com/office/infopath/2007/PartnerControls"/>
    </lcf76f155ced4ddcb4097134ff3c332f>
    <TaxCatchAll xmlns="e02fff17-c085-42ca-8052-bec6af4d82b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E754124FC8ED4A870F16CCE485E754" ma:contentTypeVersion="18" ma:contentTypeDescription="Create a new document." ma:contentTypeScope="" ma:versionID="ddde930d826269c0f59bb9f8026a8d7a">
  <xsd:schema xmlns:xsd="http://www.w3.org/2001/XMLSchema" xmlns:xs="http://www.w3.org/2001/XMLSchema" xmlns:p="http://schemas.microsoft.com/office/2006/metadata/properties" xmlns:ns2="040fb58a-a206-4ce9-a922-1d40898aae55" xmlns:ns3="e02fff17-c085-42ca-8052-bec6af4d82b0" targetNamespace="http://schemas.microsoft.com/office/2006/metadata/properties" ma:root="true" ma:fieldsID="3767bd12a86a410ae096606b08439d84" ns2:_="" ns3:_="">
    <xsd:import namespace="040fb58a-a206-4ce9-a922-1d40898aae55"/>
    <xsd:import namespace="e02fff17-c085-42ca-8052-bec6af4d82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0fb58a-a206-4ce9-a922-1d40898aae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802ca1d-a6ac-4648-ae42-3596f34ef5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2fff17-c085-42ca-8052-bec6af4d82b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6f0af8a-31a3-4a0d-b665-0c7e5c5202ab}" ma:internalName="TaxCatchAll" ma:showField="CatchAllData" ma:web="e02fff17-c085-42ca-8052-bec6af4d82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7B6F83-6DDD-48D8-857B-BE72EE2D0B99}">
  <ds:schemaRefs>
    <ds:schemaRef ds:uri="http://purl.org/dc/dcmitype/"/>
    <ds:schemaRef ds:uri="http://www.w3.org/XML/1998/namespace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76b001ec-d05e-4392-8e11-a033b2cc03bd"/>
    <ds:schemaRef ds:uri="7f6b1e12-94fa-451b-858e-6fc3f81734a1"/>
  </ds:schemaRefs>
</ds:datastoreItem>
</file>

<file path=customXml/itemProps2.xml><?xml version="1.0" encoding="utf-8"?>
<ds:datastoreItem xmlns:ds="http://schemas.openxmlformats.org/officeDocument/2006/customXml" ds:itemID="{9D620A61-DC3E-47BA-AB0F-38F9FE97021E}"/>
</file>

<file path=customXml/itemProps3.xml><?xml version="1.0" encoding="utf-8"?>
<ds:datastoreItem xmlns:ds="http://schemas.openxmlformats.org/officeDocument/2006/customXml" ds:itemID="{BC578E49-555D-4D0C-B802-355039F0D8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2917</TotalTime>
  <Words>513</Words>
  <Application>Microsoft Office PowerPoint</Application>
  <PresentationFormat>Widescreen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colour palette new PPT</vt:lpstr>
      <vt:lpstr>The EU’s role in advancing foundational learning for stability and resilience</vt:lpstr>
      <vt:lpstr>Why foundational learning matters in crises</vt:lpstr>
      <vt:lpstr>PowerPoint Presentation</vt:lpstr>
      <vt:lpstr>EU toolbox for education in fragile settings</vt:lpstr>
      <vt:lpstr>Why the EU is investing in teachers in Africa</vt:lpstr>
      <vt:lpstr>Regional Teachers’ Initiative for Africa</vt:lpstr>
      <vt:lpstr>Teachers in crisis contexts: protecting foundational learning</vt:lpstr>
      <vt:lpstr>Thank you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BAGNATO Sergio (COMM)</dc:creator>
  <cp:lastModifiedBy>WADE Katie (INTPA)</cp:lastModifiedBy>
  <cp:revision>31</cp:revision>
  <dcterms:created xsi:type="dcterms:W3CDTF">2025-02-13T16:07:08Z</dcterms:created>
  <dcterms:modified xsi:type="dcterms:W3CDTF">2026-05-26T17:41:50Z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0x01010087E754124FC8ED4A870F16CCE485E754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2023-09-26T10:27:54Z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5f9041e0-26c3-439f-9557-91c751557f9e</vt:lpwstr>
  </property>
  <property fmtid="{D5CDD505-2E9C-101B-9397-08002B2CF9AE}" pid="9" name="MSIP_Label_6bd9ddd1-4d20-43f6-abfa-fc3c07406f94_ContentBits">
    <vt:lpwstr>0</vt:lpwstr>
  </property>
  <property fmtid="{D5CDD505-2E9C-101B-9397-08002B2CF9AE}" pid="10" name="MediaServiceImageTags">
    <vt:lpwstr/>
  </property>
</Properties>
</file>