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50"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6858000" cy="9144000"/>
  <p:embeddedFontLst>
    <p:embeddedFont>
      <p:font typeface="Poppins"/>
      <p:regular r:id="rId17"/>
      <p:bold r:id="rId18"/>
      <p:italic r:id="rId19"/>
      <p:boldItalic r:id="rId20"/>
    </p:embeddedFont>
    <p:embeddedFont>
      <p:font typeface="Candara"/>
      <p:regular r:id="rId21"/>
      <p:bold r:id="rId22"/>
      <p:italic r:id="rId23"/>
      <p:boldItalic r:id="rId24"/>
    </p:embeddedFont>
    <p:embeddedFont>
      <p:font typeface="Century Gothic"/>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hWTTUFAmfHw213UpJmM1Ia10spz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font" Target="fonts/CenturyGothic-bold.fntdata"/><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font" Target="fonts/Poppins-bold.fntdata"/><Relationship Id="rId21" Type="http://schemas.openxmlformats.org/officeDocument/2006/relationships/font" Target="fonts/Candara-regular.fntdata"/><Relationship Id="rId3" Type="http://schemas.openxmlformats.org/officeDocument/2006/relationships/slideMaster" Target="slideMasters/slideMaster1.xml"/><Relationship Id="rId25" Type="http://schemas.openxmlformats.org/officeDocument/2006/relationships/font" Target="fonts/CenturyGothic-regular.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font" Target="fonts/Poppins-regular.fntdata"/><Relationship Id="rId20" Type="http://schemas.openxmlformats.org/officeDocument/2006/relationships/font" Target="fonts/Poppins-boldItalic.fntdata"/><Relationship Id="rId2" Type="http://schemas.openxmlformats.org/officeDocument/2006/relationships/presProps" Target="presProps.xml"/><Relationship Id="rId29" Type="http://customschemas.google.com/relationships/presentationmetadata" Target="metadata"/><Relationship Id="rId16" Type="http://schemas.openxmlformats.org/officeDocument/2006/relationships/slide" Target="slides/slide10.xml"/><Relationship Id="rId24" Type="http://schemas.openxmlformats.org/officeDocument/2006/relationships/font" Target="fonts/Candara-boldItalic.fntdata"/><Relationship Id="rId1" Type="http://schemas.openxmlformats.org/officeDocument/2006/relationships/theme" Target="theme/theme3.xml"/><Relationship Id="rId6" Type="http://schemas.openxmlformats.org/officeDocument/2006/relationships/notesMaster" Target="notesMasters/notesMaster1.xml"/><Relationship Id="rId11" Type="http://schemas.openxmlformats.org/officeDocument/2006/relationships/slide" Target="slides/slide5.xml"/><Relationship Id="rId32" Type="http://schemas.openxmlformats.org/officeDocument/2006/relationships/customXml" Target="../customXml/item3.xml"/><Relationship Id="rId23" Type="http://schemas.openxmlformats.org/officeDocument/2006/relationships/font" Target="fonts/Candara-italic.fntdata"/><Relationship Id="rId28" Type="http://schemas.openxmlformats.org/officeDocument/2006/relationships/font" Target="fonts/CenturyGothic-boldItalic.fntdata"/><Relationship Id="rId5" Type="http://schemas.openxmlformats.org/officeDocument/2006/relationships/slideMaster" Target="slideMasters/slideMaster3.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font" Target="fonts/Poppins-italic.fntdata"/><Relationship Id="rId31" Type="http://schemas.openxmlformats.org/officeDocument/2006/relationships/customXml" Target="../customXml/item2.xml"/><Relationship Id="rId22" Type="http://schemas.openxmlformats.org/officeDocument/2006/relationships/font" Target="fonts/Candara-bold.fntdata"/><Relationship Id="rId4" Type="http://schemas.openxmlformats.org/officeDocument/2006/relationships/slideMaster" Target="slideMasters/slideMaster2.xml"/><Relationship Id="rId9" Type="http://schemas.openxmlformats.org/officeDocument/2006/relationships/slide" Target="slides/slide3.xml"/><Relationship Id="rId27" Type="http://schemas.openxmlformats.org/officeDocument/2006/relationships/font" Target="fonts/CenturyGothic-italic.fntdata"/><Relationship Id="rId14" Type="http://schemas.openxmlformats.org/officeDocument/2006/relationships/slide" Target="slides/slide8.xml"/><Relationship Id="rId30"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Lillian</a:t>
            </a:r>
            <a:endParaRPr/>
          </a:p>
        </p:txBody>
      </p:sp>
      <p:sp>
        <p:nvSpPr>
          <p:cNvPr id="74" name="Google Shape;7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90" name="Google Shape;9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solidFill>
                  <a:srgbClr val="242424"/>
                </a:solidFill>
              </a:rPr>
              <a:t>This is the first RCT to demonstrate causal, cost-effective impacts of Learning through Play in a conflict-affected education system. </a:t>
            </a:r>
            <a:endParaRPr/>
          </a:p>
          <a:p>
            <a:pPr indent="0" lvl="0" marL="0" rtl="0" algn="l">
              <a:lnSpc>
                <a:spcPct val="100000"/>
              </a:lnSpc>
              <a:spcBef>
                <a:spcPts val="0"/>
              </a:spcBef>
              <a:spcAft>
                <a:spcPts val="0"/>
              </a:spcAft>
              <a:buSzPts val="1400"/>
              <a:buNone/>
            </a:pPr>
            <a:r>
              <a:t/>
            </a:r>
            <a:endParaRPr b="1">
              <a:solidFill>
                <a:srgbClr val="242424"/>
              </a:solidFill>
            </a:endParaRPr>
          </a:p>
          <a:p>
            <a:pPr indent="0" lvl="0" marL="0" rtl="0" algn="l">
              <a:lnSpc>
                <a:spcPct val="100000"/>
              </a:lnSpc>
              <a:spcBef>
                <a:spcPts val="0"/>
              </a:spcBef>
              <a:spcAft>
                <a:spcPts val="0"/>
              </a:spcAft>
              <a:buSzPts val="1400"/>
              <a:buNone/>
            </a:pPr>
            <a:r>
              <a:rPr lang="en-US"/>
              <a:t>This is important because very few education interventions in crisis settings demonstrate causal learning outcomes at this scale and cost.</a:t>
            </a:r>
            <a:endParaRPr b="1"/>
          </a:p>
          <a:p>
            <a:pPr indent="-228600" lvl="0" marL="457200" marR="0" rtl="0" algn="l">
              <a:lnSpc>
                <a:spcPct val="100000"/>
              </a:lnSpc>
              <a:spcBef>
                <a:spcPts val="0"/>
              </a:spcBef>
              <a:spcAft>
                <a:spcPts val="0"/>
              </a:spcAft>
              <a:buSzPts val="1400"/>
              <a:buNone/>
            </a:pPr>
            <a:r>
              <a:t/>
            </a:r>
            <a:endParaRPr/>
          </a:p>
        </p:txBody>
      </p:sp>
      <p:sp>
        <p:nvSpPr>
          <p:cNvPr id="104" name="Google Shape;10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12" name="Google Shape;1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1" lang="en-US"/>
              <a:t>Drivers of community sustainability: </a:t>
            </a:r>
            <a:r>
              <a:rPr lang="en-US"/>
              <a:t> strong school leadership, combined with a trained functional school governance (S/CMCs andPTSAs), and parental recognition of the value of LtP, when backed by low-cost, relationship-based approaches and local innovations ,collectively  contribute to sustained community engagement beyond donor funding.</a:t>
            </a:r>
            <a:endParaRPr/>
          </a:p>
        </p:txBody>
      </p:sp>
      <p:sp>
        <p:nvSpPr>
          <p:cNvPr id="121" name="Google Shape;12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 name="Google Shape;15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16" name="Shape 1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Text Slide_3 Column">
  <p:cSld name="Basic Text Slide_3 Column">
    <p:spTree>
      <p:nvGrpSpPr>
        <p:cNvPr id="21" name="Shape 21"/>
        <p:cNvGrpSpPr/>
        <p:nvPr/>
      </p:nvGrpSpPr>
      <p:grpSpPr>
        <a:xfrm>
          <a:off x="0" y="0"/>
          <a:ext cx="0" cy="0"/>
          <a:chOff x="0" y="0"/>
          <a:chExt cx="0" cy="0"/>
        </a:xfrm>
      </p:grpSpPr>
      <p:sp>
        <p:nvSpPr>
          <p:cNvPr id="22" name="Google Shape;22;g1cb8e3b835b_1_4"/>
          <p:cNvSpPr txBox="1"/>
          <p:nvPr>
            <p:ph idx="1" type="body"/>
          </p:nvPr>
        </p:nvSpPr>
        <p:spPr>
          <a:xfrm>
            <a:off x="521536" y="2319481"/>
            <a:ext cx="10515600" cy="29114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23" name="Google Shape;23;g1cb8e3b835b_1_4"/>
          <p:cNvSpPr txBox="1"/>
          <p:nvPr>
            <p:ph idx="2" type="body"/>
          </p:nvPr>
        </p:nvSpPr>
        <p:spPr>
          <a:xfrm>
            <a:off x="521536" y="455571"/>
            <a:ext cx="1752600" cy="6161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671D00"/>
              </a:buClr>
              <a:buSzPts val="1100"/>
              <a:buFont typeface="Arial"/>
              <a:buNone/>
              <a:defRPr b="1" i="0" sz="1100" u="none" cap="none" strike="noStrike">
                <a:solidFill>
                  <a:srgbClr val="671D00"/>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24" name="Google Shape;24;g1cb8e3b835b_1_4"/>
          <p:cNvSpPr txBox="1"/>
          <p:nvPr>
            <p:ph idx="3" type="body"/>
          </p:nvPr>
        </p:nvSpPr>
        <p:spPr>
          <a:xfrm>
            <a:off x="521536" y="1463438"/>
            <a:ext cx="7916862" cy="64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FF0000"/>
              </a:buClr>
              <a:buSzPts val="3000"/>
              <a:buFont typeface="Arial"/>
              <a:buNone/>
              <a:defRPr b="1" i="0" sz="3000" u="none" cap="none" strike="noStrike">
                <a:solidFill>
                  <a:srgbClr val="FF0000"/>
                </a:solidFill>
                <a:latin typeface="Century Gothic"/>
                <a:ea typeface="Century Gothic"/>
                <a:cs typeface="Century Gothic"/>
                <a:sym typeface="Century Gothic"/>
              </a:defRPr>
            </a:lvl1pPr>
            <a:lvl2pPr indent="-419100" lvl="1" marL="9144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2pPr>
            <a:lvl3pPr indent="-419100" lvl="2" marL="13716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3pPr>
            <a:lvl4pPr indent="-419100" lvl="3" marL="18288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4pPr>
            <a:lvl5pPr indent="-419100" lvl="4" marL="22860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extLst>
    <p:ext uri="{DCECCB84-F9BA-43D5-87BE-67443E8EF086}">
      <p15:sldGuideLst>
        <p15:guide id="1" orient="horz" pos="1200">
          <p15:clr>
            <a:srgbClr val="FBAE40"/>
          </p15:clr>
        </p15:guide>
        <p15:guide id="2" pos="43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Text Slide_2 Column">
  <p:cSld name="Basic Text Slide_2 Column">
    <p:spTree>
      <p:nvGrpSpPr>
        <p:cNvPr id="25" name="Shape 25"/>
        <p:cNvGrpSpPr/>
        <p:nvPr/>
      </p:nvGrpSpPr>
      <p:grpSpPr>
        <a:xfrm>
          <a:off x="0" y="0"/>
          <a:ext cx="0" cy="0"/>
          <a:chOff x="0" y="0"/>
          <a:chExt cx="0" cy="0"/>
        </a:xfrm>
      </p:grpSpPr>
      <p:sp>
        <p:nvSpPr>
          <p:cNvPr id="26" name="Google Shape;26;g1cb8e3b835b_1_12"/>
          <p:cNvSpPr txBox="1"/>
          <p:nvPr>
            <p:ph idx="1" type="body"/>
          </p:nvPr>
        </p:nvSpPr>
        <p:spPr>
          <a:xfrm>
            <a:off x="521536" y="2319481"/>
            <a:ext cx="10515600" cy="29114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27" name="Google Shape;27;g1cb8e3b835b_1_12"/>
          <p:cNvSpPr txBox="1"/>
          <p:nvPr>
            <p:ph idx="2" type="body"/>
          </p:nvPr>
        </p:nvSpPr>
        <p:spPr>
          <a:xfrm>
            <a:off x="521536" y="455571"/>
            <a:ext cx="1752600" cy="6161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671D00"/>
              </a:buClr>
              <a:buSzPts val="1100"/>
              <a:buFont typeface="Arial"/>
              <a:buNone/>
              <a:defRPr b="1" i="0" sz="1100" u="none" cap="none" strike="noStrike">
                <a:solidFill>
                  <a:srgbClr val="671D00"/>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28" name="Google Shape;28;g1cb8e3b835b_1_12"/>
          <p:cNvSpPr txBox="1"/>
          <p:nvPr>
            <p:ph idx="3" type="body"/>
          </p:nvPr>
        </p:nvSpPr>
        <p:spPr>
          <a:xfrm>
            <a:off x="521536" y="1463438"/>
            <a:ext cx="7916862" cy="64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FF5411"/>
              </a:buClr>
              <a:buSzPts val="3000"/>
              <a:buFont typeface="Arial"/>
              <a:buNone/>
              <a:defRPr b="1" i="0" sz="3000" u="none" cap="none" strike="noStrike">
                <a:solidFill>
                  <a:srgbClr val="FF5411"/>
                </a:solidFill>
                <a:latin typeface="Century Gothic"/>
                <a:ea typeface="Century Gothic"/>
                <a:cs typeface="Century Gothic"/>
                <a:sym typeface="Century Gothic"/>
              </a:defRPr>
            </a:lvl1pPr>
            <a:lvl2pPr indent="-419100" lvl="1" marL="9144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2pPr>
            <a:lvl3pPr indent="-419100" lvl="2" marL="13716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3pPr>
            <a:lvl4pPr indent="-419100" lvl="3" marL="18288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4pPr>
            <a:lvl5pPr indent="-419100" lvl="4" marL="22860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extLst>
    <p:ext uri="{DCECCB84-F9BA-43D5-87BE-67443E8EF086}">
      <p15:sldGuideLst>
        <p15:guide id="1" orient="horz" pos="1200">
          <p15:clr>
            <a:srgbClr val="FBAE40"/>
          </p15:clr>
        </p15:guide>
        <p15:guide id="2" pos="43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Text Slide_Left Copy Box Right">
  <p:cSld name="Basic Text Slide_Left Copy Box Right">
    <p:spTree>
      <p:nvGrpSpPr>
        <p:cNvPr id="29" name="Shape 29"/>
        <p:cNvGrpSpPr/>
        <p:nvPr/>
      </p:nvGrpSpPr>
      <p:grpSpPr>
        <a:xfrm>
          <a:off x="0" y="0"/>
          <a:ext cx="0" cy="0"/>
          <a:chOff x="0" y="0"/>
          <a:chExt cx="0" cy="0"/>
        </a:xfrm>
      </p:grpSpPr>
      <p:sp>
        <p:nvSpPr>
          <p:cNvPr id="30" name="Google Shape;30;g1cb8e3b835b_1_16"/>
          <p:cNvSpPr txBox="1"/>
          <p:nvPr>
            <p:ph idx="1" type="body"/>
          </p:nvPr>
        </p:nvSpPr>
        <p:spPr>
          <a:xfrm>
            <a:off x="521536" y="2319482"/>
            <a:ext cx="5045461" cy="30872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31" name="Google Shape;31;g1cb8e3b835b_1_16"/>
          <p:cNvSpPr txBox="1"/>
          <p:nvPr>
            <p:ph idx="2" type="body"/>
          </p:nvPr>
        </p:nvSpPr>
        <p:spPr>
          <a:xfrm>
            <a:off x="521536" y="455571"/>
            <a:ext cx="1752600" cy="6161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671D00"/>
              </a:buClr>
              <a:buSzPts val="1100"/>
              <a:buFont typeface="Arial"/>
              <a:buNone/>
              <a:defRPr b="1" i="0" sz="1100" u="none" cap="none" strike="noStrike">
                <a:solidFill>
                  <a:srgbClr val="671D00"/>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32" name="Google Shape;32;g1cb8e3b835b_1_16"/>
          <p:cNvSpPr txBox="1"/>
          <p:nvPr>
            <p:ph idx="3" type="body"/>
          </p:nvPr>
        </p:nvSpPr>
        <p:spPr>
          <a:xfrm>
            <a:off x="521536" y="1463438"/>
            <a:ext cx="5045461" cy="64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FF5411"/>
              </a:buClr>
              <a:buSzPts val="3000"/>
              <a:buFont typeface="Arial"/>
              <a:buNone/>
              <a:defRPr b="1" i="0" sz="3000" u="none" cap="none" strike="noStrike">
                <a:solidFill>
                  <a:srgbClr val="FF5411"/>
                </a:solidFill>
                <a:latin typeface="Century Gothic"/>
                <a:ea typeface="Century Gothic"/>
                <a:cs typeface="Century Gothic"/>
                <a:sym typeface="Century Gothic"/>
              </a:defRPr>
            </a:lvl1pPr>
            <a:lvl2pPr indent="-419100" lvl="1" marL="9144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2pPr>
            <a:lvl3pPr indent="-419100" lvl="2" marL="13716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3pPr>
            <a:lvl4pPr indent="-419100" lvl="3" marL="18288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4pPr>
            <a:lvl5pPr indent="-419100" lvl="4" marL="22860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pic>
        <p:nvPicPr>
          <p:cNvPr id="33" name="Google Shape;33;g1cb8e3b835b_1_16"/>
          <p:cNvPicPr preferRelativeResize="0"/>
          <p:nvPr/>
        </p:nvPicPr>
        <p:blipFill rotWithShape="1">
          <a:blip r:embed="rId2">
            <a:alphaModFix/>
          </a:blip>
          <a:srcRect b="0" l="0" r="0" t="0"/>
          <a:stretch/>
        </p:blipFill>
        <p:spPr>
          <a:xfrm>
            <a:off x="6807396" y="765932"/>
            <a:ext cx="4428835" cy="3945226"/>
          </a:xfrm>
          <a:prstGeom prst="rect">
            <a:avLst/>
          </a:prstGeom>
          <a:noFill/>
          <a:ln>
            <a:noFill/>
          </a:ln>
        </p:spPr>
      </p:pic>
    </p:spTree>
  </p:cSld>
  <p:clrMapOvr>
    <a:masterClrMapping/>
  </p:clrMapOvr>
  <p:extLst>
    <p:ext uri="{DCECCB84-F9BA-43D5-87BE-67443E8EF086}">
      <p15:sldGuideLst>
        <p15:guide id="1" orient="horz" pos="1152">
          <p15:clr>
            <a:srgbClr val="FBAE40"/>
          </p15:clr>
        </p15:guide>
        <p15:guide id="2" pos="432">
          <p15:clr>
            <a:srgbClr val="FBAE40"/>
          </p15:clr>
        </p15:guide>
        <p15:guide id="3" orient="horz" pos="148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asic Text Slide_Polygon Kids 2">
  <p:cSld name="1_Basic Text Slide_Polygon Kids 2">
    <p:spTree>
      <p:nvGrpSpPr>
        <p:cNvPr id="34" name="Shape 34"/>
        <p:cNvGrpSpPr/>
        <p:nvPr/>
      </p:nvGrpSpPr>
      <p:grpSpPr>
        <a:xfrm>
          <a:off x="0" y="0"/>
          <a:ext cx="0" cy="0"/>
          <a:chOff x="0" y="0"/>
          <a:chExt cx="0" cy="0"/>
        </a:xfrm>
      </p:grpSpPr>
      <p:sp>
        <p:nvSpPr>
          <p:cNvPr id="35" name="Google Shape;35;g1cb8e3b835b_1_21"/>
          <p:cNvSpPr txBox="1"/>
          <p:nvPr>
            <p:ph idx="1" type="body"/>
          </p:nvPr>
        </p:nvSpPr>
        <p:spPr>
          <a:xfrm>
            <a:off x="521536" y="2319482"/>
            <a:ext cx="5045461" cy="30872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36" name="Google Shape;36;g1cb8e3b835b_1_21"/>
          <p:cNvSpPr txBox="1"/>
          <p:nvPr>
            <p:ph idx="2" type="body"/>
          </p:nvPr>
        </p:nvSpPr>
        <p:spPr>
          <a:xfrm>
            <a:off x="521536" y="455571"/>
            <a:ext cx="1752600" cy="6161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671D00"/>
              </a:buClr>
              <a:buSzPts val="1100"/>
              <a:buFont typeface="Arial"/>
              <a:buNone/>
              <a:defRPr b="1" i="0" sz="1100" u="none" cap="none" strike="noStrike">
                <a:solidFill>
                  <a:srgbClr val="671D00"/>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37" name="Google Shape;37;g1cb8e3b835b_1_21"/>
          <p:cNvSpPr txBox="1"/>
          <p:nvPr>
            <p:ph idx="3" type="body"/>
          </p:nvPr>
        </p:nvSpPr>
        <p:spPr>
          <a:xfrm>
            <a:off x="521536" y="1463438"/>
            <a:ext cx="5045461" cy="64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FF5411"/>
              </a:buClr>
              <a:buSzPts val="3000"/>
              <a:buFont typeface="Arial"/>
              <a:buNone/>
              <a:defRPr b="1" i="0" sz="3000" u="none" cap="none" strike="noStrike">
                <a:solidFill>
                  <a:srgbClr val="FF5411"/>
                </a:solidFill>
                <a:latin typeface="Century Gothic"/>
                <a:ea typeface="Century Gothic"/>
                <a:cs typeface="Century Gothic"/>
                <a:sym typeface="Century Gothic"/>
              </a:defRPr>
            </a:lvl1pPr>
            <a:lvl2pPr indent="-419100" lvl="1" marL="9144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2pPr>
            <a:lvl3pPr indent="-419100" lvl="2" marL="13716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3pPr>
            <a:lvl4pPr indent="-419100" lvl="3" marL="18288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4pPr>
            <a:lvl5pPr indent="-419100" lvl="4" marL="22860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pic>
        <p:nvPicPr>
          <p:cNvPr id="38" name="Google Shape;38;g1cb8e3b835b_1_21"/>
          <p:cNvPicPr preferRelativeResize="0"/>
          <p:nvPr/>
        </p:nvPicPr>
        <p:blipFill rotWithShape="1">
          <a:blip r:embed="rId2">
            <a:alphaModFix/>
          </a:blip>
          <a:srcRect b="0" l="0" r="0" t="0"/>
          <a:stretch/>
        </p:blipFill>
        <p:spPr>
          <a:xfrm>
            <a:off x="6807396" y="765932"/>
            <a:ext cx="4428835" cy="3945226"/>
          </a:xfrm>
          <a:prstGeom prst="rect">
            <a:avLst/>
          </a:prstGeom>
          <a:noFill/>
          <a:ln>
            <a:noFill/>
          </a:ln>
        </p:spPr>
      </p:pic>
      <p:sp>
        <p:nvSpPr>
          <p:cNvPr id="39" name="Google Shape;39;g1cb8e3b835b_1_21"/>
          <p:cNvSpPr/>
          <p:nvPr>
            <p:ph idx="4" type="pic"/>
          </p:nvPr>
        </p:nvSpPr>
        <p:spPr>
          <a:xfrm>
            <a:off x="5970494" y="1317171"/>
            <a:ext cx="4792756" cy="4190494"/>
          </a:xfrm>
          <a:prstGeom prst="rect">
            <a:avLst/>
          </a:prstGeom>
          <a:noFill/>
          <a:ln>
            <a:noFill/>
          </a:ln>
        </p:spPr>
      </p:sp>
    </p:spTree>
  </p:cSld>
  <p:clrMapOvr>
    <a:masterClrMapping/>
  </p:clrMapOvr>
  <p:extLst>
    <p:ext uri="{DCECCB84-F9BA-43D5-87BE-67443E8EF086}">
      <p15:sldGuideLst>
        <p15:guide id="1" orient="horz" pos="1152">
          <p15:clr>
            <a:srgbClr val="FBAE40"/>
          </p15:clr>
        </p15:guide>
        <p15:guide id="2" pos="432">
          <p15:clr>
            <a:srgbClr val="FBAE40"/>
          </p15:clr>
        </p15:guide>
        <p15:guide id="3" orient="horz" pos="148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Text Slide_Polygon Kids 1">
  <p:cSld name="Basic Text Slide_Polygon Kids 1">
    <p:spTree>
      <p:nvGrpSpPr>
        <p:cNvPr id="40" name="Shape 40"/>
        <p:cNvGrpSpPr/>
        <p:nvPr/>
      </p:nvGrpSpPr>
      <p:grpSpPr>
        <a:xfrm>
          <a:off x="0" y="0"/>
          <a:ext cx="0" cy="0"/>
          <a:chOff x="0" y="0"/>
          <a:chExt cx="0" cy="0"/>
        </a:xfrm>
      </p:grpSpPr>
      <p:sp>
        <p:nvSpPr>
          <p:cNvPr id="41" name="Google Shape;41;g1cb8e3b835b_1_27"/>
          <p:cNvSpPr txBox="1"/>
          <p:nvPr>
            <p:ph idx="1" type="body"/>
          </p:nvPr>
        </p:nvSpPr>
        <p:spPr>
          <a:xfrm>
            <a:off x="521536" y="2319482"/>
            <a:ext cx="5045461" cy="30872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42" name="Google Shape;42;g1cb8e3b835b_1_27"/>
          <p:cNvSpPr txBox="1"/>
          <p:nvPr>
            <p:ph idx="2" type="body"/>
          </p:nvPr>
        </p:nvSpPr>
        <p:spPr>
          <a:xfrm>
            <a:off x="521536" y="455571"/>
            <a:ext cx="1752600" cy="6161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671D00"/>
              </a:buClr>
              <a:buSzPts val="1100"/>
              <a:buFont typeface="Arial"/>
              <a:buNone/>
              <a:defRPr b="1" i="0" sz="1100" u="none" cap="none" strike="noStrike">
                <a:solidFill>
                  <a:srgbClr val="671D00"/>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43" name="Google Shape;43;g1cb8e3b835b_1_27"/>
          <p:cNvSpPr txBox="1"/>
          <p:nvPr>
            <p:ph idx="3" type="body"/>
          </p:nvPr>
        </p:nvSpPr>
        <p:spPr>
          <a:xfrm>
            <a:off x="521536" y="1463438"/>
            <a:ext cx="5045461" cy="64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FF5411"/>
              </a:buClr>
              <a:buSzPts val="3000"/>
              <a:buFont typeface="Arial"/>
              <a:buNone/>
              <a:defRPr b="1" i="0" sz="3000" u="none" cap="none" strike="noStrike">
                <a:solidFill>
                  <a:srgbClr val="FF5411"/>
                </a:solidFill>
                <a:latin typeface="Century Gothic"/>
                <a:ea typeface="Century Gothic"/>
                <a:cs typeface="Century Gothic"/>
                <a:sym typeface="Century Gothic"/>
              </a:defRPr>
            </a:lvl1pPr>
            <a:lvl2pPr indent="-419100" lvl="1" marL="9144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2pPr>
            <a:lvl3pPr indent="-419100" lvl="2" marL="13716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3pPr>
            <a:lvl4pPr indent="-419100" lvl="3" marL="18288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4pPr>
            <a:lvl5pPr indent="-419100" lvl="4" marL="22860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pic>
        <p:nvPicPr>
          <p:cNvPr id="44" name="Google Shape;44;g1cb8e3b835b_1_27"/>
          <p:cNvPicPr preferRelativeResize="0"/>
          <p:nvPr/>
        </p:nvPicPr>
        <p:blipFill rotWithShape="1">
          <a:blip r:embed="rId2">
            <a:alphaModFix/>
          </a:blip>
          <a:srcRect b="0" l="0" r="0" t="0"/>
          <a:stretch/>
        </p:blipFill>
        <p:spPr>
          <a:xfrm>
            <a:off x="6807396" y="765932"/>
            <a:ext cx="4428835" cy="3945226"/>
          </a:xfrm>
          <a:prstGeom prst="rect">
            <a:avLst/>
          </a:prstGeom>
          <a:noFill/>
          <a:ln>
            <a:noFill/>
          </a:ln>
        </p:spPr>
      </p:pic>
      <p:sp>
        <p:nvSpPr>
          <p:cNvPr id="45" name="Google Shape;45;g1cb8e3b835b_1_27"/>
          <p:cNvSpPr/>
          <p:nvPr>
            <p:ph idx="4" type="pic"/>
          </p:nvPr>
        </p:nvSpPr>
        <p:spPr>
          <a:xfrm>
            <a:off x="5970494" y="1317171"/>
            <a:ext cx="5699970" cy="3254829"/>
          </a:xfrm>
          <a:prstGeom prst="rect">
            <a:avLst/>
          </a:prstGeom>
          <a:noFill/>
          <a:ln>
            <a:noFill/>
          </a:ln>
        </p:spPr>
      </p:sp>
    </p:spTree>
  </p:cSld>
  <p:clrMapOvr>
    <a:masterClrMapping/>
  </p:clrMapOvr>
  <p:extLst>
    <p:ext uri="{DCECCB84-F9BA-43D5-87BE-67443E8EF086}">
      <p15:sldGuideLst>
        <p15:guide id="1" orient="horz" pos="1152">
          <p15:clr>
            <a:srgbClr val="FBAE40"/>
          </p15:clr>
        </p15:guide>
        <p15:guide id="2" pos="432">
          <p15:clr>
            <a:srgbClr val="FBAE40"/>
          </p15:clr>
        </p15:guide>
        <p15:guide id="3" orient="horz" pos="148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Text Slide_Polygon Kids 2">
  <p:cSld name="Basic Text Slide_Polygon Kids 2">
    <p:spTree>
      <p:nvGrpSpPr>
        <p:cNvPr id="46" name="Shape 46"/>
        <p:cNvGrpSpPr/>
        <p:nvPr/>
      </p:nvGrpSpPr>
      <p:grpSpPr>
        <a:xfrm>
          <a:off x="0" y="0"/>
          <a:ext cx="0" cy="0"/>
          <a:chOff x="0" y="0"/>
          <a:chExt cx="0" cy="0"/>
        </a:xfrm>
      </p:grpSpPr>
      <p:sp>
        <p:nvSpPr>
          <p:cNvPr id="47" name="Google Shape;47;g1cb8e3b835b_1_33"/>
          <p:cNvSpPr txBox="1"/>
          <p:nvPr>
            <p:ph idx="1" type="body"/>
          </p:nvPr>
        </p:nvSpPr>
        <p:spPr>
          <a:xfrm>
            <a:off x="521536" y="2319482"/>
            <a:ext cx="5045461" cy="30872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48" name="Google Shape;48;g1cb8e3b835b_1_33"/>
          <p:cNvSpPr txBox="1"/>
          <p:nvPr>
            <p:ph idx="2" type="body"/>
          </p:nvPr>
        </p:nvSpPr>
        <p:spPr>
          <a:xfrm>
            <a:off x="521536" y="455571"/>
            <a:ext cx="1752600" cy="6161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671D00"/>
              </a:buClr>
              <a:buSzPts val="1100"/>
              <a:buFont typeface="Arial"/>
              <a:buNone/>
              <a:defRPr b="1" i="0" sz="1100" u="none" cap="none" strike="noStrike">
                <a:solidFill>
                  <a:srgbClr val="671D00"/>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49" name="Google Shape;49;g1cb8e3b835b_1_33"/>
          <p:cNvSpPr txBox="1"/>
          <p:nvPr>
            <p:ph idx="3" type="body"/>
          </p:nvPr>
        </p:nvSpPr>
        <p:spPr>
          <a:xfrm>
            <a:off x="521536" y="1463438"/>
            <a:ext cx="5045461" cy="64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FF5411"/>
              </a:buClr>
              <a:buSzPts val="3000"/>
              <a:buFont typeface="Arial"/>
              <a:buNone/>
              <a:defRPr b="1" i="0" sz="3000" u="none" cap="none" strike="noStrike">
                <a:solidFill>
                  <a:srgbClr val="FF5411"/>
                </a:solidFill>
                <a:latin typeface="Century Gothic"/>
                <a:ea typeface="Century Gothic"/>
                <a:cs typeface="Century Gothic"/>
                <a:sym typeface="Century Gothic"/>
              </a:defRPr>
            </a:lvl1pPr>
            <a:lvl2pPr indent="-419100" lvl="1" marL="9144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2pPr>
            <a:lvl3pPr indent="-419100" lvl="2" marL="13716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3pPr>
            <a:lvl4pPr indent="-419100" lvl="3" marL="18288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4pPr>
            <a:lvl5pPr indent="-419100" lvl="4" marL="22860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pic>
        <p:nvPicPr>
          <p:cNvPr id="50" name="Google Shape;50;g1cb8e3b835b_1_33"/>
          <p:cNvPicPr preferRelativeResize="0"/>
          <p:nvPr/>
        </p:nvPicPr>
        <p:blipFill rotWithShape="1">
          <a:blip r:embed="rId2">
            <a:alphaModFix/>
          </a:blip>
          <a:srcRect b="0" l="0" r="0" t="0"/>
          <a:stretch/>
        </p:blipFill>
        <p:spPr>
          <a:xfrm>
            <a:off x="6807396" y="765932"/>
            <a:ext cx="4428835" cy="3945226"/>
          </a:xfrm>
          <a:prstGeom prst="rect">
            <a:avLst/>
          </a:prstGeom>
          <a:noFill/>
          <a:ln>
            <a:noFill/>
          </a:ln>
        </p:spPr>
      </p:pic>
      <p:sp>
        <p:nvSpPr>
          <p:cNvPr id="51" name="Google Shape;51;g1cb8e3b835b_1_33"/>
          <p:cNvSpPr/>
          <p:nvPr>
            <p:ph idx="4" type="pic"/>
          </p:nvPr>
        </p:nvSpPr>
        <p:spPr>
          <a:xfrm>
            <a:off x="5970494" y="1317171"/>
            <a:ext cx="4792756" cy="4190494"/>
          </a:xfrm>
          <a:prstGeom prst="rect">
            <a:avLst/>
          </a:prstGeom>
          <a:noFill/>
          <a:ln>
            <a:noFill/>
          </a:ln>
        </p:spPr>
      </p:sp>
    </p:spTree>
  </p:cSld>
  <p:clrMapOvr>
    <a:masterClrMapping/>
  </p:clrMapOvr>
  <p:extLst>
    <p:ext uri="{DCECCB84-F9BA-43D5-87BE-67443E8EF086}">
      <p15:sldGuideLst>
        <p15:guide id="1" orient="horz" pos="1152">
          <p15:clr>
            <a:srgbClr val="FBAE40"/>
          </p15:clr>
        </p15:guide>
        <p15:guide id="2" pos="432">
          <p15:clr>
            <a:srgbClr val="FBAE40"/>
          </p15:clr>
        </p15:guide>
        <p15:guide id="3" orient="horz" pos="148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Text Slide_Polygon Kids 3">
  <p:cSld name="Basic Text Slide_Polygon Kids 3">
    <p:spTree>
      <p:nvGrpSpPr>
        <p:cNvPr id="52" name="Shape 52"/>
        <p:cNvGrpSpPr/>
        <p:nvPr/>
      </p:nvGrpSpPr>
      <p:grpSpPr>
        <a:xfrm>
          <a:off x="0" y="0"/>
          <a:ext cx="0" cy="0"/>
          <a:chOff x="0" y="0"/>
          <a:chExt cx="0" cy="0"/>
        </a:xfrm>
      </p:grpSpPr>
      <p:sp>
        <p:nvSpPr>
          <p:cNvPr id="53" name="Google Shape;53;g1cb8e3b835b_1_39"/>
          <p:cNvSpPr txBox="1"/>
          <p:nvPr>
            <p:ph idx="1" type="body"/>
          </p:nvPr>
        </p:nvSpPr>
        <p:spPr>
          <a:xfrm>
            <a:off x="521536" y="2319482"/>
            <a:ext cx="5045461" cy="30872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54" name="Google Shape;54;g1cb8e3b835b_1_39"/>
          <p:cNvSpPr txBox="1"/>
          <p:nvPr>
            <p:ph idx="2" type="body"/>
          </p:nvPr>
        </p:nvSpPr>
        <p:spPr>
          <a:xfrm>
            <a:off x="521536" y="455571"/>
            <a:ext cx="1752600" cy="6161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671D00"/>
              </a:buClr>
              <a:buSzPts val="1100"/>
              <a:buFont typeface="Arial"/>
              <a:buNone/>
              <a:defRPr b="1" i="0" sz="1100" u="none" cap="none" strike="noStrike">
                <a:solidFill>
                  <a:srgbClr val="671D00"/>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55" name="Google Shape;55;g1cb8e3b835b_1_39"/>
          <p:cNvSpPr txBox="1"/>
          <p:nvPr>
            <p:ph idx="3" type="body"/>
          </p:nvPr>
        </p:nvSpPr>
        <p:spPr>
          <a:xfrm>
            <a:off x="521536" y="1463438"/>
            <a:ext cx="5045461" cy="64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FF5411"/>
              </a:buClr>
              <a:buSzPts val="3000"/>
              <a:buFont typeface="Arial"/>
              <a:buNone/>
              <a:defRPr b="1" i="0" sz="3000" u="none" cap="none" strike="noStrike">
                <a:solidFill>
                  <a:srgbClr val="FF5411"/>
                </a:solidFill>
                <a:latin typeface="Century Gothic"/>
                <a:ea typeface="Century Gothic"/>
                <a:cs typeface="Century Gothic"/>
                <a:sym typeface="Century Gothic"/>
              </a:defRPr>
            </a:lvl1pPr>
            <a:lvl2pPr indent="-419100" lvl="1" marL="9144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2pPr>
            <a:lvl3pPr indent="-419100" lvl="2" marL="13716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3pPr>
            <a:lvl4pPr indent="-419100" lvl="3" marL="18288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4pPr>
            <a:lvl5pPr indent="-419100" lvl="4" marL="22860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pic>
        <p:nvPicPr>
          <p:cNvPr id="56" name="Google Shape;56;g1cb8e3b835b_1_39"/>
          <p:cNvPicPr preferRelativeResize="0"/>
          <p:nvPr/>
        </p:nvPicPr>
        <p:blipFill rotWithShape="1">
          <a:blip r:embed="rId2">
            <a:alphaModFix/>
          </a:blip>
          <a:srcRect b="0" l="0" r="0" t="0"/>
          <a:stretch/>
        </p:blipFill>
        <p:spPr>
          <a:xfrm>
            <a:off x="6807396" y="765932"/>
            <a:ext cx="4428835" cy="3945226"/>
          </a:xfrm>
          <a:prstGeom prst="rect">
            <a:avLst/>
          </a:prstGeom>
          <a:noFill/>
          <a:ln>
            <a:noFill/>
          </a:ln>
        </p:spPr>
      </p:pic>
      <p:sp>
        <p:nvSpPr>
          <p:cNvPr id="57" name="Google Shape;57;g1cb8e3b835b_1_39"/>
          <p:cNvSpPr/>
          <p:nvPr>
            <p:ph idx="4" type="pic"/>
          </p:nvPr>
        </p:nvSpPr>
        <p:spPr>
          <a:xfrm>
            <a:off x="5970494" y="1317170"/>
            <a:ext cx="4792756" cy="4779443"/>
          </a:xfrm>
          <a:prstGeom prst="rect">
            <a:avLst/>
          </a:prstGeom>
          <a:noFill/>
          <a:ln>
            <a:noFill/>
          </a:ln>
        </p:spPr>
      </p:sp>
    </p:spTree>
  </p:cSld>
  <p:clrMapOvr>
    <a:masterClrMapping/>
  </p:clrMapOvr>
  <p:extLst>
    <p:ext uri="{DCECCB84-F9BA-43D5-87BE-67443E8EF086}">
      <p15:sldGuideLst>
        <p15:guide id="1" orient="horz" pos="1152">
          <p15:clr>
            <a:srgbClr val="FBAE40"/>
          </p15:clr>
        </p15:guide>
        <p15:guide id="2" pos="432">
          <p15:clr>
            <a:srgbClr val="FBAE40"/>
          </p15:clr>
        </p15:guide>
        <p15:guide id="3" orient="horz" pos="148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Text Slide_Polygon Kids 4">
  <p:cSld name="Basic Text Slide_Polygon Kids 4">
    <p:spTree>
      <p:nvGrpSpPr>
        <p:cNvPr id="58" name="Shape 58"/>
        <p:cNvGrpSpPr/>
        <p:nvPr/>
      </p:nvGrpSpPr>
      <p:grpSpPr>
        <a:xfrm>
          <a:off x="0" y="0"/>
          <a:ext cx="0" cy="0"/>
          <a:chOff x="0" y="0"/>
          <a:chExt cx="0" cy="0"/>
        </a:xfrm>
      </p:grpSpPr>
      <p:sp>
        <p:nvSpPr>
          <p:cNvPr id="59" name="Google Shape;59;g1cb8e3b835b_1_45"/>
          <p:cNvSpPr txBox="1"/>
          <p:nvPr>
            <p:ph idx="1" type="body"/>
          </p:nvPr>
        </p:nvSpPr>
        <p:spPr>
          <a:xfrm>
            <a:off x="521536" y="2319482"/>
            <a:ext cx="5045461" cy="30872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10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800"/>
              <a:buFont typeface="Arial"/>
              <a:buNone/>
              <a:defRPr b="0" i="0" sz="18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60" name="Google Shape;60;g1cb8e3b835b_1_45"/>
          <p:cNvSpPr txBox="1"/>
          <p:nvPr>
            <p:ph idx="2" type="body"/>
          </p:nvPr>
        </p:nvSpPr>
        <p:spPr>
          <a:xfrm>
            <a:off x="521536" y="455571"/>
            <a:ext cx="1752600" cy="61616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671D00"/>
              </a:buClr>
              <a:buSzPts val="1100"/>
              <a:buFont typeface="Arial"/>
              <a:buNone/>
              <a:defRPr b="1" i="0" sz="1100" u="none" cap="none" strike="noStrike">
                <a:solidFill>
                  <a:srgbClr val="671D00"/>
                </a:solidFill>
                <a:latin typeface="Century Gothic"/>
                <a:ea typeface="Century Gothic"/>
                <a:cs typeface="Century Gothic"/>
                <a:sym typeface="Century Gothic"/>
              </a:defRPr>
            </a:lvl1pPr>
            <a:lvl2pPr indent="-228600" lvl="1" marL="9144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2pPr>
            <a:lvl3pPr indent="-228600" lvl="2" marL="13716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3pPr>
            <a:lvl4pPr indent="-228600" lvl="3" marL="18288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4pPr>
            <a:lvl5pPr indent="-228600" lvl="4" marL="2286000" marR="0" rtl="0" algn="l">
              <a:lnSpc>
                <a:spcPct val="90000"/>
              </a:lnSpc>
              <a:spcBef>
                <a:spcPts val="500"/>
              </a:spcBef>
              <a:spcAft>
                <a:spcPts val="0"/>
              </a:spcAft>
              <a:buClr>
                <a:schemeClr val="dk1"/>
              </a:buClr>
              <a:buSzPts val="1100"/>
              <a:buFont typeface="Arial"/>
              <a:buNone/>
              <a:defRPr b="1" i="0" sz="1100" u="none" cap="none" strike="noStrike">
                <a:solidFill>
                  <a:schemeClr val="dk1"/>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sp>
        <p:nvSpPr>
          <p:cNvPr id="61" name="Google Shape;61;g1cb8e3b835b_1_45"/>
          <p:cNvSpPr txBox="1"/>
          <p:nvPr>
            <p:ph idx="3" type="body"/>
          </p:nvPr>
        </p:nvSpPr>
        <p:spPr>
          <a:xfrm>
            <a:off x="521536" y="1463438"/>
            <a:ext cx="5045461" cy="6477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FF5411"/>
              </a:buClr>
              <a:buSzPts val="3000"/>
              <a:buFont typeface="Arial"/>
              <a:buNone/>
              <a:defRPr b="1" i="0" sz="3000" u="none" cap="none" strike="noStrike">
                <a:solidFill>
                  <a:srgbClr val="FF5411"/>
                </a:solidFill>
                <a:latin typeface="Century Gothic"/>
                <a:ea typeface="Century Gothic"/>
                <a:cs typeface="Century Gothic"/>
                <a:sym typeface="Century Gothic"/>
              </a:defRPr>
            </a:lvl1pPr>
            <a:lvl2pPr indent="-419100" lvl="1" marL="9144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2pPr>
            <a:lvl3pPr indent="-419100" lvl="2" marL="13716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3pPr>
            <a:lvl4pPr indent="-419100" lvl="3" marL="18288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4pPr>
            <a:lvl5pPr indent="-419100" lvl="4" marL="2286000" marR="0" rtl="0" algn="l">
              <a:lnSpc>
                <a:spcPct val="90000"/>
              </a:lnSpc>
              <a:spcBef>
                <a:spcPts val="500"/>
              </a:spcBef>
              <a:spcAft>
                <a:spcPts val="0"/>
              </a:spcAft>
              <a:buClr>
                <a:srgbClr val="CA3900"/>
              </a:buClr>
              <a:buSzPts val="3000"/>
              <a:buFont typeface="Arial"/>
              <a:buChar char="•"/>
              <a:defRPr b="1" i="0" sz="3000" u="none" cap="none" strike="noStrike">
                <a:solidFill>
                  <a:srgbClr val="CA3900"/>
                </a:solidFill>
                <a:latin typeface="Century Gothic"/>
                <a:ea typeface="Century Gothic"/>
                <a:cs typeface="Century Gothic"/>
                <a:sym typeface="Century Gothic"/>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entury Gothic"/>
                <a:ea typeface="Century Gothic"/>
                <a:cs typeface="Century Gothic"/>
                <a:sym typeface="Century Gothic"/>
              </a:defRPr>
            </a:lvl9pPr>
          </a:lstStyle>
          <a:p/>
        </p:txBody>
      </p:sp>
      <p:pic>
        <p:nvPicPr>
          <p:cNvPr id="62" name="Google Shape;62;g1cb8e3b835b_1_45"/>
          <p:cNvPicPr preferRelativeResize="0"/>
          <p:nvPr/>
        </p:nvPicPr>
        <p:blipFill rotWithShape="1">
          <a:blip r:embed="rId2">
            <a:alphaModFix/>
          </a:blip>
          <a:srcRect b="0" l="0" r="0" t="0"/>
          <a:stretch/>
        </p:blipFill>
        <p:spPr>
          <a:xfrm>
            <a:off x="6807396" y="765932"/>
            <a:ext cx="4428835" cy="3945226"/>
          </a:xfrm>
          <a:prstGeom prst="rect">
            <a:avLst/>
          </a:prstGeom>
          <a:noFill/>
          <a:ln>
            <a:noFill/>
          </a:ln>
        </p:spPr>
      </p:pic>
      <p:sp>
        <p:nvSpPr>
          <p:cNvPr id="63" name="Google Shape;63;g1cb8e3b835b_1_45"/>
          <p:cNvSpPr/>
          <p:nvPr>
            <p:ph idx="4" type="pic"/>
          </p:nvPr>
        </p:nvSpPr>
        <p:spPr>
          <a:xfrm>
            <a:off x="5736578" y="1317171"/>
            <a:ext cx="5699970" cy="3254829"/>
          </a:xfrm>
          <a:prstGeom prst="rect">
            <a:avLst/>
          </a:prstGeom>
          <a:noFill/>
          <a:ln>
            <a:noFill/>
          </a:ln>
        </p:spPr>
      </p:sp>
    </p:spTree>
  </p:cSld>
  <p:clrMapOvr>
    <a:masterClrMapping/>
  </p:clrMapOvr>
  <p:extLst>
    <p:ext uri="{DCECCB84-F9BA-43D5-87BE-67443E8EF086}">
      <p15:sldGuideLst>
        <p15:guide id="1" orient="horz" pos="1152">
          <p15:clr>
            <a:srgbClr val="FBAE40"/>
          </p15:clr>
        </p15:guide>
        <p15:guide id="2" pos="432">
          <p15:clr>
            <a:srgbClr val="FBAE40"/>
          </p15:clr>
        </p15:guide>
        <p15:guide id="3" orient="horz" pos="148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71" name="Shape 7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slideLayout" Target="../slideLayouts/slideLayout1.xml"/><Relationship Id="rId7"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5.png"/><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theme" Target="../theme/theme2.xml"/><Relationship Id="rId10" Type="http://schemas.openxmlformats.org/officeDocument/2006/relationships/slideLayout" Target="../slideLayouts/slideLayout9.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9.png"/><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slideLayout" Target="../slideLayouts/slideLayout10.xml"/><Relationship Id="rId7"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g1d575b99d91_3_0"/>
          <p:cNvSpPr/>
          <p:nvPr/>
        </p:nvSpPr>
        <p:spPr>
          <a:xfrm>
            <a:off x="4619" y="10392"/>
            <a:ext cx="12186300" cy="6852300"/>
          </a:xfrm>
          <a:prstGeom prst="rect">
            <a:avLst/>
          </a:prstGeom>
          <a:solidFill>
            <a:srgbClr val="FF541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ndara"/>
              <a:ea typeface="Candara"/>
              <a:cs typeface="Candara"/>
              <a:sym typeface="Candara"/>
            </a:endParaRPr>
          </a:p>
        </p:txBody>
      </p:sp>
      <p:pic>
        <p:nvPicPr>
          <p:cNvPr id="11" name="Google Shape;11;g1d575b99d91_3_0"/>
          <p:cNvPicPr preferRelativeResize="0"/>
          <p:nvPr/>
        </p:nvPicPr>
        <p:blipFill rotWithShape="1">
          <a:blip r:embed="rId1">
            <a:alphaModFix/>
          </a:blip>
          <a:srcRect b="0" l="0" r="0" t="0"/>
          <a:stretch/>
        </p:blipFill>
        <p:spPr>
          <a:xfrm>
            <a:off x="9840277" y="252678"/>
            <a:ext cx="2200563" cy="800692"/>
          </a:xfrm>
          <a:prstGeom prst="rect">
            <a:avLst/>
          </a:prstGeom>
          <a:noFill/>
          <a:ln>
            <a:noFill/>
          </a:ln>
        </p:spPr>
      </p:pic>
      <p:pic>
        <p:nvPicPr>
          <p:cNvPr id="12" name="Google Shape;12;g1d575b99d91_3_0"/>
          <p:cNvPicPr preferRelativeResize="0"/>
          <p:nvPr/>
        </p:nvPicPr>
        <p:blipFill rotWithShape="1">
          <a:blip r:embed="rId2">
            <a:alphaModFix/>
          </a:blip>
          <a:srcRect b="0" l="0" r="0" t="0"/>
          <a:stretch/>
        </p:blipFill>
        <p:spPr>
          <a:xfrm>
            <a:off x="2787801" y="2563242"/>
            <a:ext cx="6415835" cy="1127354"/>
          </a:xfrm>
          <a:prstGeom prst="rect">
            <a:avLst/>
          </a:prstGeom>
          <a:noFill/>
          <a:ln>
            <a:noFill/>
          </a:ln>
        </p:spPr>
      </p:pic>
      <p:pic>
        <p:nvPicPr>
          <p:cNvPr id="13" name="Google Shape;13;g1d575b99d91_3_0"/>
          <p:cNvPicPr preferRelativeResize="0"/>
          <p:nvPr/>
        </p:nvPicPr>
        <p:blipFill rotWithShape="1">
          <a:blip r:embed="rId3">
            <a:alphaModFix/>
          </a:blip>
          <a:srcRect b="0" l="0" r="0" t="0"/>
          <a:stretch/>
        </p:blipFill>
        <p:spPr>
          <a:xfrm rot="-4620000">
            <a:off x="-1716466" y="-1100267"/>
            <a:ext cx="4343400" cy="2731770"/>
          </a:xfrm>
          <a:prstGeom prst="rect">
            <a:avLst/>
          </a:prstGeom>
          <a:noFill/>
          <a:ln>
            <a:noFill/>
          </a:ln>
        </p:spPr>
      </p:pic>
      <p:pic>
        <p:nvPicPr>
          <p:cNvPr id="14" name="Google Shape;14;g1d575b99d91_3_0"/>
          <p:cNvPicPr preferRelativeResize="0"/>
          <p:nvPr/>
        </p:nvPicPr>
        <p:blipFill rotWithShape="1">
          <a:blip r:embed="rId4">
            <a:alphaModFix/>
          </a:blip>
          <a:srcRect b="0" l="0" r="0" t="0"/>
          <a:stretch/>
        </p:blipFill>
        <p:spPr>
          <a:xfrm flipH="1" rot="-7019999">
            <a:off x="-347818" y="3137045"/>
            <a:ext cx="1417483" cy="3439879"/>
          </a:xfrm>
          <a:prstGeom prst="rect">
            <a:avLst/>
          </a:prstGeom>
          <a:noFill/>
          <a:ln>
            <a:noFill/>
          </a:ln>
        </p:spPr>
      </p:pic>
      <p:pic>
        <p:nvPicPr>
          <p:cNvPr id="15" name="Google Shape;15;g1d575b99d91_3_0"/>
          <p:cNvPicPr preferRelativeResize="0"/>
          <p:nvPr/>
        </p:nvPicPr>
        <p:blipFill rotWithShape="1">
          <a:blip r:embed="rId5">
            <a:alphaModFix/>
          </a:blip>
          <a:srcRect b="0" l="0" r="0" t="0"/>
          <a:stretch/>
        </p:blipFill>
        <p:spPr>
          <a:xfrm rot="-1740000">
            <a:off x="7949510" y="3970226"/>
            <a:ext cx="7417028" cy="299604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 name="Shape 17"/>
        <p:cNvGrpSpPr/>
        <p:nvPr/>
      </p:nvGrpSpPr>
      <p:grpSpPr>
        <a:xfrm>
          <a:off x="0" y="0"/>
          <a:ext cx="0" cy="0"/>
          <a:chOff x="0" y="0"/>
          <a:chExt cx="0" cy="0"/>
        </a:xfrm>
      </p:grpSpPr>
      <p:sp>
        <p:nvSpPr>
          <p:cNvPr id="18" name="Google Shape;18;g1cb8e3b835b_1_0"/>
          <p:cNvSpPr txBox="1"/>
          <p:nvPr/>
        </p:nvSpPr>
        <p:spPr>
          <a:xfrm>
            <a:off x="9089284" y="395248"/>
            <a:ext cx="2743200" cy="365125"/>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chemeClr val="dk1"/>
                </a:solidFill>
                <a:latin typeface="Century Gothic"/>
                <a:ea typeface="Century Gothic"/>
                <a:cs typeface="Century Gothic"/>
                <a:sym typeface="Century Gothic"/>
              </a:rPr>
              <a:t>‹#›</a:t>
            </a:fld>
            <a:endParaRPr b="0" i="0" sz="1400" u="none" cap="none" strike="noStrike">
              <a:solidFill>
                <a:schemeClr val="dk1"/>
              </a:solidFill>
              <a:latin typeface="Century Gothic"/>
              <a:ea typeface="Century Gothic"/>
              <a:cs typeface="Century Gothic"/>
              <a:sym typeface="Century Gothic"/>
            </a:endParaRPr>
          </a:p>
        </p:txBody>
      </p:sp>
      <p:pic>
        <p:nvPicPr>
          <p:cNvPr id="19" name="Google Shape;19;g1cb8e3b835b_1_0"/>
          <p:cNvPicPr preferRelativeResize="0"/>
          <p:nvPr/>
        </p:nvPicPr>
        <p:blipFill rotWithShape="1">
          <a:blip r:embed="rId1">
            <a:alphaModFix/>
          </a:blip>
          <a:srcRect b="0" l="0" r="0" t="0"/>
          <a:stretch/>
        </p:blipFill>
        <p:spPr>
          <a:xfrm>
            <a:off x="9577131" y="5819678"/>
            <a:ext cx="2200564" cy="800692"/>
          </a:xfrm>
          <a:prstGeom prst="rect">
            <a:avLst/>
          </a:prstGeom>
          <a:noFill/>
          <a:ln>
            <a:noFill/>
          </a:ln>
        </p:spPr>
      </p:pic>
      <p:pic>
        <p:nvPicPr>
          <p:cNvPr descr="Icon  Description automatically generated" id="20" name="Google Shape;20;g1cb8e3b835b_1_0"/>
          <p:cNvPicPr preferRelativeResize="0"/>
          <p:nvPr/>
        </p:nvPicPr>
        <p:blipFill rotWithShape="1">
          <a:blip r:embed="rId2">
            <a:alphaModFix/>
          </a:blip>
          <a:srcRect b="0" l="0" r="0" t="0"/>
          <a:stretch/>
        </p:blipFill>
        <p:spPr>
          <a:xfrm>
            <a:off x="10324012" y="875211"/>
            <a:ext cx="2595564" cy="275971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 name="Shape 64"/>
        <p:cNvGrpSpPr/>
        <p:nvPr/>
      </p:nvGrpSpPr>
      <p:grpSpPr>
        <a:xfrm>
          <a:off x="0" y="0"/>
          <a:ext cx="0" cy="0"/>
          <a:chOff x="0" y="0"/>
          <a:chExt cx="0" cy="0"/>
        </a:xfrm>
      </p:grpSpPr>
      <p:sp>
        <p:nvSpPr>
          <p:cNvPr id="65" name="Google Shape;65;p47"/>
          <p:cNvSpPr/>
          <p:nvPr/>
        </p:nvSpPr>
        <p:spPr>
          <a:xfrm>
            <a:off x="4619" y="10392"/>
            <a:ext cx="12186225" cy="6852225"/>
          </a:xfrm>
          <a:prstGeom prst="rect">
            <a:avLst/>
          </a:prstGeom>
          <a:solidFill>
            <a:srgbClr val="FF541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ndara"/>
              <a:ea typeface="Candara"/>
              <a:cs typeface="Candara"/>
              <a:sym typeface="Candara"/>
            </a:endParaRPr>
          </a:p>
        </p:txBody>
      </p:sp>
      <p:pic>
        <p:nvPicPr>
          <p:cNvPr id="66" name="Google Shape;66;p47"/>
          <p:cNvPicPr preferRelativeResize="0"/>
          <p:nvPr/>
        </p:nvPicPr>
        <p:blipFill rotWithShape="1">
          <a:blip r:embed="rId1">
            <a:alphaModFix/>
          </a:blip>
          <a:srcRect b="0" l="0" r="0" t="0"/>
          <a:stretch/>
        </p:blipFill>
        <p:spPr>
          <a:xfrm>
            <a:off x="5175602" y="5854403"/>
            <a:ext cx="2200564" cy="800692"/>
          </a:xfrm>
          <a:prstGeom prst="rect">
            <a:avLst/>
          </a:prstGeom>
          <a:noFill/>
          <a:ln>
            <a:noFill/>
          </a:ln>
        </p:spPr>
      </p:pic>
      <p:pic>
        <p:nvPicPr>
          <p:cNvPr id="67" name="Google Shape;67;p47"/>
          <p:cNvPicPr preferRelativeResize="0"/>
          <p:nvPr/>
        </p:nvPicPr>
        <p:blipFill rotWithShape="1">
          <a:blip r:embed="rId2">
            <a:alphaModFix/>
          </a:blip>
          <a:srcRect b="0" l="0" r="0" t="0"/>
          <a:stretch/>
        </p:blipFill>
        <p:spPr>
          <a:xfrm>
            <a:off x="2787801" y="2563242"/>
            <a:ext cx="6415833" cy="1127354"/>
          </a:xfrm>
          <a:prstGeom prst="rect">
            <a:avLst/>
          </a:prstGeom>
          <a:noFill/>
          <a:ln>
            <a:noFill/>
          </a:ln>
        </p:spPr>
      </p:pic>
      <p:pic>
        <p:nvPicPr>
          <p:cNvPr id="68" name="Google Shape;68;p47"/>
          <p:cNvPicPr preferRelativeResize="0"/>
          <p:nvPr/>
        </p:nvPicPr>
        <p:blipFill rotWithShape="1">
          <a:blip r:embed="rId3">
            <a:alphaModFix/>
          </a:blip>
          <a:srcRect b="0" l="0" r="0" t="0"/>
          <a:stretch/>
        </p:blipFill>
        <p:spPr>
          <a:xfrm rot="-4620000">
            <a:off x="-1716466" y="-1100267"/>
            <a:ext cx="4343400" cy="2731770"/>
          </a:xfrm>
          <a:prstGeom prst="rect">
            <a:avLst/>
          </a:prstGeom>
          <a:noFill/>
          <a:ln>
            <a:noFill/>
          </a:ln>
        </p:spPr>
      </p:pic>
      <p:pic>
        <p:nvPicPr>
          <p:cNvPr id="69" name="Google Shape;69;p47"/>
          <p:cNvPicPr preferRelativeResize="0"/>
          <p:nvPr/>
        </p:nvPicPr>
        <p:blipFill rotWithShape="1">
          <a:blip r:embed="rId4">
            <a:alphaModFix/>
          </a:blip>
          <a:srcRect b="0" l="0" r="0" t="0"/>
          <a:stretch/>
        </p:blipFill>
        <p:spPr>
          <a:xfrm flipH="1" rot="-7020000">
            <a:off x="-347818" y="3137045"/>
            <a:ext cx="1417483" cy="3439879"/>
          </a:xfrm>
          <a:prstGeom prst="rect">
            <a:avLst/>
          </a:prstGeom>
          <a:noFill/>
          <a:ln>
            <a:noFill/>
          </a:ln>
        </p:spPr>
      </p:pic>
      <p:pic>
        <p:nvPicPr>
          <p:cNvPr id="70" name="Google Shape;70;p47"/>
          <p:cNvPicPr preferRelativeResize="0"/>
          <p:nvPr/>
        </p:nvPicPr>
        <p:blipFill rotWithShape="1">
          <a:blip r:embed="rId5">
            <a:alphaModFix/>
          </a:blip>
          <a:srcRect b="0" l="0" r="0" t="0"/>
          <a:stretch/>
        </p:blipFill>
        <p:spPr>
          <a:xfrm rot="-1740000">
            <a:off x="7949510" y="3970226"/>
            <a:ext cx="7417028" cy="299604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0"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mailto:joseph.opondo@plan-international.org" TargetMode="External"/><Relationship Id="rId4" Type="http://schemas.openxmlformats.org/officeDocument/2006/relationships/hyperlink" Target="https://www.playmatters.org/en/file-download/download/public/1666" TargetMode="External"/><Relationship Id="rId9" Type="http://schemas.openxmlformats.org/officeDocument/2006/relationships/hyperlink" Target="https://www.playmatters.org/?utm_source=copilot.com" TargetMode="External"/><Relationship Id="rId5" Type="http://schemas.openxmlformats.org/officeDocument/2006/relationships/hyperlink" Target="https://www.playmatters.org/en/file-download/download/public/1666" TargetMode="External"/><Relationship Id="rId6" Type="http://schemas.openxmlformats.org/officeDocument/2006/relationships/hyperlink" Target="https://www.playmatters.org/en/file-download/download/public/1666" TargetMode="External"/><Relationship Id="rId7" Type="http://schemas.openxmlformats.org/officeDocument/2006/relationships/hyperlink" Target="https://www.playmatters.org/en/file-download/download/public/1685" TargetMode="External"/><Relationship Id="rId8" Type="http://schemas.openxmlformats.org/officeDocument/2006/relationships/hyperlink" Target="https://drive.google.com/file/d/1v52rg6SdwJZMRUZVPj9LA7C2DSCXo1L9/view?usp=shar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36FE7"/>
        </a:solidFill>
      </p:bgPr>
    </p:bg>
    <p:spTree>
      <p:nvGrpSpPr>
        <p:cNvPr id="75" name="Shape 75"/>
        <p:cNvGrpSpPr/>
        <p:nvPr/>
      </p:nvGrpSpPr>
      <p:grpSpPr>
        <a:xfrm>
          <a:off x="0" y="0"/>
          <a:ext cx="0" cy="0"/>
          <a:chOff x="0" y="0"/>
          <a:chExt cx="0" cy="0"/>
        </a:xfrm>
      </p:grpSpPr>
      <p:sp>
        <p:nvSpPr>
          <p:cNvPr id="76" name="Google Shape;76;p7"/>
          <p:cNvSpPr/>
          <p:nvPr/>
        </p:nvSpPr>
        <p:spPr>
          <a:xfrm>
            <a:off x="2495725" y="1929450"/>
            <a:ext cx="7508100" cy="2611200"/>
          </a:xfrm>
          <a:prstGeom prst="rect">
            <a:avLst/>
          </a:prstGeom>
          <a:solidFill>
            <a:srgbClr val="FF541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7"/>
          <p:cNvSpPr txBox="1"/>
          <p:nvPr>
            <p:ph type="title"/>
          </p:nvPr>
        </p:nvSpPr>
        <p:spPr>
          <a:xfrm>
            <a:off x="1751525" y="482850"/>
            <a:ext cx="5316300" cy="1806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1000"/>
              </a:spcBef>
              <a:spcAft>
                <a:spcPts val="0"/>
              </a:spcAft>
              <a:buClr>
                <a:srgbClr val="000000"/>
              </a:buClr>
              <a:buSzPts val="6600"/>
              <a:buFont typeface="Arial"/>
              <a:buNone/>
            </a:pPr>
            <a:r>
              <a:t/>
            </a:r>
            <a:endParaRPr b="0" i="0" sz="3600" u="none" cap="none" strike="noStrike">
              <a:solidFill>
                <a:srgbClr val="000000"/>
              </a:solidFill>
              <a:latin typeface="Poppins"/>
              <a:ea typeface="Poppins"/>
              <a:cs typeface="Poppins"/>
              <a:sym typeface="Poppins"/>
            </a:endParaRPr>
          </a:p>
          <a:p>
            <a:pPr indent="0" lvl="0" marL="0" marR="0" rtl="0" algn="l">
              <a:lnSpc>
                <a:spcPct val="90000"/>
              </a:lnSpc>
              <a:spcBef>
                <a:spcPts val="1000"/>
              </a:spcBef>
              <a:spcAft>
                <a:spcPts val="0"/>
              </a:spcAft>
              <a:buClr>
                <a:srgbClr val="000000"/>
              </a:buClr>
              <a:buSzPts val="6600"/>
              <a:buFont typeface="Arial"/>
              <a:buNone/>
            </a:pPr>
            <a:r>
              <a:t/>
            </a:r>
            <a:endParaRPr b="0" i="0" sz="2400" u="none" cap="none" strike="noStrike">
              <a:solidFill>
                <a:schemeClr val="lt1"/>
              </a:solidFill>
              <a:latin typeface="Poppins"/>
              <a:ea typeface="Poppins"/>
              <a:cs typeface="Poppins"/>
              <a:sym typeface="Poppins"/>
            </a:endParaRPr>
          </a:p>
        </p:txBody>
      </p:sp>
      <p:sp>
        <p:nvSpPr>
          <p:cNvPr id="78" name="Google Shape;78;p7"/>
          <p:cNvSpPr txBox="1"/>
          <p:nvPr/>
        </p:nvSpPr>
        <p:spPr>
          <a:xfrm>
            <a:off x="683346" y="941034"/>
            <a:ext cx="10825307" cy="565699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Poppins"/>
                <a:ea typeface="Poppins"/>
                <a:cs typeface="Poppins"/>
                <a:sym typeface="Poppins"/>
              </a:rPr>
              <a:t>Advancing Foundational Learning to Build Resilience and Stability</a:t>
            </a:r>
            <a:r>
              <a:rPr b="0" i="0" lang="en-US" sz="3600" u="none" cap="none" strike="noStrike">
                <a:solidFill>
                  <a:schemeClr val="lt1"/>
                </a:solidFill>
                <a:latin typeface="Poppins"/>
                <a:ea typeface="Poppins"/>
                <a:cs typeface="Poppins"/>
                <a:sym typeface="Poppins"/>
              </a:rPr>
              <a:t> </a:t>
            </a:r>
            <a:br>
              <a:rPr b="1" i="0" lang="en-US" sz="3600" u="none" cap="none" strike="noStrike">
                <a:solidFill>
                  <a:srgbClr val="000000"/>
                </a:solidFill>
                <a:latin typeface="Poppins"/>
                <a:ea typeface="Poppins"/>
                <a:cs typeface="Poppins"/>
                <a:sym typeface="Poppins"/>
              </a:rPr>
            </a:br>
            <a:endParaRPr b="1" i="0" sz="3600" u="none" cap="none" strike="noStrike">
              <a:solidFill>
                <a:srgbClr val="FFFFFF"/>
              </a:solidFill>
              <a:latin typeface="Poppins"/>
              <a:ea typeface="Poppins"/>
              <a:cs typeface="Poppins"/>
              <a:sym typeface="Poppins"/>
            </a:endParaRPr>
          </a:p>
          <a:p>
            <a:pPr indent="0" lvl="0" marL="0" marR="0" rtl="0" algn="ctr">
              <a:lnSpc>
                <a:spcPct val="100000"/>
              </a:lnSpc>
              <a:spcBef>
                <a:spcPts val="0"/>
              </a:spcBef>
              <a:spcAft>
                <a:spcPts val="0"/>
              </a:spcAft>
              <a:buNone/>
            </a:pPr>
            <a:r>
              <a:rPr b="0" i="0" lang="en-US" sz="2800" u="none" cap="none" strike="noStrike">
                <a:solidFill>
                  <a:schemeClr val="lt1"/>
                </a:solidFill>
                <a:latin typeface="Poppins"/>
                <a:ea typeface="Poppins"/>
                <a:cs typeface="Poppins"/>
                <a:sym typeface="Poppins"/>
              </a:rPr>
              <a:t>Evidence from Refugee and Host-Community Education Systems in Ethiopia, Tanzania, and Uganda </a:t>
            </a:r>
            <a:endParaRPr/>
          </a:p>
          <a:p>
            <a:pPr indent="0" lvl="0" marL="0" marR="0" rtl="0" algn="ctr">
              <a:lnSpc>
                <a:spcPct val="100000"/>
              </a:lnSpc>
              <a:spcBef>
                <a:spcPts val="0"/>
              </a:spcBef>
              <a:spcAft>
                <a:spcPts val="0"/>
              </a:spcAft>
              <a:buNone/>
            </a:pPr>
            <a:r>
              <a:t/>
            </a:r>
            <a:endParaRPr b="0" i="0" sz="2800" u="none" cap="none" strike="noStrike">
              <a:solidFill>
                <a:schemeClr val="lt1"/>
              </a:solidFill>
              <a:latin typeface="Poppins"/>
              <a:ea typeface="Poppins"/>
              <a:cs typeface="Poppins"/>
              <a:sym typeface="Poppins"/>
            </a:endParaRPr>
          </a:p>
          <a:p>
            <a:pPr indent="0" lvl="0" marL="0" marR="0" rtl="0" algn="ctr">
              <a:lnSpc>
                <a:spcPct val="100000"/>
              </a:lnSpc>
              <a:spcBef>
                <a:spcPts val="0"/>
              </a:spcBef>
              <a:spcAft>
                <a:spcPts val="0"/>
              </a:spcAft>
              <a:buNone/>
            </a:pPr>
            <a:r>
              <a:rPr b="0" i="0" lang="en-US" sz="2800" u="none" cap="none" strike="noStrike">
                <a:solidFill>
                  <a:schemeClr val="lt1"/>
                </a:solidFill>
                <a:latin typeface="Poppins"/>
                <a:ea typeface="Poppins"/>
                <a:cs typeface="Poppins"/>
                <a:sym typeface="Poppins"/>
              </a:rPr>
              <a:t>Educaid.be International Conference 2026</a:t>
            </a:r>
            <a:br>
              <a:rPr b="0" i="0" lang="en-US" sz="2400" u="none" cap="none" strike="noStrike">
                <a:solidFill>
                  <a:srgbClr val="000000"/>
                </a:solidFill>
                <a:latin typeface="Poppins"/>
                <a:ea typeface="Poppins"/>
                <a:cs typeface="Poppins"/>
                <a:sym typeface="Poppins"/>
              </a:rPr>
            </a:br>
            <a:br>
              <a:rPr b="0" i="0" lang="en-US" sz="2400" u="none" cap="none" strike="noStrike">
                <a:solidFill>
                  <a:srgbClr val="000000"/>
                </a:solidFill>
                <a:latin typeface="Poppins"/>
                <a:ea typeface="Poppins"/>
                <a:cs typeface="Poppins"/>
                <a:sym typeface="Poppins"/>
              </a:rPr>
            </a:br>
            <a:br>
              <a:rPr b="0" i="0" lang="en-US" sz="2400" u="none" cap="none" strike="noStrike">
                <a:solidFill>
                  <a:srgbClr val="000000"/>
                </a:solidFill>
                <a:latin typeface="Poppins"/>
                <a:ea typeface="Poppins"/>
                <a:cs typeface="Poppins"/>
                <a:sym typeface="Poppins"/>
              </a:rPr>
            </a:br>
            <a:endParaRPr b="0" i="0" sz="2400" u="none" cap="none" strike="noStrike">
              <a:solidFill>
                <a:srgbClr val="FFFFFF"/>
              </a:solidFill>
              <a:latin typeface="Poppins"/>
              <a:ea typeface="Poppins"/>
              <a:cs typeface="Poppins"/>
              <a:sym typeface="Poppins"/>
            </a:endParaRPr>
          </a:p>
          <a:p>
            <a:pPr indent="0" lvl="0" marL="0" marR="0" rtl="0" algn="ctr">
              <a:lnSpc>
                <a:spcPct val="100000"/>
              </a:lnSpc>
              <a:spcBef>
                <a:spcPts val="0"/>
              </a:spcBef>
              <a:spcAft>
                <a:spcPts val="0"/>
              </a:spcAft>
              <a:buNone/>
            </a:pPr>
            <a:r>
              <a:rPr b="0" i="0" lang="en-US" sz="400" u="none" cap="none" strike="noStrike">
                <a:solidFill>
                  <a:srgbClr val="FFFFFF"/>
                </a:solidFill>
                <a:latin typeface="Poppins"/>
                <a:ea typeface="Poppins"/>
                <a:cs typeface="Poppins"/>
                <a:sym typeface="Poppins"/>
              </a:rPr>
              <a:t> </a:t>
            </a:r>
            <a:endParaRPr/>
          </a:p>
          <a:p>
            <a:pPr indent="0" lvl="0" marL="0" marR="0" rtl="0" algn="ctr">
              <a:lnSpc>
                <a:spcPct val="100000"/>
              </a:lnSpc>
              <a:spcBef>
                <a:spcPts val="0"/>
              </a:spcBef>
              <a:spcAft>
                <a:spcPts val="0"/>
              </a:spcAft>
              <a:buNone/>
            </a:pPr>
            <a:r>
              <a:rPr b="1" i="0" lang="en-US" sz="2000" u="none" cap="none" strike="noStrike">
                <a:solidFill>
                  <a:srgbClr val="F4D03F"/>
                </a:solidFill>
                <a:latin typeface="Poppins"/>
                <a:ea typeface="Poppins"/>
                <a:cs typeface="Poppins"/>
                <a:sym typeface="Poppins"/>
              </a:rPr>
              <a:t>Joseph Opondo</a:t>
            </a:r>
            <a:endParaRPr/>
          </a:p>
          <a:p>
            <a:pPr indent="0" lvl="0" marL="0" marR="0" rtl="0" algn="ctr">
              <a:lnSpc>
                <a:spcPct val="100000"/>
              </a:lnSpc>
              <a:spcBef>
                <a:spcPts val="0"/>
              </a:spcBef>
              <a:spcAft>
                <a:spcPts val="0"/>
              </a:spcAft>
              <a:buNone/>
            </a:pPr>
            <a:r>
              <a:rPr b="1" i="0" lang="en-US" sz="2000" u="none" cap="none" strike="noStrike">
                <a:solidFill>
                  <a:srgbClr val="F4D03F"/>
                </a:solidFill>
                <a:latin typeface="Poppins"/>
                <a:ea typeface="Poppins"/>
                <a:cs typeface="Poppins"/>
                <a:sym typeface="Poppins"/>
              </a:rPr>
              <a:t>Regional Education in Emergency Advisor - PlayMatters</a:t>
            </a:r>
            <a:endParaRPr/>
          </a:p>
          <a:p>
            <a:pPr indent="0" lvl="0" marL="0" marR="0" rtl="0" algn="ctr">
              <a:lnSpc>
                <a:spcPct val="100000"/>
              </a:lnSpc>
              <a:spcBef>
                <a:spcPts val="0"/>
              </a:spcBef>
              <a:spcAft>
                <a:spcPts val="0"/>
              </a:spcAft>
              <a:buNone/>
            </a:pPr>
            <a:r>
              <a:rPr b="0" i="0" lang="en-US" sz="1800" u="none" cap="none" strike="noStrike">
                <a:solidFill>
                  <a:srgbClr val="FFFFFF"/>
                </a:solidFill>
                <a:latin typeface="Poppins"/>
                <a:ea typeface="Poppins"/>
                <a:cs typeface="Poppins"/>
                <a:sym typeface="Poppins"/>
              </a:rPr>
              <a:t>Plan International</a:t>
            </a:r>
            <a:endParaRPr b="0" i="0" sz="1800" u="none" cap="none" strike="noStrike">
              <a:solidFill>
                <a:srgbClr val="FFFFFF"/>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8"/>
          <p:cNvSpPr txBox="1"/>
          <p:nvPr/>
        </p:nvSpPr>
        <p:spPr>
          <a:xfrm>
            <a:off x="457200" y="457200"/>
            <a:ext cx="182880" cy="5943600"/>
          </a:xfrm>
          <a:prstGeom prst="rect">
            <a:avLst/>
          </a:prstGeom>
          <a:solidFill>
            <a:srgbClr val="E847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 name="Google Shape;84;p8"/>
          <p:cNvSpPr txBox="1"/>
          <p:nvPr/>
        </p:nvSpPr>
        <p:spPr>
          <a:xfrm>
            <a:off x="822960" y="457200"/>
            <a:ext cx="10912320" cy="68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US" sz="3200" u="none" cap="none" strike="noStrike">
                <a:solidFill>
                  <a:srgbClr val="E8470A"/>
                </a:solidFill>
                <a:latin typeface="Poppins"/>
                <a:ea typeface="Poppins"/>
                <a:cs typeface="Poppins"/>
                <a:sym typeface="Poppins"/>
              </a:rPr>
              <a:t>Program context</a:t>
            </a:r>
            <a:endParaRPr/>
          </a:p>
        </p:txBody>
      </p:sp>
      <p:sp>
        <p:nvSpPr>
          <p:cNvPr id="85" name="Google Shape;85;p8"/>
          <p:cNvSpPr txBox="1"/>
          <p:nvPr/>
        </p:nvSpPr>
        <p:spPr>
          <a:xfrm>
            <a:off x="824469" y="1052722"/>
            <a:ext cx="5454651" cy="5118872"/>
          </a:xfrm>
          <a:prstGeom prst="rect">
            <a:avLst/>
          </a:prstGeom>
          <a:noFill/>
          <a:ln>
            <a:noFill/>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0" i="0" lang="en-US" sz="1700" u="none" cap="none" strike="noStrike">
                <a:solidFill>
                  <a:srgbClr val="333333"/>
                </a:solidFill>
                <a:latin typeface="Poppins"/>
                <a:ea typeface="Poppins"/>
                <a:cs typeface="Poppins"/>
                <a:sym typeface="Poppins"/>
              </a:rPr>
              <a:t>This presentation draws on findings from the PlayMatters initiative, a six-year project implemented by IRC, Plan International, War Child Alliance, IPA and BIT in partnership with the LEGO Foundation.</a:t>
            </a:r>
            <a:endParaRPr b="0" i="0" sz="1700" u="none" cap="none" strike="noStrike">
              <a:solidFill>
                <a:srgbClr val="333333"/>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700" u="none" cap="none" strike="noStrike">
              <a:solidFill>
                <a:srgbClr val="333333"/>
              </a:solidFill>
              <a:latin typeface="Poppins"/>
              <a:ea typeface="Poppins"/>
              <a:cs typeface="Poppins"/>
              <a:sym typeface="Poppins"/>
            </a:endParaRPr>
          </a:p>
          <a:p>
            <a:pPr indent="0" lvl="0" marL="0" marR="0" rtl="0" algn="l">
              <a:lnSpc>
                <a:spcPct val="100000"/>
              </a:lnSpc>
              <a:spcBef>
                <a:spcPts val="0"/>
              </a:spcBef>
              <a:spcAft>
                <a:spcPts val="0"/>
              </a:spcAft>
              <a:buNone/>
            </a:pPr>
            <a:r>
              <a:rPr b="0" i="0" lang="en-US" sz="1700" u="none" cap="none" strike="noStrike">
                <a:solidFill>
                  <a:srgbClr val="333333"/>
                </a:solidFill>
                <a:latin typeface="Poppins"/>
                <a:ea typeface="Poppins"/>
                <a:cs typeface="Poppins"/>
                <a:sym typeface="Poppins"/>
              </a:rPr>
              <a:t>The project works in Ethiopia, Tanzania, and Uganda to integrate Learning through Play (LtP) into education systems serving refugee and host community schools.</a:t>
            </a:r>
            <a:endParaRPr/>
          </a:p>
          <a:p>
            <a:pPr indent="0" lvl="0" marL="0" marR="0" rtl="0" algn="l">
              <a:lnSpc>
                <a:spcPct val="100000"/>
              </a:lnSpc>
              <a:spcBef>
                <a:spcPts val="0"/>
              </a:spcBef>
              <a:spcAft>
                <a:spcPts val="0"/>
              </a:spcAft>
              <a:buNone/>
            </a:pPr>
            <a:r>
              <a:t/>
            </a:r>
            <a:endParaRPr b="0" i="0" sz="1700" u="none" cap="none" strike="noStrike">
              <a:solidFill>
                <a:srgbClr val="333333"/>
              </a:solidFill>
              <a:latin typeface="Poppins"/>
              <a:ea typeface="Poppins"/>
              <a:cs typeface="Poppins"/>
              <a:sym typeface="Poppins"/>
            </a:endParaRPr>
          </a:p>
          <a:p>
            <a:pPr indent="0" lvl="0" marL="0" marR="0" rtl="0" algn="l">
              <a:lnSpc>
                <a:spcPct val="100000"/>
              </a:lnSpc>
              <a:spcBef>
                <a:spcPts val="0"/>
              </a:spcBef>
              <a:spcAft>
                <a:spcPts val="0"/>
              </a:spcAft>
              <a:buNone/>
            </a:pPr>
            <a:r>
              <a:rPr b="0" i="0" lang="en-US" sz="1700" u="none" cap="none" strike="noStrike">
                <a:solidFill>
                  <a:srgbClr val="333333"/>
                </a:solidFill>
                <a:latin typeface="Poppins"/>
                <a:ea typeface="Poppins"/>
                <a:cs typeface="Poppins"/>
                <a:sym typeface="Poppins"/>
              </a:rPr>
              <a:t>Key components of the project include:</a:t>
            </a:r>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333333"/>
                </a:solidFill>
                <a:latin typeface="Poppins"/>
                <a:ea typeface="Poppins"/>
                <a:cs typeface="Poppins"/>
                <a:sym typeface="Poppins"/>
              </a:rPr>
              <a:t>Promoting play-based learning through teacher professional development.</a:t>
            </a:r>
            <a:endParaRPr b="0" i="0" sz="1700" u="none" cap="none" strike="noStrike">
              <a:solidFill>
                <a:srgbClr val="333333"/>
              </a:solidFill>
              <a:latin typeface="Poppins"/>
              <a:ea typeface="Poppins"/>
              <a:cs typeface="Poppins"/>
              <a:sym typeface="Poppins"/>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333333"/>
                </a:solidFill>
                <a:latin typeface="Poppins"/>
                <a:ea typeface="Poppins"/>
                <a:cs typeface="Poppins"/>
                <a:sym typeface="Poppins"/>
              </a:rPr>
              <a:t>Rallying parent/community participation in school activities.</a:t>
            </a:r>
            <a:endParaRPr b="0" i="0" sz="1700" u="none" cap="none" strike="noStrike">
              <a:solidFill>
                <a:srgbClr val="333333"/>
              </a:solidFill>
              <a:latin typeface="Poppins"/>
              <a:ea typeface="Poppins"/>
              <a:cs typeface="Poppins"/>
              <a:sym typeface="Poppins"/>
            </a:endParaRPr>
          </a:p>
          <a:p>
            <a:pPr indent="-285750" lvl="0" marL="285750" marR="0" rtl="0" algn="l">
              <a:lnSpc>
                <a:spcPct val="100000"/>
              </a:lnSpc>
              <a:spcBef>
                <a:spcPts val="0"/>
              </a:spcBef>
              <a:spcAft>
                <a:spcPts val="0"/>
              </a:spcAft>
              <a:buClr>
                <a:srgbClr val="000000"/>
              </a:buClr>
              <a:buSzPts val="1700"/>
              <a:buFont typeface="Arial"/>
              <a:buChar char="•"/>
            </a:pPr>
            <a:r>
              <a:rPr b="0" i="0" lang="en-US" sz="1700" u="none" cap="none" strike="noStrike">
                <a:solidFill>
                  <a:srgbClr val="333333"/>
                </a:solidFill>
                <a:latin typeface="Poppins"/>
                <a:ea typeface="Poppins"/>
                <a:cs typeface="Poppins"/>
                <a:sym typeface="Poppins"/>
              </a:rPr>
              <a:t>Strengthening education systems to embed and support LtP</a:t>
            </a:r>
            <a:endParaRPr b="0" i="0" sz="1700" u="none" cap="none" strike="noStrike">
              <a:solidFill>
                <a:srgbClr val="333333"/>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700" u="none" cap="none" strike="noStrike">
              <a:solidFill>
                <a:srgbClr val="333333"/>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700" u="none" cap="none" strike="noStrike">
              <a:solidFill>
                <a:srgbClr val="333333"/>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700" u="none" cap="none" strike="noStrike">
              <a:solidFill>
                <a:srgbClr val="333333"/>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700" u="none" cap="none" strike="noStrike">
              <a:solidFill>
                <a:srgbClr val="333333"/>
              </a:solidFill>
              <a:latin typeface="Poppins"/>
              <a:ea typeface="Poppins"/>
              <a:cs typeface="Poppins"/>
              <a:sym typeface="Poppins"/>
            </a:endParaRPr>
          </a:p>
        </p:txBody>
      </p:sp>
      <p:sp>
        <p:nvSpPr>
          <p:cNvPr id="86" name="Google Shape;86;p8"/>
          <p:cNvSpPr txBox="1"/>
          <p:nvPr/>
        </p:nvSpPr>
        <p:spPr>
          <a:xfrm>
            <a:off x="6695440" y="1524540"/>
            <a:ext cx="4118059" cy="3575972"/>
          </a:xfrm>
          <a:prstGeom prst="rect">
            <a:avLst/>
          </a:prstGeom>
          <a:solidFill>
            <a:srgbClr val="E8470A"/>
          </a:solidFill>
          <a:ln>
            <a:noFill/>
          </a:ln>
        </p:spPr>
        <p:txBody>
          <a:bodyPr anchorCtr="0" anchor="ctr" bIns="91425" lIns="137150" spcFirstLastPara="1" rIns="137150" wrap="square" tIns="91425">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Poppins"/>
                <a:ea typeface="Poppins"/>
                <a:cs typeface="Poppins"/>
                <a:sym typeface="Poppins"/>
              </a:rPr>
              <a:t>The project was intentionally designed not as a parallel intervention, but as a systems-strengthening approach embedded within government education structures.</a:t>
            </a:r>
            <a:endParaRPr b="1" i="0" sz="1600" u="none" cap="none" strike="noStrike">
              <a:solidFill>
                <a:schemeClr val="lt1"/>
              </a:solidFill>
              <a:latin typeface="Poppins"/>
              <a:ea typeface="Poppins"/>
              <a:cs typeface="Poppins"/>
              <a:sym typeface="Poppi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9"/>
          <p:cNvSpPr txBox="1"/>
          <p:nvPr/>
        </p:nvSpPr>
        <p:spPr>
          <a:xfrm>
            <a:off x="-3642" y="0"/>
            <a:ext cx="6099642" cy="6858000"/>
          </a:xfrm>
          <a:prstGeom prst="rect">
            <a:avLst/>
          </a:prstGeom>
          <a:solidFill>
            <a:srgbClr val="E847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9"/>
          <p:cNvSpPr txBox="1"/>
          <p:nvPr/>
        </p:nvSpPr>
        <p:spPr>
          <a:xfrm>
            <a:off x="6222568" y="0"/>
            <a:ext cx="5965430" cy="6858000"/>
          </a:xfrm>
          <a:prstGeom prst="rect">
            <a:avLst/>
          </a:pr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9"/>
          <p:cNvSpPr txBox="1"/>
          <p:nvPr/>
        </p:nvSpPr>
        <p:spPr>
          <a:xfrm>
            <a:off x="705210" y="400050"/>
            <a:ext cx="5029200" cy="177194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FFFFFF"/>
                </a:solidFill>
                <a:latin typeface="Poppins"/>
                <a:ea typeface="Poppins"/>
                <a:cs typeface="Poppins"/>
                <a:sym typeface="Poppins"/>
              </a:rPr>
              <a:t>Setting the Context</a:t>
            </a:r>
            <a:endParaRPr/>
          </a:p>
        </p:txBody>
      </p:sp>
      <p:sp>
        <p:nvSpPr>
          <p:cNvPr id="95" name="Google Shape;95;p9"/>
          <p:cNvSpPr txBox="1"/>
          <p:nvPr/>
        </p:nvSpPr>
        <p:spPr>
          <a:xfrm>
            <a:off x="705210" y="2609462"/>
            <a:ext cx="5029200" cy="321895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FFD580"/>
                </a:solidFill>
                <a:latin typeface="Poppins"/>
                <a:ea typeface="Poppins"/>
                <a:cs typeface="Poppins"/>
                <a:sym typeface="Poppins"/>
              </a:rPr>
              <a:t>THE SUSTAINABILITY CHALLENGE</a:t>
            </a:r>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FFD580"/>
              </a:solidFill>
              <a:latin typeface="Poppins"/>
              <a:ea typeface="Poppins"/>
              <a:cs typeface="Poppins"/>
              <a:sym typeface="Poppins"/>
            </a:endParaRPr>
          </a:p>
          <a:p>
            <a:pPr indent="0" lvl="0" marL="0" marR="0" rtl="0" algn="l">
              <a:lnSpc>
                <a:spcPct val="100000"/>
              </a:lnSpc>
              <a:spcBef>
                <a:spcPts val="0"/>
              </a:spcBef>
              <a:spcAft>
                <a:spcPts val="0"/>
              </a:spcAft>
              <a:buNone/>
            </a:pPr>
            <a:r>
              <a:rPr b="0" i="0" lang="en-US" sz="2000" u="none" cap="none" strike="noStrike">
                <a:solidFill>
                  <a:schemeClr val="lt1"/>
                </a:solidFill>
                <a:latin typeface="Poppins"/>
                <a:ea typeface="Poppins"/>
                <a:cs typeface="Poppins"/>
                <a:sym typeface="Poppins"/>
              </a:rPr>
              <a:t>In fragile contexts, education programs collapse when donor funding ends</a:t>
            </a:r>
            <a:endParaRPr b="0" i="0" sz="20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2000" u="none" cap="none" strike="noStrike">
              <a:solidFill>
                <a:schemeClr val="lt1"/>
              </a:solidFill>
              <a:latin typeface="Poppins"/>
              <a:ea typeface="Poppins"/>
              <a:cs typeface="Poppins"/>
              <a:sym typeface="Poppins"/>
            </a:endParaRPr>
          </a:p>
          <a:p>
            <a:pPr indent="0" lvl="0" marL="0" marR="0" rtl="0" algn="l">
              <a:lnSpc>
                <a:spcPct val="100000"/>
              </a:lnSpc>
              <a:spcBef>
                <a:spcPts val="0"/>
              </a:spcBef>
              <a:spcAft>
                <a:spcPts val="0"/>
              </a:spcAft>
              <a:buNone/>
            </a:pPr>
            <a:r>
              <a:rPr b="0" i="0" lang="en-US" sz="2000" u="none" cap="none" strike="noStrike">
                <a:solidFill>
                  <a:schemeClr val="lt1"/>
                </a:solidFill>
                <a:latin typeface="Poppins"/>
                <a:ea typeface="Poppins"/>
                <a:cs typeface="Poppins"/>
                <a:sym typeface="Poppins"/>
              </a:rPr>
              <a:t>The key challenge is not only improving learning during crises, but sustaining gains beyond project cycles.</a:t>
            </a:r>
            <a:endParaRPr b="0" i="0" sz="2000" u="none" cap="none" strike="noStrike">
              <a:solidFill>
                <a:schemeClr val="lt1"/>
              </a:solidFill>
              <a:latin typeface="Poppins"/>
              <a:ea typeface="Poppins"/>
              <a:cs typeface="Poppins"/>
              <a:sym typeface="Poppins"/>
            </a:endParaRPr>
          </a:p>
        </p:txBody>
      </p:sp>
      <p:sp>
        <p:nvSpPr>
          <p:cNvPr id="96" name="Google Shape;96;p9"/>
          <p:cNvSpPr txBox="1"/>
          <p:nvPr/>
        </p:nvSpPr>
        <p:spPr>
          <a:xfrm>
            <a:off x="6219080" y="960693"/>
            <a:ext cx="5486400" cy="444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US" sz="3600" u="none" cap="none" strike="noStrike">
                <a:solidFill>
                  <a:srgbClr val="E8470A"/>
                </a:solidFill>
                <a:latin typeface="Poppins"/>
                <a:ea typeface="Poppins"/>
                <a:cs typeface="Poppins"/>
                <a:sym typeface="Poppins"/>
              </a:rPr>
              <a:t>Evidence Base</a:t>
            </a:r>
            <a:endParaRPr b="1" i="0" sz="3600" u="none" cap="none" strike="noStrike">
              <a:solidFill>
                <a:srgbClr val="E8470A"/>
              </a:solidFill>
              <a:latin typeface="Poppins"/>
              <a:ea typeface="Poppins"/>
              <a:cs typeface="Poppins"/>
              <a:sym typeface="Poppins"/>
            </a:endParaRPr>
          </a:p>
        </p:txBody>
      </p:sp>
      <p:sp>
        <p:nvSpPr>
          <p:cNvPr id="97" name="Google Shape;97;p9"/>
          <p:cNvSpPr txBox="1"/>
          <p:nvPr/>
        </p:nvSpPr>
        <p:spPr>
          <a:xfrm>
            <a:off x="6218549" y="1708956"/>
            <a:ext cx="5642923" cy="465918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Poppins"/>
                <a:ea typeface="Poppins"/>
                <a:cs typeface="Poppins"/>
                <a:sym typeface="Poppins"/>
              </a:rPr>
              <a:t>Three complementary studies underpin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800" u="none" cap="none" strike="noStrike">
                <a:solidFill>
                  <a:srgbClr val="000000"/>
                </a:solidFill>
                <a:latin typeface="Poppins"/>
                <a:ea typeface="Poppins"/>
                <a:cs typeface="Poppins"/>
                <a:sym typeface="Poppins"/>
              </a:rPr>
              <a:t>this presentation:</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Poppins"/>
              <a:ea typeface="Poppins"/>
              <a:cs typeface="Poppins"/>
              <a:sym typeface="Poppins"/>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chemeClr val="dk1"/>
                </a:solidFill>
                <a:highlight>
                  <a:srgbClr val="F5F5F5"/>
                </a:highlight>
                <a:latin typeface="Poppins"/>
                <a:ea typeface="Poppins"/>
                <a:cs typeface="Poppins"/>
                <a:sym typeface="Poppins"/>
              </a:rPr>
              <a:t>PlayMatters</a:t>
            </a:r>
            <a:r>
              <a:rPr b="1" i="0" lang="en-US" sz="1700" u="none" cap="none" strike="noStrike">
                <a:solidFill>
                  <a:schemeClr val="dk1"/>
                </a:solidFill>
                <a:latin typeface="Poppins"/>
                <a:ea typeface="Poppins"/>
                <a:cs typeface="Poppins"/>
                <a:sym typeface="Poppins"/>
              </a:rPr>
              <a:t> Evidence Brief: </a:t>
            </a:r>
            <a:r>
              <a:rPr b="1" i="1" lang="en-US" sz="1700" u="none" cap="none" strike="noStrike">
                <a:solidFill>
                  <a:schemeClr val="dk1"/>
                </a:solidFill>
                <a:latin typeface="Poppins"/>
                <a:ea typeface="Poppins"/>
                <a:cs typeface="Poppins"/>
                <a:sym typeface="Poppins"/>
              </a:rPr>
              <a:t>Learning through Play to Improve Teaching, Learning and</a:t>
            </a:r>
            <a:r>
              <a:rPr b="1" i="1" lang="en-US" sz="1700" u="none" cap="none" strike="noStrike">
                <a:solidFill>
                  <a:srgbClr val="000000"/>
                </a:solidFill>
                <a:latin typeface="Poppins"/>
                <a:ea typeface="Poppins"/>
                <a:cs typeface="Poppins"/>
                <a:sym typeface="Poppins"/>
              </a:rPr>
              <a:t> Wellbeing in Conflict and Crisis  (</a:t>
            </a:r>
            <a:r>
              <a:rPr b="1" i="0" lang="en-US" sz="1700" u="none" cap="none" strike="noStrike">
                <a:solidFill>
                  <a:srgbClr val="000000"/>
                </a:solidFill>
                <a:latin typeface="Poppins"/>
                <a:ea typeface="Poppins"/>
                <a:cs typeface="Poppins"/>
                <a:sym typeface="Poppins"/>
              </a:rPr>
              <a:t>Ethiopia RCT)</a:t>
            </a:r>
            <a:r>
              <a:rPr b="0" i="0" lang="en-US" sz="1700" u="none" cap="none" strike="noStrike">
                <a:solidFill>
                  <a:srgbClr val="000000"/>
                </a:solidFill>
                <a:latin typeface="Poppins"/>
                <a:ea typeface="Poppins"/>
                <a:cs typeface="Poppins"/>
                <a:sym typeface="Poppins"/>
              </a:rPr>
              <a:t> – This study was conducted in 35schools and with 3,060 learners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Poppins"/>
                <a:ea typeface="Poppins"/>
                <a:cs typeface="Poppins"/>
                <a:sym typeface="Poppins"/>
              </a:rPr>
              <a:t>PlayMatters Community Engagement Sustainability  Study</a:t>
            </a:r>
            <a:r>
              <a:rPr b="0" i="0" lang="en-US" sz="1700" u="none" cap="none" strike="noStrike">
                <a:solidFill>
                  <a:srgbClr val="000000"/>
                </a:solidFill>
                <a:latin typeface="Poppins"/>
                <a:ea typeface="Poppins"/>
                <a:cs typeface="Poppins"/>
                <a:sym typeface="Poppins"/>
              </a:rPr>
              <a:t> – This multi-country study was conducted in 24 pre-primary and primary schools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700"/>
              <a:buFont typeface="Arial"/>
              <a:buChar char="•"/>
            </a:pPr>
            <a:r>
              <a:rPr b="1" i="0" lang="en-US" sz="1700" u="none" cap="none" strike="noStrike">
                <a:solidFill>
                  <a:srgbClr val="000000"/>
                </a:solidFill>
                <a:latin typeface="Poppins"/>
                <a:ea typeface="Poppins"/>
                <a:cs typeface="Poppins"/>
                <a:sym typeface="Poppins"/>
              </a:rPr>
              <a:t>PlayMatters Parent and Community Engagement Study Report</a:t>
            </a:r>
            <a:r>
              <a:rPr b="0" i="0" lang="en-US" sz="1700" u="none" cap="none" strike="noStrike">
                <a:solidFill>
                  <a:srgbClr val="000000"/>
                </a:solidFill>
                <a:latin typeface="Poppins"/>
                <a:ea typeface="Poppins"/>
                <a:cs typeface="Poppins"/>
                <a:sym typeface="Poppins"/>
              </a:rPr>
              <a:t> – This multi-country study was conducted in 14 schools, with FGDs triangulated against classroom observation data</a:t>
            </a:r>
            <a:endParaRPr/>
          </a:p>
          <a:p>
            <a:pPr indent="-177800" lvl="0" marL="285750" marR="0" rtl="0" algn="l">
              <a:lnSpc>
                <a:spcPct val="100000"/>
              </a:lnSpc>
              <a:spcBef>
                <a:spcPts val="0"/>
              </a:spcBef>
              <a:spcAft>
                <a:spcPts val="0"/>
              </a:spcAft>
              <a:buClr>
                <a:srgbClr val="000000"/>
              </a:buClr>
              <a:buSzPts val="1700"/>
              <a:buFont typeface="Arial"/>
              <a:buNone/>
            </a:pPr>
            <a:r>
              <a:t/>
            </a:r>
            <a:endParaRPr b="0" i="0" sz="1700" u="none" cap="none" strike="noStrike">
              <a:solidFill>
                <a:srgbClr val="000000"/>
              </a:solidFill>
              <a:latin typeface="Poppins"/>
              <a:ea typeface="Poppins"/>
              <a:cs typeface="Poppins"/>
              <a:sym typeface="Poppins"/>
            </a:endParaRPr>
          </a:p>
        </p:txBody>
      </p:sp>
      <p:sp>
        <p:nvSpPr>
          <p:cNvPr id="98" name="Google Shape;98;p9"/>
          <p:cNvSpPr txBox="1"/>
          <p:nvPr/>
        </p:nvSpPr>
        <p:spPr>
          <a:xfrm>
            <a:off x="252808" y="4372012"/>
            <a:ext cx="1676400" cy="914400"/>
          </a:xfrm>
          <a:prstGeom prst="rect">
            <a:avLst/>
          </a:prstGeom>
          <a:solidFill>
            <a:srgbClr val="FFF3EE"/>
          </a:solidFill>
          <a:ln cap="flat" cmpd="sng" w="19050">
            <a:solidFill>
              <a:srgbClr val="E8470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1400" u="none" cap="none" strike="noStrike">
                <a:solidFill>
                  <a:srgbClr val="E8470A"/>
                </a:solidFill>
                <a:latin typeface="Poppins"/>
                <a:ea typeface="Poppins"/>
                <a:cs typeface="Poppins"/>
                <a:sym typeface="Poppins"/>
              </a:rPr>
              <a:t>Activities stop</a:t>
            </a:r>
            <a:endParaRPr/>
          </a:p>
        </p:txBody>
      </p:sp>
      <p:sp>
        <p:nvSpPr>
          <p:cNvPr id="99" name="Google Shape;99;p9"/>
          <p:cNvSpPr txBox="1"/>
          <p:nvPr/>
        </p:nvSpPr>
        <p:spPr>
          <a:xfrm>
            <a:off x="2172448" y="4372012"/>
            <a:ext cx="1676400" cy="914400"/>
          </a:xfrm>
          <a:prstGeom prst="rect">
            <a:avLst/>
          </a:prstGeom>
          <a:solidFill>
            <a:srgbClr val="FFF3EE"/>
          </a:solidFill>
          <a:ln cap="flat" cmpd="sng" w="19050">
            <a:solidFill>
              <a:srgbClr val="E8470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1400" u="none" cap="none" strike="noStrike">
                <a:solidFill>
                  <a:srgbClr val="E8470A"/>
                </a:solidFill>
                <a:latin typeface="Poppins"/>
                <a:ea typeface="Poppins"/>
                <a:cs typeface="Poppins"/>
                <a:sym typeface="Poppins"/>
              </a:rPr>
              <a:t>Teacher motivation declines</a:t>
            </a:r>
            <a:endParaRPr/>
          </a:p>
        </p:txBody>
      </p:sp>
      <p:sp>
        <p:nvSpPr>
          <p:cNvPr id="100" name="Google Shape;100;p9"/>
          <p:cNvSpPr txBox="1"/>
          <p:nvPr/>
        </p:nvSpPr>
        <p:spPr>
          <a:xfrm>
            <a:off x="4092048" y="4372012"/>
            <a:ext cx="1676400" cy="914400"/>
          </a:xfrm>
          <a:prstGeom prst="rect">
            <a:avLst/>
          </a:prstGeom>
          <a:solidFill>
            <a:srgbClr val="FFF3EE"/>
          </a:solidFill>
          <a:ln cap="flat" cmpd="sng" w="19050">
            <a:solidFill>
              <a:srgbClr val="E8470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1400" u="none" cap="none" strike="noStrike">
                <a:solidFill>
                  <a:srgbClr val="E8470A"/>
                </a:solidFill>
                <a:latin typeface="Poppins"/>
                <a:ea typeface="Poppins"/>
                <a:cs typeface="Poppins"/>
                <a:sym typeface="Poppins"/>
              </a:rPr>
              <a:t>Community engagement weakens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0"/>
          <p:cNvSpPr txBox="1"/>
          <p:nvPr/>
        </p:nvSpPr>
        <p:spPr>
          <a:xfrm>
            <a:off x="457200" y="457200"/>
            <a:ext cx="182880" cy="5943600"/>
          </a:xfrm>
          <a:prstGeom prst="rect">
            <a:avLst/>
          </a:prstGeom>
          <a:solidFill>
            <a:srgbClr val="E847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 name="Google Shape;107;p10"/>
          <p:cNvSpPr txBox="1"/>
          <p:nvPr/>
        </p:nvSpPr>
        <p:spPr>
          <a:xfrm>
            <a:off x="463527" y="356558"/>
            <a:ext cx="10912320" cy="685800"/>
          </a:xfrm>
          <a:prstGeom prst="rect">
            <a:avLst/>
          </a:prstGeom>
          <a:noFill/>
          <a:ln>
            <a:noFill/>
          </a:ln>
        </p:spPr>
        <p:txBody>
          <a:bodyPr anchorCtr="0" anchor="ctr" bIns="45700" lIns="91425" spcFirstLastPara="1" rIns="91425" wrap="square" tIns="45700">
            <a:noAutofit/>
          </a:bodyPr>
          <a:lstStyle/>
          <a:p>
            <a:pPr indent="0" lvl="1" marL="457200" marR="0" rtl="0" algn="l">
              <a:lnSpc>
                <a:spcPct val="100000"/>
              </a:lnSpc>
              <a:spcBef>
                <a:spcPts val="0"/>
              </a:spcBef>
              <a:spcAft>
                <a:spcPts val="0"/>
              </a:spcAft>
              <a:buNone/>
            </a:pPr>
            <a:r>
              <a:rPr b="1" i="0" lang="en-US" sz="3200" u="none" cap="none" strike="noStrike">
                <a:solidFill>
                  <a:srgbClr val="E8470A"/>
                </a:solidFill>
                <a:latin typeface="Poppins"/>
                <a:ea typeface="Poppins"/>
                <a:cs typeface="Poppins"/>
                <a:sym typeface="Poppins"/>
              </a:rPr>
              <a:t>Key Findings: Ethiopia RCT</a:t>
            </a:r>
            <a:endParaRPr b="0" i="0" sz="1400" u="none" cap="none" strike="noStrike">
              <a:solidFill>
                <a:srgbClr val="000000"/>
              </a:solidFill>
              <a:latin typeface="Poppins"/>
              <a:ea typeface="Poppins"/>
              <a:cs typeface="Poppins"/>
              <a:sym typeface="Poppins"/>
            </a:endParaRPr>
          </a:p>
        </p:txBody>
      </p:sp>
      <p:sp>
        <p:nvSpPr>
          <p:cNvPr id="108" name="Google Shape;108;p10"/>
          <p:cNvSpPr txBox="1"/>
          <p:nvPr/>
        </p:nvSpPr>
        <p:spPr>
          <a:xfrm>
            <a:off x="1221261" y="1091814"/>
            <a:ext cx="9397247" cy="5262979"/>
          </a:xfrm>
          <a:prstGeom prst="rect">
            <a:avLst/>
          </a:prstGeom>
          <a:noFill/>
          <a:ln>
            <a:noFill/>
          </a:ln>
        </p:spPr>
        <p:txBody>
          <a:bodyPr anchorCtr="0" anchor="t" bIns="45700" lIns="91425" spcFirstLastPara="1" rIns="91425" wrap="square" tIns="45700">
            <a:spAutoFit/>
          </a:bodyPr>
          <a:lstStyle/>
          <a:p>
            <a:pPr indent="-133350" lvl="0" marL="28575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242424"/>
              </a:solidFill>
              <a:latin typeface="Poppins"/>
              <a:ea typeface="Poppins"/>
              <a:cs typeface="Poppins"/>
              <a:sym typeface="Poppins"/>
            </a:endParaRPr>
          </a:p>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242424"/>
                </a:solidFill>
                <a:latin typeface="Poppins"/>
                <a:ea typeface="Poppins"/>
                <a:cs typeface="Poppins"/>
                <a:sym typeface="Poppins"/>
              </a:rPr>
              <a:t>Teachers showed major gains in instructional practices, classroom management, and student engagement. </a:t>
            </a:r>
            <a:endParaRPr b="0" i="0" sz="2400" u="none" cap="none" strike="noStrike">
              <a:solidFill>
                <a:srgbClr val="242424"/>
              </a:solidFill>
              <a:latin typeface="Poppins"/>
              <a:ea typeface="Poppins"/>
              <a:cs typeface="Poppins"/>
              <a:sym typeface="Poppins"/>
            </a:endParaRPr>
          </a:p>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242424"/>
                </a:solidFill>
                <a:latin typeface="Poppins"/>
                <a:ea typeface="Poppins"/>
                <a:cs typeface="Poppins"/>
                <a:sym typeface="Poppins"/>
              </a:rPr>
              <a:t>Children made large improvements in numeracy and social–emotional learning, and moderate gains in literacy and wellbeing.</a:t>
            </a:r>
            <a:endParaRPr b="0" i="0" sz="2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242424"/>
                </a:solidFill>
                <a:latin typeface="Poppins"/>
                <a:ea typeface="Poppins"/>
                <a:cs typeface="Poppins"/>
                <a:sym typeface="Poppins"/>
              </a:rPr>
              <a:t> Compared to education interventions in conflict affected settings, PlayMatters in Ethiopia achieved 4X the impact on children’s SEL outcomes, 2X the impact on numeracy, and similar impacts on literacy at one-sixth of the average cost of education interventions in conflict settings (US$38 per child compared to US$240 in the field).</a:t>
            </a:r>
            <a:endParaRPr b="0"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a:ea typeface="Arial"/>
              <a:cs typeface="Arial"/>
              <a:sym typeface="Arial"/>
            </a:endParaRPr>
          </a:p>
        </p:txBody>
      </p:sp>
      <p:sp>
        <p:nvSpPr>
          <p:cNvPr id="109" name="Google Shape;109;p10"/>
          <p:cNvSpPr txBox="1"/>
          <p:nvPr/>
        </p:nvSpPr>
        <p:spPr>
          <a:xfrm>
            <a:off x="407" y="6046871"/>
            <a:ext cx="12187216" cy="707717"/>
          </a:xfrm>
          <a:prstGeom prst="rect">
            <a:avLst/>
          </a:prstGeom>
          <a:solidFill>
            <a:srgbClr val="FFF3EE"/>
          </a:solidFill>
          <a:ln cap="flat" cmpd="sng" w="19050">
            <a:solidFill>
              <a:srgbClr val="E8470A"/>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400" u="none" cap="none" strike="noStrike">
                <a:solidFill>
                  <a:srgbClr val="242424"/>
                </a:solidFill>
                <a:latin typeface="Poppins"/>
                <a:ea typeface="Poppins"/>
                <a:cs typeface="Poppins"/>
                <a:sym typeface="Poppins"/>
              </a:rPr>
              <a:t>Learning through Play can be integrated into national teacher professional development frameworks and curriculum reforms, offering a scalable, low-cost model to strengthen quality, equity, and resilience in education.</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400" u="none" cap="none" strike="noStrike">
              <a:solidFill>
                <a:srgbClr val="242424"/>
              </a:solidFill>
              <a:latin typeface="Poppins"/>
              <a:ea typeface="Poppins"/>
              <a:cs typeface="Poppins"/>
              <a:sym typeface="Poppi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09"/>
                                        </p:tgtEl>
                                        <p:attrNameLst>
                                          <p:attrName>style.visibility</p:attrName>
                                        </p:attrNameLst>
                                      </p:cBhvr>
                                      <p:to>
                                        <p:strVal val="visible"/>
                                      </p:to>
                                    </p:set>
                                    <p:anim calcmode="lin" valueType="num">
                                      <p:cBhvr additive="base">
                                        <p:cTn dur="1000"/>
                                        <p:tgtEl>
                                          <p:spTgt spid="10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1"/>
          <p:cNvSpPr txBox="1"/>
          <p:nvPr/>
        </p:nvSpPr>
        <p:spPr>
          <a:xfrm>
            <a:off x="457200" y="457200"/>
            <a:ext cx="182880" cy="5943600"/>
          </a:xfrm>
          <a:prstGeom prst="rect">
            <a:avLst/>
          </a:prstGeom>
          <a:solidFill>
            <a:srgbClr val="E847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 name="Google Shape;115;p11"/>
          <p:cNvSpPr txBox="1"/>
          <p:nvPr/>
        </p:nvSpPr>
        <p:spPr>
          <a:xfrm>
            <a:off x="679186" y="457200"/>
            <a:ext cx="10912320" cy="68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US" sz="3200" u="none" cap="none" strike="noStrike">
                <a:solidFill>
                  <a:srgbClr val="E8470A"/>
                </a:solidFill>
                <a:latin typeface="Poppins"/>
                <a:ea typeface="Poppins"/>
                <a:cs typeface="Poppins"/>
                <a:sym typeface="Poppins"/>
              </a:rPr>
              <a:t>Key Findings: </a:t>
            </a:r>
            <a:r>
              <a:rPr b="1" i="0" lang="en-US" sz="2700" u="none" cap="none" strike="noStrike">
                <a:solidFill>
                  <a:srgbClr val="E8470A"/>
                </a:solidFill>
                <a:latin typeface="Poppins"/>
                <a:ea typeface="Poppins"/>
                <a:cs typeface="Poppins"/>
                <a:sym typeface="Poppins"/>
              </a:rPr>
              <a:t>Parent and Community Engagement Study</a:t>
            </a:r>
            <a:endParaRPr sz="1300"/>
          </a:p>
        </p:txBody>
      </p:sp>
      <p:pic>
        <p:nvPicPr>
          <p:cNvPr id="116" name="Google Shape;116;p11"/>
          <p:cNvPicPr preferRelativeResize="0"/>
          <p:nvPr/>
        </p:nvPicPr>
        <p:blipFill rotWithShape="1">
          <a:blip r:embed="rId3">
            <a:alphaModFix/>
          </a:blip>
          <a:srcRect b="0" l="0" r="0" t="0"/>
          <a:stretch/>
        </p:blipFill>
        <p:spPr>
          <a:xfrm>
            <a:off x="6984519" y="2056328"/>
            <a:ext cx="5207809" cy="3175095"/>
          </a:xfrm>
          <a:prstGeom prst="rect">
            <a:avLst/>
          </a:prstGeom>
          <a:noFill/>
          <a:ln>
            <a:noFill/>
          </a:ln>
        </p:spPr>
      </p:pic>
      <p:sp>
        <p:nvSpPr>
          <p:cNvPr id="117" name="Google Shape;117;p11"/>
          <p:cNvSpPr txBox="1"/>
          <p:nvPr/>
        </p:nvSpPr>
        <p:spPr>
          <a:xfrm>
            <a:off x="1034559" y="1141868"/>
            <a:ext cx="5798249" cy="5016758"/>
          </a:xfrm>
          <a:prstGeom prst="rect">
            <a:avLst/>
          </a:prstGeom>
          <a:noFill/>
          <a:ln cap="flat" cmpd="sng" w="9525">
            <a:solidFill>
              <a:srgbClr val="0070C0"/>
            </a:solidFill>
            <a:prstDash val="solid"/>
            <a:round/>
            <a:headEnd len="sm" w="sm" type="none"/>
            <a:tailEnd len="sm" w="sm" type="none"/>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Increased parental and community involvement in school affairs enhances teachers’ classroom practices,  Classroom Management &amp; Positive Discipline, and Student Engagement. </a:t>
            </a:r>
            <a:endParaRPr b="0" i="0" sz="20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Positive feedback from parents motivates teachers to adopt and continue using LtP techniques. </a:t>
            </a:r>
            <a:endParaRPr b="0" i="0" sz="20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Poppins"/>
                <a:ea typeface="Poppins"/>
                <a:cs typeface="Poppins"/>
                <a:sym typeface="Poppins"/>
              </a:rPr>
              <a:t>Collaborative efforts have led to a more conducive learning environment, with creative use of play materials even in overcrowded classrooms. </a:t>
            </a:r>
            <a:endParaRPr/>
          </a:p>
          <a:p>
            <a:pPr indent="0" lvl="0" marL="0" marR="0" rtl="0" algn="l">
              <a:lnSpc>
                <a:spcPct val="100000"/>
              </a:lnSpc>
              <a:spcBef>
                <a:spcPts val="0"/>
              </a:spcBef>
              <a:spcAft>
                <a:spcPts val="0"/>
              </a:spcAft>
              <a:buNone/>
            </a:pPr>
            <a:r>
              <a:rPr b="0" i="1" lang="en-US" sz="2000" u="none" cap="none" strike="noStrike">
                <a:solidFill>
                  <a:srgbClr val="000000"/>
                </a:solidFill>
                <a:latin typeface="Poppins"/>
                <a:ea typeface="Poppins"/>
                <a:cs typeface="Poppins"/>
                <a:sym typeface="Poppins"/>
              </a:rPr>
              <a:t>Overall, community participation strengthens trust, shared responsibility, and continuity of learning during disruptions.</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2"/>
          <p:cNvSpPr txBox="1"/>
          <p:nvPr/>
        </p:nvSpPr>
        <p:spPr>
          <a:xfrm>
            <a:off x="457200" y="457200"/>
            <a:ext cx="182880" cy="5943600"/>
          </a:xfrm>
          <a:prstGeom prst="rect">
            <a:avLst/>
          </a:prstGeom>
          <a:solidFill>
            <a:srgbClr val="E847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Picture" id="124" name="Google Shape;124;p12"/>
          <p:cNvPicPr preferRelativeResize="0"/>
          <p:nvPr/>
        </p:nvPicPr>
        <p:blipFill rotWithShape="1">
          <a:blip r:embed="rId3">
            <a:alphaModFix/>
          </a:blip>
          <a:srcRect b="0" l="0" r="0" t="0"/>
          <a:stretch/>
        </p:blipFill>
        <p:spPr>
          <a:xfrm>
            <a:off x="651434" y="465467"/>
            <a:ext cx="10539078" cy="6074230"/>
          </a:xfrm>
          <a:prstGeom prst="rect">
            <a:avLst/>
          </a:prstGeom>
          <a:noFill/>
          <a:ln>
            <a:noFill/>
          </a:ln>
        </p:spPr>
      </p:pic>
      <p:sp>
        <p:nvSpPr>
          <p:cNvPr id="125" name="Google Shape;125;p12"/>
          <p:cNvSpPr txBox="1"/>
          <p:nvPr/>
        </p:nvSpPr>
        <p:spPr>
          <a:xfrm>
            <a:off x="407" y="6133135"/>
            <a:ext cx="12187216" cy="707717"/>
          </a:xfrm>
          <a:prstGeom prst="rect">
            <a:avLst/>
          </a:prstGeom>
          <a:solidFill>
            <a:srgbClr val="FFF3EE"/>
          </a:solidFill>
          <a:ln cap="flat" cmpd="sng" w="19050">
            <a:solidFill>
              <a:srgbClr val="E8470A"/>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b="1" i="0" lang="en-US" sz="1100" u="none" cap="none" strike="noStrike">
                <a:solidFill>
                  <a:srgbClr val="242424"/>
                </a:solidFill>
                <a:latin typeface="Poppins"/>
                <a:ea typeface="Poppins"/>
                <a:cs typeface="Poppins"/>
                <a:sym typeface="Poppins"/>
              </a:rPr>
              <a:t>In refugee-host schools, LtP created something beyond academic gains. It became a space for social cohesion, children from different communities played and learned together, parents interacted across ethnic and social divides, schools became shared spaces of cooperation and trust, play </a:t>
            </a:r>
            <a:r>
              <a:rPr b="1" i="0" lang="en-US" sz="1100" u="none" cap="none" strike="noStrike">
                <a:solidFill>
                  <a:srgbClr val="000000"/>
                </a:solidFill>
                <a:latin typeface="Poppins"/>
                <a:ea typeface="Poppins"/>
                <a:cs typeface="Poppins"/>
                <a:sym typeface="Poppins"/>
              </a:rPr>
              <a:t>helped create shared spaces of trust, interaction, and belonging across refugee and host communities, and where division once existed.</a:t>
            </a:r>
            <a:endParaRPr/>
          </a:p>
        </p:txBody>
      </p:sp>
      <p:sp>
        <p:nvSpPr>
          <p:cNvPr id="126" name="Google Shape;126;p12"/>
          <p:cNvSpPr txBox="1"/>
          <p:nvPr/>
        </p:nvSpPr>
        <p:spPr>
          <a:xfrm>
            <a:off x="463527" y="126520"/>
            <a:ext cx="10912320" cy="685800"/>
          </a:xfrm>
          <a:prstGeom prst="rect">
            <a:avLst/>
          </a:prstGeom>
          <a:noFill/>
          <a:ln>
            <a:noFill/>
          </a:ln>
        </p:spPr>
        <p:txBody>
          <a:bodyPr anchorCtr="0" anchor="ctr" bIns="45700" lIns="91425" spcFirstLastPara="1" rIns="91425" wrap="square" tIns="45700">
            <a:noAutofit/>
          </a:bodyPr>
          <a:lstStyle/>
          <a:p>
            <a:pPr indent="0" lvl="1" marL="457200" marR="0" rtl="0" algn="l">
              <a:lnSpc>
                <a:spcPct val="100000"/>
              </a:lnSpc>
              <a:spcBef>
                <a:spcPts val="0"/>
              </a:spcBef>
              <a:spcAft>
                <a:spcPts val="0"/>
              </a:spcAft>
              <a:buNone/>
            </a:pPr>
            <a:r>
              <a:rPr b="1" i="0" lang="en-US" sz="3200" u="none" cap="none" strike="noStrike">
                <a:solidFill>
                  <a:srgbClr val="E8470A"/>
                </a:solidFill>
                <a:latin typeface="Poppins"/>
                <a:ea typeface="Poppins"/>
                <a:cs typeface="Poppins"/>
                <a:sym typeface="Poppins"/>
              </a:rPr>
              <a:t>Key Findings: </a:t>
            </a:r>
            <a:r>
              <a:rPr b="1" i="0" lang="en-US" sz="2400" u="none" cap="none" strike="noStrike">
                <a:solidFill>
                  <a:srgbClr val="E8470A"/>
                </a:solidFill>
                <a:latin typeface="Poppins"/>
                <a:ea typeface="Poppins"/>
                <a:cs typeface="Poppins"/>
                <a:sym typeface="Poppins"/>
              </a:rPr>
              <a:t>Community Engagement Sustainability Study</a:t>
            </a:r>
            <a:endParaRPr/>
          </a:p>
        </p:txBody>
      </p:sp>
      <p:pic>
        <p:nvPicPr>
          <p:cNvPr descr="A orange background with white text&#10;&#10;AI-generated content may be incorrect." id="127" name="Google Shape;127;p12"/>
          <p:cNvPicPr preferRelativeResize="0"/>
          <p:nvPr/>
        </p:nvPicPr>
        <p:blipFill rotWithShape="1">
          <a:blip r:embed="rId4">
            <a:alphaModFix/>
          </a:blip>
          <a:srcRect b="0" l="0" r="0" t="0"/>
          <a:stretch/>
        </p:blipFill>
        <p:spPr>
          <a:xfrm>
            <a:off x="9020771" y="836057"/>
            <a:ext cx="2779969" cy="2604305"/>
          </a:xfrm>
          <a:prstGeom prst="rect">
            <a:avLst/>
          </a:prstGeom>
          <a:noFill/>
          <a:ln>
            <a:noFill/>
          </a:ln>
        </p:spPr>
      </p:pic>
      <p:sp>
        <p:nvSpPr>
          <p:cNvPr id="128" name="Google Shape;128;p12"/>
          <p:cNvSpPr txBox="1"/>
          <p:nvPr/>
        </p:nvSpPr>
        <p:spPr>
          <a:xfrm>
            <a:off x="4550215" y="716417"/>
            <a:ext cx="2807579" cy="52322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Jjjjjjjjjjj</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jjjjjjjj</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3"/>
          <p:cNvSpPr txBox="1"/>
          <p:nvPr/>
        </p:nvSpPr>
        <p:spPr>
          <a:xfrm>
            <a:off x="457200" y="457200"/>
            <a:ext cx="182880" cy="5943600"/>
          </a:xfrm>
          <a:prstGeom prst="rect">
            <a:avLst/>
          </a:prstGeom>
          <a:solidFill>
            <a:srgbClr val="E847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 name="Google Shape;134;p13"/>
          <p:cNvSpPr txBox="1"/>
          <p:nvPr/>
        </p:nvSpPr>
        <p:spPr>
          <a:xfrm>
            <a:off x="822960" y="457200"/>
            <a:ext cx="10912320" cy="68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US" sz="3200" u="none" cap="none" strike="noStrike">
                <a:solidFill>
                  <a:srgbClr val="C55A11"/>
                </a:solidFill>
                <a:latin typeface="Poppins"/>
                <a:ea typeface="Poppins"/>
                <a:cs typeface="Poppins"/>
                <a:sym typeface="Poppins"/>
              </a:rPr>
              <a:t>Why it Matters for Resilience &amp; Stability</a:t>
            </a:r>
            <a:endParaRPr/>
          </a:p>
        </p:txBody>
      </p:sp>
      <p:sp>
        <p:nvSpPr>
          <p:cNvPr id="135" name="Google Shape;135;p13"/>
          <p:cNvSpPr txBox="1"/>
          <p:nvPr/>
        </p:nvSpPr>
        <p:spPr>
          <a:xfrm>
            <a:off x="822960" y="2017950"/>
            <a:ext cx="3200400" cy="3657300"/>
          </a:xfrm>
          <a:prstGeom prst="rect">
            <a:avLst/>
          </a:prstGeom>
          <a:solidFill>
            <a:srgbClr val="FFF3EE"/>
          </a:solidFill>
          <a:ln cap="flat" cmpd="sng" w="19050">
            <a:solidFill>
              <a:srgbClr val="E8470A"/>
            </a:solidFill>
            <a:prstDash val="solid"/>
            <a:round/>
            <a:headEnd len="sm" w="sm" type="none"/>
            <a:tailEnd len="sm" w="sm" type="none"/>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E8470A"/>
                </a:solidFill>
                <a:latin typeface="Poppins"/>
                <a:ea typeface="Poppins"/>
                <a:cs typeface="Poppins"/>
                <a:sym typeface="Poppins"/>
              </a:rPr>
              <a:t>Human Capital</a:t>
            </a:r>
            <a:endParaRPr/>
          </a:p>
          <a:p>
            <a:pPr indent="0" lvl="0" marL="0" marR="0" rtl="0" algn="l">
              <a:lnSpc>
                <a:spcPct val="100000"/>
              </a:lnSpc>
              <a:spcBef>
                <a:spcPts val="0"/>
              </a:spcBef>
              <a:spcAft>
                <a:spcPts val="0"/>
              </a:spcAft>
              <a:buNone/>
            </a:pPr>
            <a:r>
              <a:t/>
            </a:r>
            <a:endParaRPr b="1" i="0" sz="1800" u="none" cap="none" strike="noStrike">
              <a:solidFill>
                <a:srgbClr val="E8470A"/>
              </a:solidFill>
              <a:latin typeface="Poppins"/>
              <a:ea typeface="Poppins"/>
              <a:cs typeface="Poppins"/>
              <a:sym typeface="Poppins"/>
            </a:endParaRPr>
          </a:p>
          <a:p>
            <a:pPr indent="0" lvl="0" marL="0" marR="0" rtl="0" algn="l">
              <a:lnSpc>
                <a:spcPct val="100000"/>
              </a:lnSpc>
              <a:spcBef>
                <a:spcPts val="0"/>
              </a:spcBef>
              <a:spcAft>
                <a:spcPts val="0"/>
              </a:spcAft>
              <a:buNone/>
            </a:pPr>
            <a:r>
              <a:rPr b="0" i="0" lang="en-US" sz="1800" u="none" cap="none" strike="noStrike">
                <a:solidFill>
                  <a:srgbClr val="000000"/>
                </a:solidFill>
                <a:latin typeface="Poppins"/>
                <a:ea typeface="Poppins"/>
                <a:cs typeface="Poppins"/>
                <a:sym typeface="Poppins"/>
              </a:rPr>
              <a:t>Foundational learning equips children with the literacy, numeracy, and social-emotional skills needed for lifelong learning, adaptability, and economic participation.</a:t>
            </a:r>
            <a:endParaRPr b="0" i="0" sz="1800" u="none" cap="none" strike="noStrike">
              <a:solidFill>
                <a:srgbClr val="333333"/>
              </a:solidFill>
              <a:latin typeface="Poppins"/>
              <a:ea typeface="Poppins"/>
              <a:cs typeface="Poppins"/>
              <a:sym typeface="Poppins"/>
            </a:endParaRPr>
          </a:p>
        </p:txBody>
      </p:sp>
      <p:sp>
        <p:nvSpPr>
          <p:cNvPr id="136" name="Google Shape;136;p13"/>
          <p:cNvSpPr txBox="1"/>
          <p:nvPr/>
        </p:nvSpPr>
        <p:spPr>
          <a:xfrm>
            <a:off x="4344960" y="2017949"/>
            <a:ext cx="3200400" cy="3657300"/>
          </a:xfrm>
          <a:prstGeom prst="rect">
            <a:avLst/>
          </a:prstGeom>
          <a:solidFill>
            <a:srgbClr val="EBF5FB"/>
          </a:solidFill>
          <a:ln cap="flat" cmpd="sng" w="19050">
            <a:solidFill>
              <a:srgbClr val="1A5276"/>
            </a:solidFill>
            <a:prstDash val="solid"/>
            <a:round/>
            <a:headEnd len="sm" w="sm" type="none"/>
            <a:tailEnd len="sm" w="sm" type="none"/>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1A5276"/>
                </a:solidFill>
                <a:latin typeface="Poppins"/>
                <a:ea typeface="Poppins"/>
                <a:cs typeface="Poppins"/>
                <a:sym typeface="Poppins"/>
              </a:rPr>
              <a:t>Social Cohesion </a:t>
            </a:r>
            <a:endParaRPr b="1" i="0" sz="1800" u="none" cap="none" strike="noStrike">
              <a:solidFill>
                <a:srgbClr val="1A5276"/>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1" i="0" sz="1800" u="none" cap="none" strike="noStrike">
              <a:solidFill>
                <a:srgbClr val="1A5276"/>
              </a:solidFill>
              <a:latin typeface="Poppins"/>
              <a:ea typeface="Poppins"/>
              <a:cs typeface="Poppins"/>
              <a:sym typeface="Poppins"/>
            </a:endParaRPr>
          </a:p>
          <a:p>
            <a:pPr indent="0" lvl="0" marL="0" marR="0" rtl="0" algn="l">
              <a:lnSpc>
                <a:spcPct val="100000"/>
              </a:lnSpc>
              <a:spcBef>
                <a:spcPts val="0"/>
              </a:spcBef>
              <a:spcAft>
                <a:spcPts val="0"/>
              </a:spcAft>
              <a:buNone/>
            </a:pPr>
            <a:r>
              <a:rPr b="0" i="0" lang="en-US" sz="1800" u="none" cap="none" strike="noStrike">
                <a:solidFill>
                  <a:srgbClr val="000000"/>
                </a:solidFill>
                <a:latin typeface="Poppins"/>
                <a:ea typeface="Poppins"/>
                <a:cs typeface="Poppins"/>
                <a:sym typeface="Poppins"/>
              </a:rPr>
              <a:t>Play-based learning fosters empathy, collaboration, and positive interaction across divided communities and classrooms.</a:t>
            </a:r>
            <a:endParaRPr b="0" i="0" sz="1800" u="none" cap="none" strike="noStrike">
              <a:solidFill>
                <a:srgbClr val="000000"/>
              </a:solidFill>
              <a:latin typeface="Poppins"/>
              <a:ea typeface="Poppins"/>
              <a:cs typeface="Poppins"/>
              <a:sym typeface="Poppins"/>
            </a:endParaRPr>
          </a:p>
        </p:txBody>
      </p:sp>
      <p:sp>
        <p:nvSpPr>
          <p:cNvPr id="137" name="Google Shape;137;p13"/>
          <p:cNvSpPr txBox="1"/>
          <p:nvPr/>
        </p:nvSpPr>
        <p:spPr>
          <a:xfrm>
            <a:off x="7772400" y="2017950"/>
            <a:ext cx="3162900" cy="3657300"/>
          </a:xfrm>
          <a:prstGeom prst="rect">
            <a:avLst/>
          </a:prstGeom>
          <a:solidFill>
            <a:srgbClr val="E8F5E9"/>
          </a:solidFill>
          <a:ln cap="flat" cmpd="sng" w="19050">
            <a:solidFill>
              <a:srgbClr val="2E7D32"/>
            </a:solidFill>
            <a:prstDash val="solid"/>
            <a:round/>
            <a:headEnd len="sm" w="sm" type="none"/>
            <a:tailEnd len="sm" w="sm" type="none"/>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1" i="0" lang="en-US" sz="1800" u="none" cap="none" strike="noStrike">
                <a:solidFill>
                  <a:srgbClr val="2E7D32"/>
                </a:solidFill>
                <a:latin typeface="Poppins"/>
                <a:ea typeface="Poppins"/>
                <a:cs typeface="Poppins"/>
                <a:sym typeface="Poppins"/>
              </a:rPr>
              <a:t>Stability</a:t>
            </a:r>
            <a:endParaRPr b="1" i="0" sz="1800" u="none" cap="none" strike="noStrike">
              <a:solidFill>
                <a:srgbClr val="2E7D32"/>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1" i="0" sz="1800" u="none" cap="none" strike="noStrike">
              <a:solidFill>
                <a:srgbClr val="2E7D32"/>
              </a:solidFill>
              <a:latin typeface="Poppins"/>
              <a:ea typeface="Poppins"/>
              <a:cs typeface="Poppins"/>
              <a:sym typeface="Poppins"/>
            </a:endParaRPr>
          </a:p>
          <a:p>
            <a:pPr indent="0" lvl="0" marL="0" marR="0" rtl="0" algn="l">
              <a:lnSpc>
                <a:spcPct val="100000"/>
              </a:lnSpc>
              <a:spcBef>
                <a:spcPts val="0"/>
              </a:spcBef>
              <a:spcAft>
                <a:spcPts val="0"/>
              </a:spcAft>
              <a:buNone/>
            </a:pPr>
            <a:r>
              <a:rPr b="0" i="0" lang="en-US" sz="1800" u="none" cap="none" strike="noStrike">
                <a:solidFill>
                  <a:srgbClr val="000000"/>
                </a:solidFill>
                <a:latin typeface="Poppins"/>
                <a:ea typeface="Poppins"/>
                <a:cs typeface="Poppins"/>
                <a:sym typeface="Poppins"/>
              </a:rPr>
              <a:t>Community-owned and system-embedded approaches strengthen continuity, resilience, and stability beyond donor cycles.</a:t>
            </a:r>
            <a:endParaRPr b="0" i="0" sz="1800" u="none" cap="none" strike="noStrike">
              <a:solidFill>
                <a:srgbClr val="333333"/>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4"/>
          <p:cNvSpPr txBox="1"/>
          <p:nvPr/>
        </p:nvSpPr>
        <p:spPr>
          <a:xfrm>
            <a:off x="457200" y="457200"/>
            <a:ext cx="182880" cy="5943600"/>
          </a:xfrm>
          <a:prstGeom prst="rect">
            <a:avLst/>
          </a:prstGeom>
          <a:solidFill>
            <a:srgbClr val="E847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3" name="Google Shape;143;p14"/>
          <p:cNvSpPr txBox="1"/>
          <p:nvPr/>
        </p:nvSpPr>
        <p:spPr>
          <a:xfrm>
            <a:off x="822960" y="457200"/>
            <a:ext cx="10912320" cy="68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US" sz="3200" u="none" cap="none" strike="noStrike">
                <a:solidFill>
                  <a:srgbClr val="E8470A"/>
                </a:solidFill>
                <a:latin typeface="Poppins"/>
                <a:ea typeface="Poppins"/>
                <a:cs typeface="Poppins"/>
                <a:sym typeface="Poppins"/>
              </a:rPr>
              <a:t>Key Insights for Policymakers, Partners &amp; Donors</a:t>
            </a:r>
            <a:endParaRPr/>
          </a:p>
        </p:txBody>
      </p:sp>
      <p:sp>
        <p:nvSpPr>
          <p:cNvPr id="144" name="Google Shape;144;p14"/>
          <p:cNvSpPr txBox="1"/>
          <p:nvPr/>
        </p:nvSpPr>
        <p:spPr>
          <a:xfrm>
            <a:off x="822960" y="1268705"/>
            <a:ext cx="3200400" cy="2082657"/>
          </a:xfrm>
          <a:prstGeom prst="rect">
            <a:avLst/>
          </a:prstGeom>
          <a:solidFill>
            <a:srgbClr val="E8470A"/>
          </a:solidFill>
          <a:ln>
            <a:noFill/>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1" i="0" lang="en-US" sz="2000" u="none" cap="none" strike="noStrike">
                <a:solidFill>
                  <a:schemeClr val="lt1"/>
                </a:solidFill>
                <a:latin typeface="Poppins"/>
                <a:ea typeface="Poppins"/>
                <a:cs typeface="Poppins"/>
                <a:sym typeface="Poppins"/>
              </a:rPr>
              <a:t>1. Design for sustainability from the start</a:t>
            </a:r>
            <a:endParaRPr b="1" i="0" sz="1600" u="none" cap="none" strike="noStrike">
              <a:solidFill>
                <a:schemeClr val="lt1"/>
              </a:solidFill>
              <a:latin typeface="Poppins"/>
              <a:ea typeface="Poppins"/>
              <a:cs typeface="Poppins"/>
              <a:sym typeface="Poppins"/>
            </a:endParaRPr>
          </a:p>
        </p:txBody>
      </p:sp>
      <p:sp>
        <p:nvSpPr>
          <p:cNvPr id="145" name="Google Shape;145;p14"/>
          <p:cNvSpPr txBox="1"/>
          <p:nvPr/>
        </p:nvSpPr>
        <p:spPr>
          <a:xfrm>
            <a:off x="4344960" y="1268706"/>
            <a:ext cx="3200400" cy="2160294"/>
          </a:xfrm>
          <a:prstGeom prst="rect">
            <a:avLst/>
          </a:prstGeom>
          <a:solidFill>
            <a:srgbClr val="1A5276"/>
          </a:solidFill>
          <a:ln>
            <a:noFill/>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1" i="0" lang="en-US" sz="2000" u="none" cap="none" strike="noStrike">
                <a:solidFill>
                  <a:srgbClr val="FFFFFF"/>
                </a:solidFill>
                <a:latin typeface="Century Gothic"/>
                <a:ea typeface="Century Gothic"/>
                <a:cs typeface="Century Gothic"/>
                <a:sym typeface="Century Gothic"/>
              </a:rPr>
              <a:t>2</a:t>
            </a:r>
            <a:r>
              <a:rPr b="1" i="0" lang="en-US" sz="2000" u="none" cap="none" strike="noStrike">
                <a:solidFill>
                  <a:schemeClr val="lt1"/>
                </a:solidFill>
                <a:latin typeface="Poppins"/>
                <a:ea typeface="Poppins"/>
                <a:cs typeface="Poppins"/>
                <a:sym typeface="Poppins"/>
              </a:rPr>
              <a:t>. Invest in relational, low‑cost strategies</a:t>
            </a:r>
            <a:endParaRPr/>
          </a:p>
        </p:txBody>
      </p:sp>
      <p:sp>
        <p:nvSpPr>
          <p:cNvPr id="146" name="Google Shape;146;p14"/>
          <p:cNvSpPr txBox="1"/>
          <p:nvPr/>
        </p:nvSpPr>
        <p:spPr>
          <a:xfrm>
            <a:off x="7772400" y="1268706"/>
            <a:ext cx="3162880" cy="2160294"/>
          </a:xfrm>
          <a:prstGeom prst="rect">
            <a:avLst/>
          </a:prstGeom>
          <a:solidFill>
            <a:srgbClr val="2E7D32"/>
          </a:solidFill>
          <a:ln>
            <a:noFill/>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1" i="0" lang="en-US" sz="2000" u="none" cap="none" strike="noStrike">
                <a:solidFill>
                  <a:srgbClr val="FFFFFF"/>
                </a:solidFill>
                <a:latin typeface="Poppins"/>
                <a:ea typeface="Poppins"/>
                <a:cs typeface="Poppins"/>
                <a:sym typeface="Poppins"/>
              </a:rPr>
              <a:t>3. Integrate LtP into national teacher development &amp; curricula.</a:t>
            </a:r>
            <a:endParaRPr/>
          </a:p>
        </p:txBody>
      </p:sp>
      <p:sp>
        <p:nvSpPr>
          <p:cNvPr id="147" name="Google Shape;147;p14"/>
          <p:cNvSpPr txBox="1"/>
          <p:nvPr/>
        </p:nvSpPr>
        <p:spPr>
          <a:xfrm>
            <a:off x="2763520" y="3702392"/>
            <a:ext cx="3200400" cy="2160294"/>
          </a:xfrm>
          <a:prstGeom prst="rect">
            <a:avLst/>
          </a:prstGeom>
          <a:solidFill>
            <a:srgbClr val="1A5276"/>
          </a:solidFill>
          <a:ln>
            <a:noFill/>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1" i="0" lang="en-US" sz="2000" u="none" cap="none" strike="noStrike">
                <a:solidFill>
                  <a:srgbClr val="FFFFFF"/>
                </a:solidFill>
                <a:latin typeface="Poppins"/>
                <a:ea typeface="Poppins"/>
                <a:cs typeface="Poppins"/>
                <a:sym typeface="Poppins"/>
              </a:rPr>
              <a:t>4. </a:t>
            </a:r>
            <a:r>
              <a:rPr b="1" i="0" lang="en-US" sz="2000" u="none" cap="none" strike="noStrike">
                <a:solidFill>
                  <a:schemeClr val="lt1"/>
                </a:solidFill>
                <a:latin typeface="Poppins"/>
                <a:ea typeface="Poppins"/>
                <a:cs typeface="Poppins"/>
                <a:sym typeface="Poppins"/>
              </a:rPr>
              <a:t>Invest in schools as spaces for learning, protection, and social cohesion.</a:t>
            </a:r>
            <a:endParaRPr/>
          </a:p>
        </p:txBody>
      </p:sp>
      <p:sp>
        <p:nvSpPr>
          <p:cNvPr id="148" name="Google Shape;148;p14"/>
          <p:cNvSpPr txBox="1"/>
          <p:nvPr/>
        </p:nvSpPr>
        <p:spPr>
          <a:xfrm>
            <a:off x="6190960" y="3702392"/>
            <a:ext cx="3162880" cy="2160294"/>
          </a:xfrm>
          <a:prstGeom prst="rect">
            <a:avLst/>
          </a:prstGeom>
          <a:solidFill>
            <a:srgbClr val="1A5276"/>
          </a:solidFill>
          <a:ln>
            <a:noFill/>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1" i="0" lang="en-US" sz="2000" u="none" cap="none" strike="noStrike">
                <a:solidFill>
                  <a:srgbClr val="FFFFFF"/>
                </a:solidFill>
                <a:latin typeface="Poppins"/>
                <a:ea typeface="Poppins"/>
                <a:cs typeface="Poppins"/>
                <a:sym typeface="Poppins"/>
              </a:rPr>
              <a:t>5. Provide flexible, multi-year funding that supports system integration rather than short-term parallel delivery</a:t>
            </a:r>
            <a:endParaRPr/>
          </a:p>
        </p:txBody>
      </p:sp>
      <p:sp>
        <p:nvSpPr>
          <p:cNvPr id="149" name="Google Shape;149;p14"/>
          <p:cNvSpPr txBox="1"/>
          <p:nvPr/>
        </p:nvSpPr>
        <p:spPr>
          <a:xfrm>
            <a:off x="1140643" y="5988392"/>
            <a:ext cx="10426046" cy="738664"/>
          </a:xfrm>
          <a:prstGeom prst="rect">
            <a:avLst/>
          </a:prstGeom>
          <a:solidFill>
            <a:schemeClr val="accent2"/>
          </a:solidFill>
          <a:ln cap="flat" cmpd="sng" w="952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Poppins"/>
                <a:ea typeface="Poppins"/>
                <a:cs typeface="Poppins"/>
                <a:sym typeface="Poppins"/>
              </a:rPr>
              <a:t>Foundational learning can be advanced in fragile contexts by embedding Learning through Play within community ownership and system structures.</a:t>
            </a:r>
            <a:r>
              <a:rPr b="0" i="0" lang="en-US" sz="1400" u="none" cap="none" strike="noStrike">
                <a:solidFill>
                  <a:schemeClr val="lt1"/>
                </a:solidFill>
                <a:latin typeface="Poppins"/>
                <a:ea typeface="Poppins"/>
                <a:cs typeface="Poppins"/>
                <a:sym typeface="Poppins"/>
              </a:rPr>
              <a:t> It matters because it equips children to thrive, fosters cohesion across divided communities, and provides a sustainable, cost‑effective pathway to resilience and stability.</a:t>
            </a:r>
            <a:endParaRPr b="0" i="0" sz="1400" u="none" cap="none" strike="noStrike">
              <a:solidFill>
                <a:schemeClr val="lt1"/>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5"/>
          <p:cNvSpPr txBox="1"/>
          <p:nvPr/>
        </p:nvSpPr>
        <p:spPr>
          <a:xfrm>
            <a:off x="457200" y="457200"/>
            <a:ext cx="182880" cy="5943600"/>
          </a:xfrm>
          <a:prstGeom prst="rect">
            <a:avLst/>
          </a:prstGeom>
          <a:solidFill>
            <a:srgbClr val="E8470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5" name="Google Shape;155;p15"/>
          <p:cNvSpPr txBox="1"/>
          <p:nvPr/>
        </p:nvSpPr>
        <p:spPr>
          <a:xfrm>
            <a:off x="822960" y="457200"/>
            <a:ext cx="10912320" cy="685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US" sz="3200" u="none" cap="none" strike="noStrike">
                <a:solidFill>
                  <a:srgbClr val="E8470A"/>
                </a:solidFill>
                <a:latin typeface="Century Gothic"/>
                <a:ea typeface="Century Gothic"/>
                <a:cs typeface="Century Gothic"/>
                <a:sym typeface="Century Gothic"/>
              </a:rPr>
              <a:t>Contacts and references</a:t>
            </a:r>
            <a:endParaRPr/>
          </a:p>
        </p:txBody>
      </p:sp>
      <p:sp>
        <p:nvSpPr>
          <p:cNvPr id="156" name="Google Shape;156;p15"/>
          <p:cNvSpPr txBox="1"/>
          <p:nvPr/>
        </p:nvSpPr>
        <p:spPr>
          <a:xfrm>
            <a:off x="1122358" y="1404594"/>
            <a:ext cx="9445809" cy="4638887"/>
          </a:xfrm>
          <a:prstGeom prst="rect">
            <a:avLst/>
          </a:prstGeom>
          <a:solidFill>
            <a:srgbClr val="EBF5FB"/>
          </a:solidFill>
          <a:ln cap="flat" cmpd="sng" w="19050">
            <a:solidFill>
              <a:srgbClr val="1A5276"/>
            </a:solidFill>
            <a:prstDash val="solid"/>
            <a:round/>
            <a:headEnd len="sm" w="sm" type="none"/>
            <a:tailEnd len="sm" w="sm" type="none"/>
          </a:ln>
        </p:spPr>
        <p:txBody>
          <a:bodyPr anchorCtr="0" anchor="t" bIns="91425" lIns="137150" spcFirstLastPara="1" rIns="137150" wrap="square" tIns="91425">
            <a:noAutofit/>
          </a:bodyPr>
          <a:lstStyle/>
          <a:p>
            <a:pPr indent="0" lvl="0" marL="0" marR="0" rtl="0" algn="l">
              <a:lnSpc>
                <a:spcPct val="100000"/>
              </a:lnSpc>
              <a:spcBef>
                <a:spcPts val="0"/>
              </a:spcBef>
              <a:spcAft>
                <a:spcPts val="0"/>
              </a:spcAft>
              <a:buNone/>
            </a:pPr>
            <a:r>
              <a:rPr b="1" i="0" lang="en-US" sz="1600" u="none" cap="none" strike="noStrike">
                <a:solidFill>
                  <a:srgbClr val="000000"/>
                </a:solidFill>
                <a:latin typeface="Poppins"/>
                <a:ea typeface="Poppins"/>
                <a:cs typeface="Poppins"/>
                <a:sym typeface="Poppins"/>
              </a:rPr>
              <a:t>Joseph Opondo</a:t>
            </a:r>
            <a:r>
              <a:rPr b="0" i="0" lang="en-US" sz="1600" u="none" cap="none" strike="noStrike">
                <a:solidFill>
                  <a:srgbClr val="000000"/>
                </a:solidFill>
                <a:latin typeface="Poppins"/>
                <a:ea typeface="Poppins"/>
                <a:cs typeface="Poppins"/>
                <a:sym typeface="Poppins"/>
              </a:rPr>
              <a:t> – Plan International </a:t>
            </a:r>
            <a:endParaRPr/>
          </a:p>
          <a:p>
            <a:pPr indent="0" lvl="0" marL="0" marR="0" rtl="0" algn="l">
              <a:lnSpc>
                <a:spcPct val="100000"/>
              </a:lnSpc>
              <a:spcBef>
                <a:spcPts val="0"/>
              </a:spcBef>
              <a:spcAft>
                <a:spcPts val="0"/>
              </a:spcAft>
              <a:buNone/>
            </a:pPr>
            <a:r>
              <a:rPr b="0" i="0" lang="en-US" sz="1600" u="none" cap="none" strike="noStrike">
                <a:solidFill>
                  <a:srgbClr val="000000"/>
                </a:solidFill>
                <a:latin typeface="Poppins"/>
                <a:ea typeface="Poppins"/>
                <a:cs typeface="Poppins"/>
                <a:sym typeface="Poppins"/>
              </a:rPr>
              <a:t>📧 </a:t>
            </a:r>
            <a:r>
              <a:rPr b="0" i="0" lang="en-US" sz="1600" u="sng" cap="none" strike="noStrike">
                <a:solidFill>
                  <a:srgbClr val="000000"/>
                </a:solidFill>
                <a:latin typeface="Poppins"/>
                <a:ea typeface="Poppins"/>
                <a:cs typeface="Poppins"/>
                <a:sym typeface="Poppins"/>
                <a:hlinkClick r:id="rId3">
                  <a:extLst>
                    <a:ext uri="{A12FA001-AC4F-418D-AE19-62706E023703}">
                      <ahyp:hlinkClr val="tx"/>
                    </a:ext>
                  </a:extLst>
                </a:hlinkClick>
              </a:rPr>
              <a:t>joseph.opondo@plan-international.org</a:t>
            </a:r>
            <a:endParaRPr b="0" i="0" sz="1600"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None/>
            </a:pPr>
            <a:r>
              <a:rPr b="1" i="0" lang="en-US" sz="1600" u="none" cap="none" strike="noStrike">
                <a:solidFill>
                  <a:srgbClr val="000000"/>
                </a:solidFill>
                <a:latin typeface="Poppins"/>
                <a:ea typeface="Poppins"/>
                <a:cs typeface="Poppins"/>
                <a:sym typeface="Poppins"/>
              </a:rPr>
              <a:t>References</a:t>
            </a:r>
            <a:endParaRPr b="0" i="0" sz="1600" u="none" cap="none" strike="noStrike">
              <a:solidFill>
                <a:srgbClr val="000000"/>
              </a:solidFill>
              <a:latin typeface="Poppins"/>
              <a:ea typeface="Poppins"/>
              <a:cs typeface="Poppins"/>
              <a:sym typeface="Poppins"/>
            </a:endParaRPr>
          </a:p>
          <a:p>
            <a:pPr indent="-285750" lvl="0" marL="285750" marR="0" rtl="0" algn="l">
              <a:lnSpc>
                <a:spcPct val="100000"/>
              </a:lnSpc>
              <a:spcBef>
                <a:spcPts val="0"/>
              </a:spcBef>
              <a:spcAft>
                <a:spcPts val="0"/>
              </a:spcAft>
              <a:buClr>
                <a:srgbClr val="000000"/>
              </a:buClr>
              <a:buSzPts val="1600"/>
              <a:buFont typeface="Arial"/>
              <a:buChar char="•"/>
            </a:pPr>
            <a:r>
              <a:rPr b="0" i="0" lang="en-US" sz="1600" u="sng" cap="none" strike="noStrike">
                <a:solidFill>
                  <a:srgbClr val="000000"/>
                </a:solidFill>
                <a:latin typeface="Poppins"/>
                <a:ea typeface="Poppins"/>
                <a:cs typeface="Poppins"/>
                <a:sym typeface="Poppins"/>
                <a:hlinkClick r:id="rId4">
                  <a:extLst>
                    <a:ext uri="{A12FA001-AC4F-418D-AE19-62706E023703}">
                      <ahyp:hlinkClr val="tx"/>
                    </a:ext>
                  </a:extLst>
                </a:hlinkClick>
              </a:rPr>
              <a:t>PlayMatters Evidence Brief: </a:t>
            </a:r>
            <a:r>
              <a:rPr b="0" i="1" lang="en-US" sz="1600" u="sng" cap="none" strike="noStrike">
                <a:solidFill>
                  <a:srgbClr val="000000"/>
                </a:solidFill>
                <a:latin typeface="Poppins"/>
                <a:ea typeface="Poppins"/>
                <a:cs typeface="Poppins"/>
                <a:sym typeface="Poppins"/>
                <a:hlinkClick r:id="rId5">
                  <a:extLst>
                    <a:ext uri="{A12FA001-AC4F-418D-AE19-62706E023703}">
                      <ahyp:hlinkClr val="tx"/>
                    </a:ext>
                  </a:extLst>
                </a:hlinkClick>
              </a:rPr>
              <a:t>Learning through Play to Improve Teaching, Learning and Wellbeing in Conflict and Crisis</a:t>
            </a:r>
            <a:r>
              <a:rPr b="0" i="0" lang="en-US" sz="1600" u="sng" cap="none" strike="noStrike">
                <a:solidFill>
                  <a:srgbClr val="000000"/>
                </a:solidFill>
                <a:latin typeface="Poppins"/>
                <a:ea typeface="Poppins"/>
                <a:cs typeface="Poppins"/>
                <a:sym typeface="Poppins"/>
                <a:hlinkClick r:id="rId6">
                  <a:extLst>
                    <a:ext uri="{A12FA001-AC4F-418D-AE19-62706E023703}">
                      <ahyp:hlinkClr val="tx"/>
                    </a:ext>
                  </a:extLst>
                </a:hlinkClick>
              </a:rPr>
              <a:t> (Ethiopia RCT, 2025)</a:t>
            </a:r>
            <a:endParaRPr b="0" i="0" sz="1600" u="none" cap="none" strike="noStrike">
              <a:solidFill>
                <a:srgbClr val="000000"/>
              </a:solidFill>
              <a:latin typeface="Poppins"/>
              <a:ea typeface="Poppins"/>
              <a:cs typeface="Poppins"/>
              <a:sym typeface="Poppins"/>
            </a:endParaRPr>
          </a:p>
          <a:p>
            <a:pPr indent="-285750" lvl="0" marL="285750" marR="0" rtl="0" algn="l">
              <a:lnSpc>
                <a:spcPct val="100000"/>
              </a:lnSpc>
              <a:spcBef>
                <a:spcPts val="0"/>
              </a:spcBef>
              <a:spcAft>
                <a:spcPts val="0"/>
              </a:spcAft>
              <a:buClr>
                <a:srgbClr val="000000"/>
              </a:buClr>
              <a:buSzPts val="1600"/>
              <a:buFont typeface="Arial"/>
              <a:buChar char="•"/>
            </a:pPr>
            <a:r>
              <a:rPr b="0" i="0" lang="en-US" sz="1600" u="sng" cap="none" strike="noStrike">
                <a:solidFill>
                  <a:srgbClr val="000000"/>
                </a:solidFill>
                <a:latin typeface="Poppins"/>
                <a:ea typeface="Poppins"/>
                <a:cs typeface="Poppins"/>
                <a:sym typeface="Poppins"/>
                <a:hlinkClick r:id="rId7">
                  <a:extLst>
                    <a:ext uri="{A12FA001-AC4F-418D-AE19-62706E023703}">
                      <ahyp:hlinkClr val="tx"/>
                    </a:ext>
                  </a:extLst>
                </a:hlinkClick>
              </a:rPr>
              <a:t>PlayMatters Community Engagement Sustainability Study (Ethiopia, Tanzania, Uganda, 2026)</a:t>
            </a:r>
            <a:endParaRPr b="0" i="0" sz="1600" u="none" cap="none" strike="noStrike">
              <a:solidFill>
                <a:srgbClr val="000000"/>
              </a:solidFill>
              <a:latin typeface="Poppins"/>
              <a:ea typeface="Poppins"/>
              <a:cs typeface="Poppins"/>
              <a:sym typeface="Poppins"/>
            </a:endParaRPr>
          </a:p>
          <a:p>
            <a:pPr indent="-285750" lvl="0" marL="285750" marR="0" rtl="0" algn="l">
              <a:lnSpc>
                <a:spcPct val="100000"/>
              </a:lnSpc>
              <a:spcBef>
                <a:spcPts val="0"/>
              </a:spcBef>
              <a:spcAft>
                <a:spcPts val="0"/>
              </a:spcAft>
              <a:buClr>
                <a:srgbClr val="000000"/>
              </a:buClr>
              <a:buSzPts val="1600"/>
              <a:buFont typeface="Arial"/>
              <a:buChar char="•"/>
            </a:pPr>
            <a:r>
              <a:rPr b="0" i="0" lang="en-US" sz="1600" u="sng" cap="none" strike="noStrike">
                <a:solidFill>
                  <a:srgbClr val="000000"/>
                </a:solidFill>
                <a:latin typeface="Poppins"/>
                <a:ea typeface="Poppins"/>
                <a:cs typeface="Poppins"/>
                <a:sym typeface="Poppins"/>
                <a:hlinkClick r:id="rId8">
                  <a:extLst>
                    <a:ext uri="{A12FA001-AC4F-418D-AE19-62706E023703}">
                      <ahyp:hlinkClr val="tx"/>
                    </a:ext>
                  </a:extLst>
                </a:hlinkClick>
              </a:rPr>
              <a:t>PlayMatters Parent and Community Engagement Study Report (Ethiopia, Tanzania, Uganda, 2024)</a:t>
            </a:r>
            <a:endParaRPr b="0" i="0" sz="1600"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None/>
            </a:pPr>
            <a:r>
              <a:t/>
            </a:r>
            <a:endParaRPr b="0" i="0" sz="1600"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None/>
            </a:pPr>
            <a:r>
              <a:rPr b="0" i="0" lang="en-US" sz="1600" u="none" cap="none" strike="noStrike">
                <a:solidFill>
                  <a:srgbClr val="000000"/>
                </a:solidFill>
                <a:latin typeface="Poppins"/>
                <a:ea typeface="Poppins"/>
                <a:cs typeface="Poppins"/>
                <a:sym typeface="Poppins"/>
              </a:rPr>
              <a:t>These and additional resources: </a:t>
            </a:r>
            <a:r>
              <a:rPr b="0" i="0" lang="en-US" sz="1600" u="sng" cap="none" strike="noStrike">
                <a:solidFill>
                  <a:srgbClr val="000000"/>
                </a:solidFill>
                <a:latin typeface="Poppins"/>
                <a:ea typeface="Poppins"/>
                <a:cs typeface="Poppins"/>
                <a:sym typeface="Poppins"/>
                <a:hlinkClick r:id="rId9">
                  <a:extLst>
                    <a:ext uri="{A12FA001-AC4F-418D-AE19-62706E023703}">
                      <ahyp:hlinkClr val="tx"/>
                    </a:ext>
                  </a:extLst>
                </a:hlinkClick>
              </a:rPr>
              <a:t>www.playmatters.org</a:t>
            </a:r>
            <a:endParaRPr b="0" i="0" sz="1600" u="none" cap="none" strike="noStrike">
              <a:solidFill>
                <a:srgbClr val="000000"/>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Basic Text Slid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Title Slid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Title Slid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754124FC8ED4A870F16CCE485E754" ma:contentTypeVersion="18" ma:contentTypeDescription="Create a new document." ma:contentTypeScope="" ma:versionID="ddde930d826269c0f59bb9f8026a8d7a">
  <xsd:schema xmlns:xsd="http://www.w3.org/2001/XMLSchema" xmlns:xs="http://www.w3.org/2001/XMLSchema" xmlns:p="http://schemas.microsoft.com/office/2006/metadata/properties" xmlns:ns2="040fb58a-a206-4ce9-a922-1d40898aae55" xmlns:ns3="e02fff17-c085-42ca-8052-bec6af4d82b0" targetNamespace="http://schemas.microsoft.com/office/2006/metadata/properties" ma:root="true" ma:fieldsID="3767bd12a86a410ae096606b08439d84" ns2:_="" ns3:_="">
    <xsd:import namespace="040fb58a-a206-4ce9-a922-1d40898aae55"/>
    <xsd:import namespace="e02fff17-c085-42ca-8052-bec6af4d8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0fb58a-a206-4ce9-a922-1d40898aa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02ca1d-a6ac-4648-ae42-3596f34ef5f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fff17-c085-42ca-8052-bec6af4d8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f0af8a-31a3-4a0d-b665-0c7e5c5202ab}" ma:internalName="TaxCatchAll" ma:showField="CatchAllData" ma:web="e02fff17-c085-42ca-8052-bec6af4d82b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40fb58a-a206-4ce9-a922-1d40898aae55">
      <Terms xmlns="http://schemas.microsoft.com/office/infopath/2007/PartnerControls"/>
    </lcf76f155ced4ddcb4097134ff3c332f>
    <TaxCatchAll xmlns="e02fff17-c085-42ca-8052-bec6af4d82b0" xsi:nil="true"/>
  </documentManagement>
</p:properties>
</file>

<file path=customXml/itemProps1.xml><?xml version="1.0" encoding="utf-8"?>
<ds:datastoreItem xmlns:ds="http://schemas.openxmlformats.org/officeDocument/2006/customXml" ds:itemID="{B7D99A10-7118-4F34-BD3F-B4CD7082A8B7}"/>
</file>

<file path=customXml/itemProps2.xml><?xml version="1.0" encoding="utf-8"?>
<ds:datastoreItem xmlns:ds="http://schemas.openxmlformats.org/officeDocument/2006/customXml" ds:itemID="{C0299B91-4CA6-4173-97E0-21ACC4498073}"/>
</file>

<file path=customXml/itemProps3.xml><?xml version="1.0" encoding="utf-8"?>
<ds:datastoreItem xmlns:ds="http://schemas.openxmlformats.org/officeDocument/2006/customXml" ds:itemID="{00AF80B4-E784-463F-B094-6902E00653BC}"/>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Joseph Opondo</dc:creator>
  <dcterms:created xsi:type="dcterms:W3CDTF">2020-11-24T00:24:39Z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0x01010087E754124FC8ED4A870F16CCE485E754</vt:lpwstr>
  </property>
  <property fmtid="{D5CDD505-2E9C-101B-9397-08002B2CF9AE}" pid="3" name="MediaServiceImageTags">
    <vt:lpwstr/>
  </property>
</Properties>
</file>