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6"/>
  </p:notesMasterIdLst>
  <p:sldIdLst>
    <p:sldId id="256" r:id="rId5"/>
    <p:sldId id="285" r:id="rId6"/>
    <p:sldId id="259" r:id="rId7"/>
    <p:sldId id="258" r:id="rId8"/>
    <p:sldId id="288" r:id="rId9"/>
    <p:sldId id="291" r:id="rId10"/>
    <p:sldId id="283" r:id="rId11"/>
    <p:sldId id="284" r:id="rId12"/>
    <p:sldId id="287" r:id="rId13"/>
    <p:sldId id="289" r:id="rId14"/>
    <p:sldId id="27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hlet Amare" initials="MA" lastIdx="0" clrIdx="0">
    <p:extLst>
      <p:ext uri="{19B8F6BF-5375-455C-9EA6-DF929625EA0E}">
        <p15:presenceInfo xmlns:p15="http://schemas.microsoft.com/office/powerpoint/2012/main" userId="S-1-5-21-4148396929-1188974516-349417320-4689" providerId="AD"/>
      </p:ext>
    </p:extLst>
  </p:cmAuthor>
  <p:cmAuthor id="2" name="Desalegn Getaneh" initials="DG" lastIdx="1" clrIdx="1">
    <p:extLst>
      <p:ext uri="{19B8F6BF-5375-455C-9EA6-DF929625EA0E}">
        <p15:presenceInfo xmlns:p15="http://schemas.microsoft.com/office/powerpoint/2012/main" userId="S-1-5-21-4148396929-1188974516-349417320-475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357"/>
    <a:srgbClr val="FEFEFD"/>
    <a:srgbClr val="03305A"/>
    <a:srgbClr val="FFFFFF"/>
    <a:srgbClr val="043256"/>
    <a:srgbClr val="2279CA"/>
    <a:srgbClr val="0266B2"/>
    <a:srgbClr val="FCFFFF"/>
    <a:srgbClr val="FEFEFE"/>
    <a:srgbClr val="0032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72" autoAdjust="0"/>
  </p:normalViewPr>
  <p:slideViewPr>
    <p:cSldViewPr snapToGrid="0">
      <p:cViewPr varScale="1">
        <p:scale>
          <a:sx n="59" d="100"/>
          <a:sy n="59" d="100"/>
        </p:scale>
        <p:origin x="8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74D9C-3917-48F4-AC19-952C778CF997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C22BA4-8243-4923-A61F-2DC5AA6913D2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6143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22BA4-8243-4923-A61F-2DC5AA6913D2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62331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past three years achievement.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22BA4-8243-4923-A61F-2DC5AA6913D2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867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3 years achievement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 years achievement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25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3 years achievement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98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C22BA4-8243-4923-A61F-2DC5AA6913D2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39139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0BEB-EC47-8B71-3C72-6F81116B20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917E3E-514C-6005-E277-5B6628CD06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25047-C9E6-0622-0474-12FDA24A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B5BD1-EE57-753A-E341-C5230FC6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2636-E157-50C8-9836-6841259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7" name="Google Shape;21;p19">
            <a:extLst>
              <a:ext uri="{FF2B5EF4-FFF2-40B4-BE49-F238E27FC236}">
                <a16:creationId xmlns:a16="http://schemas.microsoft.com/office/drawing/2014/main" id="{EF11C99A-2729-4920-10C8-ABF2FE2868DC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93" y="136526"/>
            <a:ext cx="1436160" cy="89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2286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Colou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0BEB-EC47-8B71-3C72-6F81116B20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917E3E-514C-6005-E277-5B6628CD06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br>
              <a:rPr lang="en-US"/>
            </a:br>
            <a:r>
              <a:rPr lang="en-US"/>
              <a:t>(avoid text below 14px with blue backgrounds)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25047-C9E6-0622-0474-12FDA24AB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B5BD1-EE57-753A-E341-C5230FC61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A2636-E157-50C8-9836-68412599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8" name="Google Shape;21;p19">
            <a:extLst>
              <a:ext uri="{FF2B5EF4-FFF2-40B4-BE49-F238E27FC236}">
                <a16:creationId xmlns:a16="http://schemas.microsoft.com/office/drawing/2014/main" id="{40CC8358-B195-42B7-8995-9F961B40D81E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93" y="136526"/>
            <a:ext cx="1436159" cy="89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519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74CCB-0422-A156-ECA9-BD42A3BA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AD3A9-26FC-D287-1F19-8ACE2BA96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lang="en-US" sz="2000" smtClean="0"/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BAFEA-A03B-5B80-CFD6-E986767B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F7AA3-FA56-60C3-2196-85B07D66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28058-73E5-F5AD-431E-FF66FF88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  <p:pic>
        <p:nvPicPr>
          <p:cNvPr id="8" name="Google Shape;21;p19">
            <a:extLst>
              <a:ext uri="{FF2B5EF4-FFF2-40B4-BE49-F238E27FC236}">
                <a16:creationId xmlns:a16="http://schemas.microsoft.com/office/drawing/2014/main" id="{8CD3D8A4-8C28-490C-9F1D-716DDD1B51F9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93" y="136526"/>
            <a:ext cx="1436160" cy="89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18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_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74CCB-0422-A156-ECA9-BD42A3BA7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AD3A9-26FC-D287-1F19-8ACE2BA96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lang="en-US" sz="2000" smtClean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BAFEA-A03B-5B80-CFD6-E986767B6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F7AA3-FA56-60C3-2196-85B07D66F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028058-73E5-F5AD-431E-FF66FF887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  <p:pic>
        <p:nvPicPr>
          <p:cNvPr id="9" name="Google Shape;21;p19">
            <a:extLst>
              <a:ext uri="{FF2B5EF4-FFF2-40B4-BE49-F238E27FC236}">
                <a16:creationId xmlns:a16="http://schemas.microsoft.com/office/drawing/2014/main" id="{AA63E344-FD03-4C25-8BAF-C20D61AA7E52}"/>
              </a:ext>
            </a:extLst>
          </p:cNvPr>
          <p:cNvPicPr preferRelativeResize="0"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393" y="136526"/>
            <a:ext cx="1436159" cy="8937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102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4350E-63D1-B29F-631A-D8ED5EB1D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6D4E-3176-5392-2EF6-A0156CF6F3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62BA1-A84A-6592-DD87-6E90C224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3B959-F183-8AE2-6B28-D3525A6F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AB137-CC98-99D2-7EEB-64BB22E26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7181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533AF-649F-C9ED-B7F9-79599FB84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0EA3D-7660-A56B-4F02-D6E873F38E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5B65AF-5AF5-1C00-4122-BA7DB1585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215142-33B9-7BD2-77DE-D02959792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584A04-AEC7-51BC-E14B-316BD7F4D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EF3CB-B3AE-AF86-9DD4-A2F15DA2E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31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12B8F-0DA7-F1AB-9697-5C043DE4B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370EC-367F-BD00-ED78-F3C8B112F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819D2D-A2AE-601D-9B59-1CF7BA180F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9A1EC0-7E25-FFD9-FF46-D106D820E0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F80120-379F-8FC0-2DA7-6EA092A779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4B05AC-6A15-2CA2-27F6-69128CADB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F5EE73-A707-4F35-C90A-DC4CF851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74596E-5C60-163A-2253-AB207D046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3846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56146-0559-EBBF-B50E-4D69A7991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2A17DF-3F87-9F97-3909-3A5601153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948C67-52D2-BB77-8796-588E294D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333CA-AFF5-F9CD-A83D-FD1326264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692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93F1D4-32A7-AC94-FC55-86EBD3C18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6B842F-7736-FCE7-8752-C4DB2A4D1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56C5D-D0F5-1BC9-A23C-2699A8948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543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222CC-2954-F50B-A44D-AE7C6ADC8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419BE-9C3E-18B2-5D85-C4F610478D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6EB73-974D-C12F-FF18-3432A63E3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8C84E2-20F6-FC7B-0C90-8E101403A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16CC44-F34E-1741-DED6-3D6B705E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B060EA0-24EF-57A8-66B3-414C61B8659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89500" y="457200"/>
            <a:ext cx="6462713" cy="541178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4540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_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6ACED-80AD-3CB0-A243-263E161C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563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B215DD8-B41E-E2AA-01BD-B91202F96F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783355" cy="6857999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6964B-5A70-CB61-B800-29707D6829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21563" y="2057400"/>
            <a:ext cx="3932237" cy="3811588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2FCC3-E652-3FB6-846F-7D3E14FD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47044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Text_Colou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29">
            <a:extLst>
              <a:ext uri="{FF2B5EF4-FFF2-40B4-BE49-F238E27FC236}">
                <a16:creationId xmlns:a16="http://schemas.microsoft.com/office/drawing/2014/main" id="{D7210DBA-6809-2789-5D68-A69B232D3933}"/>
              </a:ext>
            </a:extLst>
          </p:cNvPr>
          <p:cNvSpPr/>
          <p:nvPr userDrawn="1"/>
        </p:nvSpPr>
        <p:spPr>
          <a:xfrm>
            <a:off x="5657850" y="755780"/>
            <a:ext cx="5695950" cy="560057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F780C0-D814-3D24-F3A4-DA5CCDE16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86450" y="2164701"/>
            <a:ext cx="5181600" cy="401226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D4F6E1-DCA5-17CD-D050-49FC31079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6450" y="950975"/>
            <a:ext cx="5181600" cy="1213725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43204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29">
            <a:extLst>
              <a:ext uri="{FF2B5EF4-FFF2-40B4-BE49-F238E27FC236}">
                <a16:creationId xmlns:a16="http://schemas.microsoft.com/office/drawing/2014/main" id="{D7210DBA-6809-2789-5D68-A69B232D3933}"/>
              </a:ext>
            </a:extLst>
          </p:cNvPr>
          <p:cNvSpPr/>
          <p:nvPr userDrawn="1"/>
        </p:nvSpPr>
        <p:spPr>
          <a:xfrm>
            <a:off x="6867330" y="755780"/>
            <a:ext cx="4486470" cy="53988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6ACED-80AD-3CB0-A243-263E161C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0975" y="1525680"/>
            <a:ext cx="3932237" cy="4249968"/>
          </a:xfrm>
        </p:spPr>
        <p:txBody>
          <a:bodyPr anchor="t"/>
          <a:lstStyle>
            <a:lvl1pPr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F780C0-D814-3D24-F3A4-DA5CCDE16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0725"/>
            <a:ext cx="5181600" cy="41862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408496B0-D73E-52A5-0ECC-B6A29DB466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4D21EA0D-CFD9-D234-863F-069FB23F3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IE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662F9239-E668-9777-727E-719E6C6D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775156B-423E-6C30-8D73-47FA33AD91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755650"/>
            <a:ext cx="5181600" cy="1235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36977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hasi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5;p29">
            <a:extLst>
              <a:ext uri="{FF2B5EF4-FFF2-40B4-BE49-F238E27FC236}">
                <a16:creationId xmlns:a16="http://schemas.microsoft.com/office/drawing/2014/main" id="{D7210DBA-6809-2789-5D68-A69B232D3933}"/>
              </a:ext>
            </a:extLst>
          </p:cNvPr>
          <p:cNvSpPr/>
          <p:nvPr userDrawn="1"/>
        </p:nvSpPr>
        <p:spPr>
          <a:xfrm>
            <a:off x="0" y="0"/>
            <a:ext cx="5701004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6ACED-80AD-3CB0-A243-263E161C4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985" y="1114425"/>
            <a:ext cx="3932237" cy="4661223"/>
          </a:xfr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F780C0-D814-3D24-F3A4-DA5CCDE169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2164701"/>
            <a:ext cx="5181600" cy="40122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662F9239-E668-9777-727E-719E6C6D7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F0A9084A-89EF-7695-30B4-BD9D9358C8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72200" y="755650"/>
            <a:ext cx="5181600" cy="1235075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6785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F4F5D-4F1E-7013-6E03-3EBE3F163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8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D56338-46E4-894A-80DD-81847DD2D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AC9135-5F80-8002-860E-758FE1CAF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4467B3-C9B9-CF91-EEB9-4396254EB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  <p:sp>
        <p:nvSpPr>
          <p:cNvPr id="6" name="Google Shape;110;p32">
            <a:extLst>
              <a:ext uri="{FF2B5EF4-FFF2-40B4-BE49-F238E27FC236}">
                <a16:creationId xmlns:a16="http://schemas.microsoft.com/office/drawing/2014/main" id="{C25EEEF9-070C-7F33-985B-653DF384C93B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5873676" y="1496727"/>
            <a:ext cx="5480124" cy="2221523"/>
          </a:xfrm>
          <a:prstGeom prst="rect">
            <a:avLst/>
          </a:prstGeom>
          <a:noFill/>
          <a:ln>
            <a:noFill/>
          </a:ln>
        </p:spPr>
      </p:sp>
      <p:sp>
        <p:nvSpPr>
          <p:cNvPr id="7" name="Google Shape;114;p32">
            <a:extLst>
              <a:ext uri="{FF2B5EF4-FFF2-40B4-BE49-F238E27FC236}">
                <a16:creationId xmlns:a16="http://schemas.microsoft.com/office/drawing/2014/main" id="{0BC16316-139D-01EC-0EA2-9525C730F0C8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838200" y="1496727"/>
            <a:ext cx="4729316" cy="4676593"/>
          </a:xfrm>
          <a:prstGeom prst="rect">
            <a:avLst/>
          </a:prstGeom>
          <a:noFill/>
          <a:ln>
            <a:noFill/>
          </a:ln>
        </p:spPr>
      </p:sp>
      <p:sp>
        <p:nvSpPr>
          <p:cNvPr id="8" name="Google Shape;115;p32">
            <a:extLst>
              <a:ext uri="{FF2B5EF4-FFF2-40B4-BE49-F238E27FC236}">
                <a16:creationId xmlns:a16="http://schemas.microsoft.com/office/drawing/2014/main" id="{2D86E8CF-A68D-3416-DC27-D39FD74FC61A}"/>
              </a:ext>
            </a:extLst>
          </p:cNvPr>
          <p:cNvSpPr>
            <a:spLocks noGrp="1"/>
          </p:cNvSpPr>
          <p:nvPr>
            <p:ph type="pic" idx="4"/>
          </p:nvPr>
        </p:nvSpPr>
        <p:spPr>
          <a:xfrm>
            <a:off x="5873675" y="4011736"/>
            <a:ext cx="5480124" cy="2161584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24603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62AE-B859-F82E-C003-21E4ECFBD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425839-E832-9196-1644-3C40AD2DF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062F6-267D-AA2A-13B4-6498DFD9B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9ADC9-F989-3B7C-DF23-07AFFD867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05965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B0793-51A9-68E6-BAC2-A834C8CE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087BA-60EC-4C72-A57F-0BABC9CA5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D9A9C9-AA43-C012-1EAA-B2B8A0D3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8E7936-AE30-04D9-ACC0-0C87D7997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F3ED9-29A9-6C0D-1F58-5C95198C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171655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2514F7-4848-B05E-987A-384EB5D6AD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478BEC-7A12-5093-9B41-07ED1CD0FD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862EF9-9C96-B355-2FC0-36681602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FFF24-25D4-293B-0420-CF6DC7EAC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266D8D-BCDA-B903-F203-52453B06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678898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8;p5">
            <a:extLst>
              <a:ext uri="{FF2B5EF4-FFF2-40B4-BE49-F238E27FC236}">
                <a16:creationId xmlns:a16="http://schemas.microsoft.com/office/drawing/2014/main" id="{95A90339-4B54-8CD7-03ED-245A162C8DAE}"/>
              </a:ext>
            </a:extLst>
          </p:cNvPr>
          <p:cNvSpPr/>
          <p:nvPr userDrawn="1"/>
        </p:nvSpPr>
        <p:spPr>
          <a:xfrm>
            <a:off x="0" y="252249"/>
            <a:ext cx="12192000" cy="6605751"/>
          </a:xfrm>
          <a:prstGeom prst="rect">
            <a:avLst/>
          </a:prstGeom>
          <a:gradFill>
            <a:gsLst>
              <a:gs pos="0">
                <a:srgbClr val="F5FCFD">
                  <a:alpha val="0"/>
                </a:srgbClr>
              </a:gs>
              <a:gs pos="81000">
                <a:srgbClr val="0072CE">
                  <a:alpha val="69803"/>
                </a:srgbClr>
              </a:gs>
              <a:gs pos="100000">
                <a:srgbClr val="0072CE">
                  <a:alpha val="69803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CE62AE-B859-F82E-C003-21E4ECFBD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705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507325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6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8E080F-E33F-F1D3-B917-B23B22729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9D69C-3A39-C793-A978-BCB635336A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40179-6D4C-7281-F9AC-4BCACD4FA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D873D5-DD78-3E96-73A9-6A23097F87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3FEB3F-FA85-011C-58F0-CF852F4D7E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bg1"/>
                </a:solidFill>
                <a:latin typeface="+mn-lt"/>
              </a:defRPr>
            </a:lvl1pPr>
          </a:lstStyle>
          <a:p>
            <a:fld id="{4E88BB13-D5A4-474B-BE0A-E538989FB095}" type="slidenum">
              <a:rPr lang="en-IE" smtClean="0"/>
              <a:pPr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2836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3" r:id="rId3"/>
    <p:sldLayoutId id="2147483673" r:id="rId4"/>
    <p:sldLayoutId id="2147483662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74" r:id="rId11"/>
    <p:sldLayoutId id="2147483675" r:id="rId12"/>
    <p:sldLayoutId id="2147483679" r:id="rId13"/>
    <p:sldLayoutId id="2147483677" r:id="rId14"/>
    <p:sldLayoutId id="2147483678" r:id="rId15"/>
    <p:sldLayoutId id="2147483676" r:id="rId16"/>
    <p:sldLayoutId id="2147483670" r:id="rId17"/>
    <p:sldLayoutId id="2147483671" r:id="rId18"/>
    <p:sldLayoutId id="2147483680" r:id="rId19"/>
    <p:sldLayoutId id="2147483681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10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21E45CF-CE58-46BD-B2F6-1C487547B22D}"/>
              </a:ext>
            </a:extLst>
          </p:cNvPr>
          <p:cNvGrpSpPr/>
          <p:nvPr/>
        </p:nvGrpSpPr>
        <p:grpSpPr>
          <a:xfrm>
            <a:off x="1" y="28576"/>
            <a:ext cx="12192380" cy="6829424"/>
            <a:chOff x="0" y="38100"/>
            <a:chExt cx="16256507" cy="9067799"/>
          </a:xfrm>
        </p:grpSpPr>
        <p:pic>
          <p:nvPicPr>
            <p:cNvPr id="2" name="object 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8100"/>
              <a:ext cx="16256507" cy="906779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16A3D700-62FD-4442-A155-3F73EDD57CA8}"/>
                </a:ext>
              </a:extLst>
            </p:cNvPr>
            <p:cNvSpPr/>
            <p:nvPr/>
          </p:nvSpPr>
          <p:spPr>
            <a:xfrm>
              <a:off x="14814884" y="8658726"/>
              <a:ext cx="1441116" cy="419099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0ABFC65-7CFC-417D-949F-EA198B694E0C}"/>
              </a:ext>
            </a:extLst>
          </p:cNvPr>
          <p:cNvSpPr/>
          <p:nvPr/>
        </p:nvSpPr>
        <p:spPr>
          <a:xfrm>
            <a:off x="11110784" y="6410036"/>
            <a:ext cx="1080835" cy="315645"/>
          </a:xfrm>
          <a:prstGeom prst="rect">
            <a:avLst/>
          </a:prstGeom>
          <a:solidFill>
            <a:srgbClr val="032E51"/>
          </a:solidFill>
          <a:ln>
            <a:solidFill>
              <a:srgbClr val="032E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06BC57-7502-4F23-92D8-FEE3687C829B}"/>
              </a:ext>
            </a:extLst>
          </p:cNvPr>
          <p:cNvSpPr/>
          <p:nvPr/>
        </p:nvSpPr>
        <p:spPr>
          <a:xfrm>
            <a:off x="11028219" y="6725681"/>
            <a:ext cx="1163781" cy="120411"/>
          </a:xfrm>
          <a:prstGeom prst="rect">
            <a:avLst/>
          </a:prstGeom>
          <a:solidFill>
            <a:srgbClr val="0464AD"/>
          </a:solidFill>
          <a:ln>
            <a:solidFill>
              <a:srgbClr val="0266B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D59FEEE-E2E8-4879-8976-BC4946FDD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744" y="141555"/>
            <a:ext cx="3260255" cy="166254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6187D4-5BD4-44DB-905C-890CD4F3B8A2}"/>
              </a:ext>
            </a:extLst>
          </p:cNvPr>
          <p:cNvSpPr txBox="1"/>
          <p:nvPr/>
        </p:nvSpPr>
        <p:spPr>
          <a:xfrm>
            <a:off x="263236" y="5380672"/>
            <a:ext cx="9370291" cy="1200329"/>
          </a:xfrm>
          <a:prstGeom prst="rect">
            <a:avLst/>
          </a:prstGeom>
          <a:solidFill>
            <a:srgbClr val="043256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An operational blueprint of Plan International Ethiopia’s context-responsive interventions for refugees, conflict affected and internally displaced children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0D921-F35D-42D0-B878-189144C7E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837" y="122454"/>
            <a:ext cx="9144000" cy="724910"/>
          </a:xfrm>
        </p:spPr>
        <p:txBody>
          <a:bodyPr>
            <a:normAutofit fontScale="90000"/>
          </a:bodyPr>
          <a:lstStyle/>
          <a:p>
            <a:r>
              <a:rPr lang="en-US" dirty="0"/>
              <a:t>PIE’s </a:t>
            </a:r>
            <a:r>
              <a:rPr lang="en-US" dirty="0" err="1"/>
              <a:t>EiE</a:t>
            </a:r>
            <a:r>
              <a:rPr lang="en-US" dirty="0"/>
              <a:t> Achievement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36DA99-7DCF-4E04-93D8-384D80E21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48" y="1237672"/>
            <a:ext cx="11666303" cy="49436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66FD11-F49A-450B-8CB9-E6C59C48E692}"/>
              </a:ext>
            </a:extLst>
          </p:cNvPr>
          <p:cNvSpPr txBox="1"/>
          <p:nvPr/>
        </p:nvSpPr>
        <p:spPr>
          <a:xfrm>
            <a:off x="4862945" y="3223492"/>
            <a:ext cx="2466109" cy="92333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rgbClr val="03305A"/>
                </a:solidFill>
              </a:rPr>
              <a:t>65,943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279FF9-FD6F-49ED-9171-3E7B22CE6EBC}"/>
              </a:ext>
            </a:extLst>
          </p:cNvPr>
          <p:cNvSpPr txBox="1"/>
          <p:nvPr/>
        </p:nvSpPr>
        <p:spPr>
          <a:xfrm>
            <a:off x="6188363" y="5541817"/>
            <a:ext cx="1551709" cy="307777"/>
          </a:xfrm>
          <a:prstGeom prst="rect">
            <a:avLst/>
          </a:prstGeom>
          <a:solidFill>
            <a:srgbClr val="FEFEFD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53357"/>
                </a:solidFill>
              </a:rPr>
              <a:t>44% </a:t>
            </a:r>
            <a:r>
              <a:rPr lang="en-US" sz="1400" dirty="0">
                <a:solidFill>
                  <a:srgbClr val="053357"/>
                </a:solidFill>
              </a:rPr>
              <a:t>girls</a:t>
            </a:r>
          </a:p>
        </p:txBody>
      </p:sp>
    </p:spTree>
    <p:extLst>
      <p:ext uri="{BB962C8B-B14F-4D97-AF65-F5344CB8AC3E}">
        <p14:creationId xmlns:p14="http://schemas.microsoft.com/office/powerpoint/2010/main" val="872426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960" y="121920"/>
            <a:ext cx="1219200" cy="7572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6522720"/>
            <a:ext cx="243840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dirty="0">
                <a:solidFill>
                  <a:srgbClr val="64748B"/>
                </a:solidFill>
              </a:rPr>
              <a:t>19/05/2026</a:t>
            </a:r>
            <a:endParaRPr lang="en-US" sz="1067" dirty="0"/>
          </a:p>
        </p:txBody>
      </p:sp>
      <p:sp>
        <p:nvSpPr>
          <p:cNvPr id="4" name="Text 1"/>
          <p:cNvSpPr/>
          <p:nvPr/>
        </p:nvSpPr>
        <p:spPr>
          <a:xfrm>
            <a:off x="5730240" y="6522720"/>
            <a:ext cx="73152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dirty="0">
                <a:solidFill>
                  <a:srgbClr val="64748B"/>
                </a:solidFill>
              </a:rPr>
              <a:t>4</a:t>
            </a:r>
            <a:endParaRPr lang="en-US" sz="1067" dirty="0"/>
          </a:p>
        </p:txBody>
      </p:sp>
      <p:sp>
        <p:nvSpPr>
          <p:cNvPr id="5" name="Shape 2"/>
          <p:cNvSpPr/>
          <p:nvPr/>
        </p:nvSpPr>
        <p:spPr>
          <a:xfrm>
            <a:off x="0" y="0"/>
            <a:ext cx="12192000" cy="792480"/>
          </a:xfrm>
          <a:prstGeom prst="rect">
            <a:avLst/>
          </a:prstGeom>
          <a:solidFill>
            <a:srgbClr val="0D2A5E"/>
          </a:solidFill>
          <a:ln w="12700">
            <a:solidFill>
              <a:srgbClr val="0D2A5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65760" y="0"/>
            <a:ext cx="1097280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PIE’s EIE Modalities: Refugees, Active Conflict areas, IDPs &amp; Host communities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520292"/>
              </p:ext>
            </p:extLst>
          </p:nvPr>
        </p:nvGraphicFramePr>
        <p:xfrm>
          <a:off x="365761" y="1036322"/>
          <a:ext cx="11460479" cy="5499031"/>
        </p:xfrm>
        <a:graphic>
          <a:graphicData uri="http://schemas.openxmlformats.org/drawingml/2006/table">
            <a:tbl>
              <a:tblPr/>
              <a:tblGrid>
                <a:gridCol w="1908351">
                  <a:extLst>
                    <a:ext uri="{9D8B030D-6E8A-4147-A177-3AD203B41FA5}">
                      <a16:colId xmlns:a16="http://schemas.microsoft.com/office/drawing/2014/main" val="1270967744"/>
                    </a:ext>
                  </a:extLst>
                </a:gridCol>
                <a:gridCol w="2438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1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27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8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880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Modalities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Intervention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Duration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 Context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A5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Core Focus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2A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2297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266B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Formal Learning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National curriculum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School academic year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Host communities, refugees, IDPs 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chemeClr val="bg1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General Education curriculum content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163211"/>
                  </a:ext>
                </a:extLst>
              </a:tr>
              <a:tr h="651942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rgbClr val="0266B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Informal Learning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Bridging Education</a:t>
                      </a:r>
                      <a:endParaRPr lang="en-US" sz="15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endParaRPr lang="en-US" sz="15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5C3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3–6 months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Newly arrived refugees</a:t>
                      </a:r>
                      <a:endParaRPr lang="en-US" sz="15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Selected content from formal education curriculum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074"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Catch-up Class</a:t>
                      </a:r>
                      <a:endParaRPr lang="en-US" sz="15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months</a:t>
                      </a:r>
                      <a:endParaRPr lang="en-US" sz="1500" dirty="0">
                        <a:solidFill>
                          <a:schemeClr val="bg2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Children needing formal education placement</a:t>
                      </a:r>
                      <a:endParaRPr lang="en-US" sz="15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Foundational Literacy and Numeracy (FLN).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488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solidFill>
                            <a:srgbClr val="0266B2"/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Non-formal Learning</a:t>
                      </a: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Accelerated School</a:t>
                      </a:r>
                      <a:endParaRPr lang="en-US" sz="15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Readiness (ASR)</a:t>
                      </a:r>
                      <a:endParaRPr lang="en-US" sz="15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b="1" dirty="0">
                          <a:solidFill>
                            <a:srgbClr val="F5C3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months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79C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Children aged 6 &amp; 7</a:t>
                      </a:r>
                      <a:endParaRPr lang="en-US" sz="1500" dirty="0">
                        <a:solidFill>
                          <a:srgbClr val="2279CA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500" dirty="0">
                          <a:solidFill>
                            <a:srgbClr val="2279C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(Non-formal ECE)</a:t>
                      </a:r>
                      <a:endParaRPr lang="en-US" sz="1500" dirty="0">
                        <a:solidFill>
                          <a:srgbClr val="2279CA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5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Play-based emergent literacy, numeracy, and Social-Emotional Learning (SEL).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877804"/>
                  </a:ext>
                </a:extLst>
              </a:tr>
              <a:tr h="1226399"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Accelerated</a:t>
                      </a:r>
                      <a:endPara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Education Program</a:t>
                      </a:r>
                      <a:endPara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(AEP)</a:t>
                      </a:r>
                      <a:endPara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months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Emergency learning centers for displaced children aged 7+ years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6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condescend subjects as one package (language (mother tongue and English), </a:t>
                      </a:r>
                      <a:r>
                        <a:rPr lang="en-US" sz="1600" dirty="0" err="1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Maths</a:t>
                      </a:r>
                      <a:r>
                        <a:rPr lang="en-US" sz="16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environmental science, aesthetics)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71879"/>
                  </a:ext>
                </a:extLst>
              </a:tr>
              <a:tr h="1226399">
                <a:tc vMerge="1">
                  <a:txBody>
                    <a:bodyPr/>
                    <a:lstStyle/>
                    <a:p>
                      <a:pPr marL="0" indent="0" algn="ctr">
                        <a:buNone/>
                      </a:pPr>
                      <a:endParaRPr lang="en-US" sz="1600" b="1" dirty="0">
                        <a:solidFill>
                          <a:srgbClr val="0266B2"/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Home-Based</a:t>
                      </a:r>
                      <a:endParaRPr lang="en-US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Instruction (HBI)</a:t>
                      </a:r>
                      <a:endParaRPr lang="en-US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charset="0"/>
                          <a:ea typeface="Calibri" charset="0"/>
                          <a:cs typeface="Calibri" charset="0"/>
                        </a:rPr>
                        <a:t>10 months</a:t>
                      </a:r>
                      <a:endParaRPr lang="en-US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Active conflict areas where physical centers are unsafe.</a:t>
                      </a:r>
                      <a:endParaRPr lang="en-US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D2A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Socialization and Foundational Literacy and Numeracy (FLN).</a:t>
                      </a:r>
                      <a:endParaRPr lang="en-US" dirty="0"/>
                    </a:p>
                  </a:txBody>
                  <a:tcPr marL="121920" marR="121920" marT="60960" marB="6096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6325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960" y="121920"/>
            <a:ext cx="1219200" cy="7572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6522720"/>
            <a:ext cx="243840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dirty="0">
                <a:solidFill>
                  <a:srgbClr val="64748B"/>
                </a:solidFill>
              </a:rPr>
              <a:t>19/05/2026</a:t>
            </a:r>
            <a:endParaRPr lang="en-US" sz="1067" dirty="0"/>
          </a:p>
        </p:txBody>
      </p:sp>
      <p:sp>
        <p:nvSpPr>
          <p:cNvPr id="4" name="Text 1"/>
          <p:cNvSpPr/>
          <p:nvPr/>
        </p:nvSpPr>
        <p:spPr>
          <a:xfrm>
            <a:off x="5730240" y="6522720"/>
            <a:ext cx="73152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dirty="0">
                <a:solidFill>
                  <a:srgbClr val="64748B"/>
                </a:solidFill>
              </a:rPr>
              <a:t>3</a:t>
            </a:r>
            <a:endParaRPr lang="en-US" sz="1067" dirty="0"/>
          </a:p>
        </p:txBody>
      </p:sp>
      <p:sp>
        <p:nvSpPr>
          <p:cNvPr id="5" name="Shape 2"/>
          <p:cNvSpPr/>
          <p:nvPr/>
        </p:nvSpPr>
        <p:spPr>
          <a:xfrm>
            <a:off x="365760" y="123868"/>
            <a:ext cx="10363200" cy="1468551"/>
          </a:xfrm>
          <a:prstGeom prst="rect">
            <a:avLst/>
          </a:prstGeom>
          <a:solidFill>
            <a:srgbClr val="0D2A5E"/>
          </a:solidFill>
          <a:ln w="12700">
            <a:solidFill>
              <a:srgbClr val="0D2A5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87680" y="310896"/>
            <a:ext cx="1036320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Gambella</a:t>
            </a: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Region Refugee education modalities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93105" y="1754353"/>
            <a:ext cx="420624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-68714" y="1779447"/>
            <a:ext cx="3912524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Gambella – </a:t>
            </a:r>
            <a:r>
              <a:rPr lang="en-US" sz="2400" b="1" dirty="0" err="1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Nguenyyiel</a:t>
            </a:r>
            <a:endParaRPr lang="en-US" sz="2400" dirty="0">
              <a:solidFill>
                <a:srgbClr val="0266B2"/>
              </a:solidFill>
            </a:endParaRPr>
          </a:p>
          <a:p>
            <a:pPr algn="ctr"/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Refugee Camp</a:t>
            </a:r>
            <a:endParaRPr lang="en-US" sz="2400" dirty="0">
              <a:solidFill>
                <a:srgbClr val="0266B2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609600" y="2743200"/>
            <a:ext cx="3851564" cy="3413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0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Accelerated Education Program (AEP)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</a:t>
            </a:r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3,959</a:t>
            </a:r>
            <a:r>
              <a:rPr lang="en-US" sz="2133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2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sz="2133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Gender: 1,745 girls</a:t>
            </a:r>
            <a:endParaRPr lang="en-US" sz="1600" b="1" dirty="0"/>
          </a:p>
        </p:txBody>
      </p:sp>
      <p:sp>
        <p:nvSpPr>
          <p:cNvPr id="12" name="Shape 9"/>
          <p:cNvSpPr/>
          <p:nvPr/>
        </p:nvSpPr>
        <p:spPr>
          <a:xfrm>
            <a:off x="4512888" y="1767840"/>
            <a:ext cx="4132348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674707" y="2760110"/>
            <a:ext cx="4022253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Modality:
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Bridging Education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Reached:
</a:t>
            </a:r>
            <a:r>
              <a:rPr lang="en-US" sz="5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8,441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Gender: 3,601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girls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351069" y="1851749"/>
            <a:ext cx="3470742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 err="1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Gambella-LuakDong</a:t>
            </a:r>
            <a:endParaRPr lang="en-US" sz="2400" dirty="0">
              <a:solidFill>
                <a:srgbClr val="0266B2"/>
              </a:solidFill>
            </a:endParaRPr>
          </a:p>
          <a:p>
            <a:pPr algn="ctr"/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Refugee Camp</a:t>
            </a:r>
            <a:endParaRPr lang="en-US" sz="2400" dirty="0">
              <a:solidFill>
                <a:srgbClr val="0266B2"/>
              </a:solidFill>
            </a:endParaRPr>
          </a:p>
        </p:txBody>
      </p:sp>
      <p:pic>
        <p:nvPicPr>
          <p:cNvPr id="16" name="Graphic 1796029151">
            <a:extLst>
              <a:ext uri="{FF2B5EF4-FFF2-40B4-BE49-F238E27FC236}">
                <a16:creationId xmlns:a16="http://schemas.microsoft.com/office/drawing/2014/main" id="{F92F2459-F146-43A1-9ECE-F186D794F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34640" y="1740866"/>
            <a:ext cx="4036937" cy="1143291"/>
          </a:xfrm>
          <a:prstGeom prst="rect">
            <a:avLst/>
          </a:prstGeom>
        </p:spPr>
      </p:pic>
      <p:pic>
        <p:nvPicPr>
          <p:cNvPr id="18" name="Graphic 1796029151">
            <a:extLst>
              <a:ext uri="{FF2B5EF4-FFF2-40B4-BE49-F238E27FC236}">
                <a16:creationId xmlns:a16="http://schemas.microsoft.com/office/drawing/2014/main" id="{F0C234C0-1C71-4299-A324-874E206D9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461164" y="1717394"/>
            <a:ext cx="4132348" cy="1143291"/>
          </a:xfrm>
          <a:prstGeom prst="rect">
            <a:avLst/>
          </a:prstGeom>
        </p:spPr>
      </p:pic>
      <p:sp>
        <p:nvSpPr>
          <p:cNvPr id="19" name="Shape 9">
            <a:extLst>
              <a:ext uri="{FF2B5EF4-FFF2-40B4-BE49-F238E27FC236}">
                <a16:creationId xmlns:a16="http://schemas.microsoft.com/office/drawing/2014/main" id="{4CE12847-015C-44B0-B471-B31CF4913C97}"/>
              </a:ext>
            </a:extLst>
          </p:cNvPr>
          <p:cNvSpPr/>
          <p:nvPr/>
        </p:nvSpPr>
        <p:spPr>
          <a:xfrm>
            <a:off x="8755331" y="1740866"/>
            <a:ext cx="3343564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62FD3CEF-8C14-400A-938B-9C031B60D1CE}"/>
              </a:ext>
            </a:extLst>
          </p:cNvPr>
          <p:cNvSpPr/>
          <p:nvPr/>
        </p:nvSpPr>
        <p:spPr>
          <a:xfrm>
            <a:off x="8983099" y="1717394"/>
            <a:ext cx="3174167" cy="45614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Modality: </a:t>
            </a:r>
            <a:r>
              <a:rPr lang="en-US" sz="2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 Education in </a:t>
            </a:r>
            <a:r>
              <a:rPr lang="en-US" sz="2000" b="1" dirty="0" err="1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Gambella</a:t>
            </a:r>
            <a:r>
              <a:rPr lang="en-US" sz="2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refugees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0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 Reached yearly: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&gt;18,000 </a:t>
            </a:r>
            <a:r>
              <a:rPr lang="en-US" sz="20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
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Gender: 46% female</a:t>
            </a:r>
          </a:p>
          <a:p>
            <a:endParaRPr lang="en-US" sz="2000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Pre-Primary Reached yearly: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&gt;10,000 </a:t>
            </a:r>
            <a:r>
              <a:rPr lang="en-US" sz="20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
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Gender: 36% girls</a:t>
            </a:r>
            <a:endParaRPr lang="en-US" sz="2000" dirty="0"/>
          </a:p>
        </p:txBody>
      </p:sp>
      <p:pic>
        <p:nvPicPr>
          <p:cNvPr id="21" name="Graphic 1796029151">
            <a:extLst>
              <a:ext uri="{FF2B5EF4-FFF2-40B4-BE49-F238E27FC236}">
                <a16:creationId xmlns:a16="http://schemas.microsoft.com/office/drawing/2014/main" id="{3A0E3337-4CA0-4814-820C-93FD3976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645236" y="1592418"/>
            <a:ext cx="3542328" cy="95681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960" y="121920"/>
            <a:ext cx="1219200" cy="7572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6522720"/>
            <a:ext cx="243840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dirty="0">
                <a:solidFill>
                  <a:srgbClr val="64748B"/>
                </a:solidFill>
              </a:rPr>
              <a:t>19/05/2026</a:t>
            </a:r>
            <a:endParaRPr lang="en-US" sz="1067" dirty="0"/>
          </a:p>
        </p:txBody>
      </p:sp>
      <p:sp>
        <p:nvSpPr>
          <p:cNvPr id="4" name="Text 1"/>
          <p:cNvSpPr/>
          <p:nvPr/>
        </p:nvSpPr>
        <p:spPr>
          <a:xfrm>
            <a:off x="5730240" y="6522720"/>
            <a:ext cx="73152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dirty="0">
                <a:solidFill>
                  <a:srgbClr val="64748B"/>
                </a:solidFill>
              </a:rPr>
              <a:t>3</a:t>
            </a:r>
            <a:endParaRPr lang="en-US" sz="1067" dirty="0"/>
          </a:p>
        </p:txBody>
      </p:sp>
      <p:sp>
        <p:nvSpPr>
          <p:cNvPr id="5" name="Shape 2"/>
          <p:cNvSpPr/>
          <p:nvPr/>
        </p:nvSpPr>
        <p:spPr>
          <a:xfrm>
            <a:off x="365760" y="91440"/>
            <a:ext cx="10256058" cy="1143293"/>
          </a:xfrm>
          <a:prstGeom prst="rect">
            <a:avLst/>
          </a:prstGeom>
          <a:solidFill>
            <a:srgbClr val="0D2A5E"/>
          </a:solidFill>
          <a:ln w="12700">
            <a:solidFill>
              <a:srgbClr val="0D2A5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87680" y="310896"/>
            <a:ext cx="1036320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Benishangul- Region Education modalities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61606" y="2176619"/>
            <a:ext cx="2742554" cy="4155825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127491" y="2289558"/>
            <a:ext cx="2784967" cy="35067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20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Catch up class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algn="ctr"/>
            <a:r>
              <a:rPr lang="en-US" sz="2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Reach:</a:t>
            </a:r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1,672</a:t>
            </a:r>
            <a:r>
              <a:rPr lang="en-US" sz="20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8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(678 girls)</a:t>
            </a:r>
            <a:endParaRPr lang="en-US" sz="1400" b="1" dirty="0"/>
          </a:p>
        </p:txBody>
      </p:sp>
      <p:pic>
        <p:nvPicPr>
          <p:cNvPr id="16" name="Graphic 1796029151">
            <a:extLst>
              <a:ext uri="{FF2B5EF4-FFF2-40B4-BE49-F238E27FC236}">
                <a16:creationId xmlns:a16="http://schemas.microsoft.com/office/drawing/2014/main" id="{F92F2459-F146-43A1-9ECE-F186D794F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4299" y="2245079"/>
            <a:ext cx="2670439" cy="914795"/>
          </a:xfrm>
          <a:prstGeom prst="rect">
            <a:avLst/>
          </a:prstGeom>
        </p:spPr>
      </p:pic>
      <p:sp>
        <p:nvSpPr>
          <p:cNvPr id="17" name="Shape 5">
            <a:extLst>
              <a:ext uri="{FF2B5EF4-FFF2-40B4-BE49-F238E27FC236}">
                <a16:creationId xmlns:a16="http://schemas.microsoft.com/office/drawing/2014/main" id="{FF5CDEF7-3F61-414D-AC37-8E89A9540174}"/>
              </a:ext>
            </a:extLst>
          </p:cNvPr>
          <p:cNvSpPr/>
          <p:nvPr/>
        </p:nvSpPr>
        <p:spPr>
          <a:xfrm>
            <a:off x="5576059" y="2154855"/>
            <a:ext cx="4684446" cy="4211203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Text 8">
            <a:extLst>
              <a:ext uri="{FF2B5EF4-FFF2-40B4-BE49-F238E27FC236}">
                <a16:creationId xmlns:a16="http://schemas.microsoft.com/office/drawing/2014/main" id="{F8011E1B-E35C-4A7D-9C23-1ECFE6FEEB07}"/>
              </a:ext>
            </a:extLst>
          </p:cNvPr>
          <p:cNvSpPr/>
          <p:nvPr/>
        </p:nvSpPr>
        <p:spPr>
          <a:xfrm>
            <a:off x="5553179" y="2222944"/>
            <a:ext cx="2376877" cy="37711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pPr algn="ctr"/>
            <a:r>
              <a:rPr lang="en-US" sz="16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Accelerated School Readiness (ASR)</a:t>
            </a:r>
            <a:r>
              <a:rPr lang="en-US" sz="12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algn="ctr"/>
            <a:endParaRPr lang="en-US" sz="28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Reach:</a:t>
            </a:r>
            <a:r>
              <a:rPr lang="en-US" sz="1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350</a:t>
            </a:r>
            <a:r>
              <a:rPr lang="en-US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(168 girls)</a:t>
            </a:r>
          </a:p>
          <a:p>
            <a:pPr algn="ctr"/>
            <a:r>
              <a:rPr lang="en-US" sz="12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</p:txBody>
      </p:sp>
      <p:sp>
        <p:nvSpPr>
          <p:cNvPr id="22" name="Shape 5">
            <a:extLst>
              <a:ext uri="{FF2B5EF4-FFF2-40B4-BE49-F238E27FC236}">
                <a16:creationId xmlns:a16="http://schemas.microsoft.com/office/drawing/2014/main" id="{0E4FA515-D838-43D0-945C-40BD2D8EB384}"/>
              </a:ext>
            </a:extLst>
          </p:cNvPr>
          <p:cNvSpPr/>
          <p:nvPr/>
        </p:nvSpPr>
        <p:spPr>
          <a:xfrm>
            <a:off x="2868184" y="2165215"/>
            <a:ext cx="2655628" cy="4191237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8">
            <a:extLst>
              <a:ext uri="{FF2B5EF4-FFF2-40B4-BE49-F238E27FC236}">
                <a16:creationId xmlns:a16="http://schemas.microsoft.com/office/drawing/2014/main" id="{FF7BAD05-6993-42C8-806E-8036C1613ACA}"/>
              </a:ext>
            </a:extLst>
          </p:cNvPr>
          <p:cNvSpPr/>
          <p:nvPr/>
        </p:nvSpPr>
        <p:spPr>
          <a:xfrm>
            <a:off x="2921440" y="2204533"/>
            <a:ext cx="2628805" cy="36168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Bridging Education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algn="ctr"/>
            <a:endParaRPr lang="en-US" sz="28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Reach:</a:t>
            </a:r>
            <a:r>
              <a:rPr lang="en-US" sz="1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4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1,288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  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(691 girls)</a:t>
            </a:r>
            <a:endParaRPr lang="en-US" sz="1400" b="1" dirty="0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4AB3F6D3-3804-4FF1-8109-30C4332637E6}"/>
              </a:ext>
            </a:extLst>
          </p:cNvPr>
          <p:cNvSpPr/>
          <p:nvPr/>
        </p:nvSpPr>
        <p:spPr>
          <a:xfrm rot="16200000">
            <a:off x="2500249" y="518003"/>
            <a:ext cx="403151" cy="2802314"/>
          </a:xfrm>
          <a:prstGeom prst="rightBrace">
            <a:avLst>
              <a:gd name="adj1" fmla="val 8333"/>
              <a:gd name="adj2" fmla="val 49387"/>
            </a:avLst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AE5576-A1B1-4776-9945-3FBA14456191}"/>
              </a:ext>
            </a:extLst>
          </p:cNvPr>
          <p:cNvSpPr txBox="1"/>
          <p:nvPr/>
        </p:nvSpPr>
        <p:spPr>
          <a:xfrm>
            <a:off x="487680" y="1292753"/>
            <a:ext cx="3269673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Informal Education</a:t>
            </a:r>
          </a:p>
        </p:txBody>
      </p:sp>
      <p:pic>
        <p:nvPicPr>
          <p:cNvPr id="20" name="Graphic 1796029151">
            <a:extLst>
              <a:ext uri="{FF2B5EF4-FFF2-40B4-BE49-F238E27FC236}">
                <a16:creationId xmlns:a16="http://schemas.microsoft.com/office/drawing/2014/main" id="{C6EA8150-3949-40F3-8E0D-A739F3487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2886147" y="2193829"/>
            <a:ext cx="2742554" cy="96604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EDABF2E-DF34-4309-B71A-9A9578CB70C2}"/>
              </a:ext>
            </a:extLst>
          </p:cNvPr>
          <p:cNvSpPr txBox="1"/>
          <p:nvPr/>
        </p:nvSpPr>
        <p:spPr>
          <a:xfrm>
            <a:off x="6292656" y="1405519"/>
            <a:ext cx="3269673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Non-formal Education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E8D11BD-9B0B-4BB4-98AE-F54499190B1F}"/>
              </a:ext>
            </a:extLst>
          </p:cNvPr>
          <p:cNvCxnSpPr>
            <a:cxnSpLocks/>
            <a:stCxn id="27" idx="2"/>
            <a:endCxn id="17" idx="0"/>
          </p:cNvCxnSpPr>
          <p:nvPr/>
        </p:nvCxnSpPr>
        <p:spPr>
          <a:xfrm flipH="1">
            <a:off x="7918282" y="1805629"/>
            <a:ext cx="9211" cy="34922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8" name="Text 8">
            <a:extLst>
              <a:ext uri="{FF2B5EF4-FFF2-40B4-BE49-F238E27FC236}">
                <a16:creationId xmlns:a16="http://schemas.microsoft.com/office/drawing/2014/main" id="{81E060BD-D137-4471-97BE-75DCBA7CBE93}"/>
              </a:ext>
            </a:extLst>
          </p:cNvPr>
          <p:cNvSpPr/>
          <p:nvPr/>
        </p:nvSpPr>
        <p:spPr>
          <a:xfrm>
            <a:off x="8048903" y="2365397"/>
            <a:ext cx="2262025" cy="37711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Accelerated Education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Program (AEP)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algn="ctr"/>
            <a:endParaRPr lang="en-US" sz="28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Reach:</a:t>
            </a:r>
            <a:r>
              <a:rPr lang="en-US" sz="1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640</a:t>
            </a:r>
            <a:r>
              <a:rPr lang="en-US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(348 girls)</a:t>
            </a:r>
          </a:p>
          <a:p>
            <a:pPr algn="ctr"/>
            <a:r>
              <a:rPr lang="en-US" sz="12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83E3471-37C9-40AB-A7AE-CE57ACADC970}"/>
              </a:ext>
            </a:extLst>
          </p:cNvPr>
          <p:cNvCxnSpPr/>
          <p:nvPr/>
        </p:nvCxnSpPr>
        <p:spPr>
          <a:xfrm>
            <a:off x="8073936" y="2567590"/>
            <a:ext cx="0" cy="3771169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78CC7B78-6CFC-490A-A9BE-C99E5A87A611}"/>
              </a:ext>
            </a:extLst>
          </p:cNvPr>
          <p:cNvSpPr txBox="1"/>
          <p:nvPr/>
        </p:nvSpPr>
        <p:spPr>
          <a:xfrm>
            <a:off x="467570" y="5809673"/>
            <a:ext cx="233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Ura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refugee site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005DB5-6A87-43D5-9749-7FBCA6346462}"/>
              </a:ext>
            </a:extLst>
          </p:cNvPr>
          <p:cNvSpPr txBox="1"/>
          <p:nvPr/>
        </p:nvSpPr>
        <p:spPr>
          <a:xfrm>
            <a:off x="3102908" y="5798945"/>
            <a:ext cx="233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Tsore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refugee site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2C91658-467F-430B-9127-2CAA8B38C3C5}"/>
              </a:ext>
            </a:extLst>
          </p:cNvPr>
          <p:cNvSpPr txBox="1"/>
          <p:nvPr/>
        </p:nvSpPr>
        <p:spPr>
          <a:xfrm>
            <a:off x="5828545" y="5821539"/>
            <a:ext cx="233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Ura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refugee site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4368C65-FCC2-4ED9-A003-43E7CB028832}"/>
              </a:ext>
            </a:extLst>
          </p:cNvPr>
          <p:cNvSpPr txBox="1"/>
          <p:nvPr/>
        </p:nvSpPr>
        <p:spPr>
          <a:xfrm>
            <a:off x="8237912" y="5846842"/>
            <a:ext cx="2336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Metekel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IDP</a:t>
            </a:r>
          </a:p>
        </p:txBody>
      </p:sp>
      <p:sp>
        <p:nvSpPr>
          <p:cNvPr id="50" name="Shape 5">
            <a:extLst>
              <a:ext uri="{FF2B5EF4-FFF2-40B4-BE49-F238E27FC236}">
                <a16:creationId xmlns:a16="http://schemas.microsoft.com/office/drawing/2014/main" id="{1F6E408D-B5D7-45FF-9F1C-022929EDE4F9}"/>
              </a:ext>
            </a:extLst>
          </p:cNvPr>
          <p:cNvSpPr/>
          <p:nvPr/>
        </p:nvSpPr>
        <p:spPr>
          <a:xfrm>
            <a:off x="10342492" y="2141207"/>
            <a:ext cx="1849509" cy="4191237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2" name="Text 8">
            <a:extLst>
              <a:ext uri="{FF2B5EF4-FFF2-40B4-BE49-F238E27FC236}">
                <a16:creationId xmlns:a16="http://schemas.microsoft.com/office/drawing/2014/main" id="{7EED5216-2107-4902-9594-26D2EFEEB5C7}"/>
              </a:ext>
            </a:extLst>
          </p:cNvPr>
          <p:cNvSpPr/>
          <p:nvPr/>
        </p:nvSpPr>
        <p:spPr>
          <a:xfrm>
            <a:off x="10310928" y="2365397"/>
            <a:ext cx="1912637" cy="39889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16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Formal Education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Pre-Primary</a:t>
            </a:r>
            <a:r>
              <a:rPr lang="en-US" sz="105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5756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(2946 girls)</a:t>
            </a: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r>
              <a:rPr lang="en-US" sz="105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22526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children</a:t>
            </a:r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(10278 girls)</a:t>
            </a:r>
          </a:p>
          <a:p>
            <a:pPr algn="ctr"/>
            <a:endParaRPr lang="en-US" sz="14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r>
              <a:rPr lang="en-US" sz="105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2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4013</a:t>
            </a:r>
            <a:r>
              <a:rPr lang="en-US" sz="1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children</a:t>
            </a:r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(1485 girls)</a:t>
            </a:r>
          </a:p>
          <a:p>
            <a:pPr algn="ctr"/>
            <a:endParaRPr lang="en-US" sz="14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endParaRPr lang="en-US" sz="14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53" name="Graphic 1796029151">
            <a:extLst>
              <a:ext uri="{FF2B5EF4-FFF2-40B4-BE49-F238E27FC236}">
                <a16:creationId xmlns:a16="http://schemas.microsoft.com/office/drawing/2014/main" id="{64980731-84F2-437D-A1B1-91C8296E3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5523812" y="2307500"/>
            <a:ext cx="2590227" cy="96604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086419FD-DCF1-4875-95E9-54A45BEF3669}"/>
              </a:ext>
            </a:extLst>
          </p:cNvPr>
          <p:cNvSpPr txBox="1"/>
          <p:nvPr/>
        </p:nvSpPr>
        <p:spPr>
          <a:xfrm>
            <a:off x="9834802" y="1412685"/>
            <a:ext cx="2329568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Formal Education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3B19B7C-79D9-463A-B5CE-284584A34001}"/>
              </a:ext>
            </a:extLst>
          </p:cNvPr>
          <p:cNvCxnSpPr>
            <a:cxnSpLocks/>
          </p:cNvCxnSpPr>
          <p:nvPr/>
        </p:nvCxnSpPr>
        <p:spPr>
          <a:xfrm flipH="1">
            <a:off x="11073317" y="1802388"/>
            <a:ext cx="9211" cy="34922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8" name="Graphic 1796029151">
            <a:extLst>
              <a:ext uri="{FF2B5EF4-FFF2-40B4-BE49-F238E27FC236}">
                <a16:creationId xmlns:a16="http://schemas.microsoft.com/office/drawing/2014/main" id="{338B5E90-81FE-4DA4-AAF5-0B672A5D0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10243248" y="2141206"/>
            <a:ext cx="1921121" cy="966044"/>
          </a:xfrm>
          <a:prstGeom prst="rect">
            <a:avLst/>
          </a:prstGeom>
        </p:spPr>
      </p:pic>
      <p:pic>
        <p:nvPicPr>
          <p:cNvPr id="59" name="Graphic 1796029151">
            <a:extLst>
              <a:ext uri="{FF2B5EF4-FFF2-40B4-BE49-F238E27FC236}">
                <a16:creationId xmlns:a16="http://schemas.microsoft.com/office/drawing/2014/main" id="{2264461B-C23D-4C43-80D0-AC6AC4AB2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073935" y="2254876"/>
            <a:ext cx="2117064" cy="1018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7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logo_pla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8960" y="121920"/>
            <a:ext cx="1219200" cy="75726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6522720"/>
            <a:ext cx="243840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67" dirty="0">
                <a:solidFill>
                  <a:srgbClr val="64748B"/>
                </a:solidFill>
              </a:rPr>
              <a:t>19/05/2026</a:t>
            </a:r>
            <a:endParaRPr lang="en-US" sz="1067" dirty="0"/>
          </a:p>
        </p:txBody>
      </p:sp>
      <p:sp>
        <p:nvSpPr>
          <p:cNvPr id="4" name="Text 1"/>
          <p:cNvSpPr/>
          <p:nvPr/>
        </p:nvSpPr>
        <p:spPr>
          <a:xfrm>
            <a:off x="5730240" y="6522720"/>
            <a:ext cx="731520" cy="243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67" dirty="0">
                <a:solidFill>
                  <a:srgbClr val="64748B"/>
                </a:solidFill>
              </a:rPr>
              <a:t>3</a:t>
            </a:r>
            <a:endParaRPr lang="en-US" sz="1067" dirty="0"/>
          </a:p>
        </p:txBody>
      </p:sp>
      <p:sp>
        <p:nvSpPr>
          <p:cNvPr id="5" name="Shape 2"/>
          <p:cNvSpPr/>
          <p:nvPr/>
        </p:nvSpPr>
        <p:spPr>
          <a:xfrm>
            <a:off x="365760" y="123869"/>
            <a:ext cx="10363200" cy="1303290"/>
          </a:xfrm>
          <a:prstGeom prst="rect">
            <a:avLst/>
          </a:prstGeom>
          <a:solidFill>
            <a:srgbClr val="0D2A5E"/>
          </a:solidFill>
          <a:ln w="12700">
            <a:solidFill>
              <a:srgbClr val="0D2A5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87680" y="310896"/>
            <a:ext cx="10363200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Amhara Region Education Modalities</a:t>
            </a:r>
            <a:endParaRPr lang="en-US" sz="3600" dirty="0"/>
          </a:p>
        </p:txBody>
      </p:sp>
      <p:sp>
        <p:nvSpPr>
          <p:cNvPr id="8" name="Shape 5"/>
          <p:cNvSpPr/>
          <p:nvPr/>
        </p:nvSpPr>
        <p:spPr>
          <a:xfrm>
            <a:off x="93105" y="1754353"/>
            <a:ext cx="4206240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-68714" y="1779447"/>
            <a:ext cx="3912524" cy="8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</a:t>
            </a:r>
            <a:r>
              <a:rPr lang="en-US" sz="2400" b="1" dirty="0" err="1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Gojjam</a:t>
            </a:r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Active conflict areas  </a:t>
            </a:r>
            <a:endParaRPr lang="en-US" sz="2400" dirty="0">
              <a:solidFill>
                <a:srgbClr val="0266B2"/>
              </a:solidFill>
            </a:endParaRPr>
          </a:p>
        </p:txBody>
      </p:sp>
      <p:sp>
        <p:nvSpPr>
          <p:cNvPr id="11" name="Text 8"/>
          <p:cNvSpPr/>
          <p:nvPr/>
        </p:nvSpPr>
        <p:spPr>
          <a:xfrm>
            <a:off x="254924" y="2743200"/>
            <a:ext cx="3944480" cy="3413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000" b="1" dirty="0">
                <a:solidFill>
                  <a:srgbClr val="0D2A5E"/>
                </a:solidFill>
                <a:ea typeface="Calibri" pitchFamily="34" charset="-122"/>
                <a:cs typeface="Calibri" pitchFamily="34" charset="-120"/>
              </a:rPr>
              <a:t>Modality: </a:t>
            </a:r>
          </a:p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Home Based Instruction (HBI)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</a:p>
          <a:p>
            <a:pPr lvl="2"/>
            <a:r>
              <a:rPr lang="en-US" sz="3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Reach:</a:t>
            </a:r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48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2,647</a:t>
            </a:r>
            <a:r>
              <a:rPr lang="en-US" sz="2133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2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</a:t>
            </a:r>
            <a:r>
              <a:rPr lang="en-US" sz="2133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Breakdown: 1,135 girls</a:t>
            </a:r>
            <a:endParaRPr lang="en-US" sz="1600" b="1" dirty="0"/>
          </a:p>
        </p:txBody>
      </p:sp>
      <p:sp>
        <p:nvSpPr>
          <p:cNvPr id="12" name="Shape 9"/>
          <p:cNvSpPr/>
          <p:nvPr/>
        </p:nvSpPr>
        <p:spPr>
          <a:xfrm>
            <a:off x="4512888" y="1767840"/>
            <a:ext cx="4132348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2"/>
          <p:cNvSpPr/>
          <p:nvPr/>
        </p:nvSpPr>
        <p:spPr>
          <a:xfrm>
            <a:off x="4674707" y="2760110"/>
            <a:ext cx="4022253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Modality:
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Accelerated Education Program (AEP)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Reached:
</a:t>
            </a:r>
            <a:r>
              <a:rPr lang="en-US" sz="5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2,005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children
</a:t>
            </a:r>
            <a:r>
              <a:rPr lang="en-US" sz="24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breakdown: 758 </a:t>
            </a:r>
            <a:r>
              <a:rPr lang="en-US" sz="24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girls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4351068" y="1851749"/>
            <a:ext cx="4206239" cy="792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 </a:t>
            </a:r>
            <a:r>
              <a:rPr lang="en-US" sz="2400" b="1" dirty="0" err="1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Gojjam</a:t>
            </a:r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2400" b="1" dirty="0" err="1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Waghemra</a:t>
            </a:r>
            <a:r>
              <a:rPr lang="en-US" sz="2400" b="1" dirty="0">
                <a:solidFill>
                  <a:srgbClr val="0266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relatively stable</a:t>
            </a:r>
            <a:endParaRPr lang="en-US" sz="2400" dirty="0">
              <a:solidFill>
                <a:srgbClr val="0266B2"/>
              </a:solidFill>
            </a:endParaRPr>
          </a:p>
        </p:txBody>
      </p:sp>
      <p:pic>
        <p:nvPicPr>
          <p:cNvPr id="16" name="Graphic 1796029151">
            <a:extLst>
              <a:ext uri="{FF2B5EF4-FFF2-40B4-BE49-F238E27FC236}">
                <a16:creationId xmlns:a16="http://schemas.microsoft.com/office/drawing/2014/main" id="{F92F2459-F146-43A1-9ECE-F186D794F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-130922" y="1634520"/>
            <a:ext cx="4302251" cy="1143291"/>
          </a:xfrm>
          <a:prstGeom prst="rect">
            <a:avLst/>
          </a:prstGeom>
        </p:spPr>
      </p:pic>
      <p:pic>
        <p:nvPicPr>
          <p:cNvPr id="18" name="Graphic 1796029151">
            <a:extLst>
              <a:ext uri="{FF2B5EF4-FFF2-40B4-BE49-F238E27FC236}">
                <a16:creationId xmlns:a16="http://schemas.microsoft.com/office/drawing/2014/main" id="{F0C234C0-1C71-4299-A324-874E206D9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4523042" y="1708300"/>
            <a:ext cx="4132348" cy="1143291"/>
          </a:xfrm>
          <a:prstGeom prst="rect">
            <a:avLst/>
          </a:prstGeom>
        </p:spPr>
      </p:pic>
      <p:sp>
        <p:nvSpPr>
          <p:cNvPr id="19" name="Shape 9">
            <a:extLst>
              <a:ext uri="{FF2B5EF4-FFF2-40B4-BE49-F238E27FC236}">
                <a16:creationId xmlns:a16="http://schemas.microsoft.com/office/drawing/2014/main" id="{4CE12847-015C-44B0-B471-B31CF4913C97}"/>
              </a:ext>
            </a:extLst>
          </p:cNvPr>
          <p:cNvSpPr/>
          <p:nvPr/>
        </p:nvSpPr>
        <p:spPr>
          <a:xfrm>
            <a:off x="8755331" y="1740866"/>
            <a:ext cx="3343564" cy="47548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62FD3CEF-8C14-400A-938B-9C031B60D1CE}"/>
              </a:ext>
            </a:extLst>
          </p:cNvPr>
          <p:cNvSpPr/>
          <p:nvPr/>
        </p:nvSpPr>
        <p:spPr>
          <a:xfrm>
            <a:off x="8813703" y="1717394"/>
            <a:ext cx="3343563" cy="4805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/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Modality: </a:t>
            </a:r>
            <a:r>
              <a:rPr lang="en-US" sz="2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  Education in </a:t>
            </a:r>
            <a:r>
              <a:rPr lang="en-US" sz="2000" b="1" dirty="0" err="1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Alemwach</a:t>
            </a:r>
            <a:r>
              <a:rPr lang="en-US" sz="2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2000" b="1" dirty="0" err="1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Aftit</a:t>
            </a:r>
            <a:r>
              <a:rPr lang="en-US" sz="2000" b="1" dirty="0">
                <a:solidFill>
                  <a:srgbClr val="7030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refugees</a:t>
            </a:r>
            <a:r>
              <a:rPr lang="en-US" sz="20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0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Pre-Primary</a:t>
            </a:r>
            <a:r>
              <a:rPr lang="en-US" sz="11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258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children</a:t>
            </a:r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(120 girls)</a:t>
            </a:r>
          </a:p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Primary</a:t>
            </a:r>
            <a:r>
              <a:rPr lang="en-US" sz="11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5005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children</a:t>
            </a:r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(2222 girls)</a:t>
            </a:r>
          </a:p>
          <a:p>
            <a:pPr algn="ctr"/>
            <a:endParaRPr lang="en-US" sz="16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Secondary</a:t>
            </a:r>
            <a:r>
              <a:rPr lang="en-US" sz="11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3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385</a:t>
            </a:r>
            <a:r>
              <a:rPr lang="en-US" sz="1600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children</a:t>
            </a:r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 </a:t>
            </a:r>
          </a:p>
          <a:p>
            <a:pPr algn="ctr"/>
            <a:r>
              <a:rPr lang="en-US" sz="1600" b="1" dirty="0">
                <a:solidFill>
                  <a:srgbClr val="0D2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(130 girls)</a:t>
            </a:r>
            <a:endParaRPr lang="en-US" sz="2000" b="1" dirty="0">
              <a:solidFill>
                <a:srgbClr val="0D2A5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pic>
        <p:nvPicPr>
          <p:cNvPr id="21" name="Graphic 1796029151">
            <a:extLst>
              <a:ext uri="{FF2B5EF4-FFF2-40B4-BE49-F238E27FC236}">
                <a16:creationId xmlns:a16="http://schemas.microsoft.com/office/drawing/2014/main" id="{3A0E3337-4CA0-4814-820C-93FD3976C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8674051" y="1617237"/>
            <a:ext cx="3542328" cy="95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455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E90F9-2B29-6700-190F-BD0BF2BB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C011594F-599E-4C18-B383-E288473ACDC0}" type="datetimeFigureOut">
              <a:rPr lang="en-IE" smtClean="0"/>
              <a:t>27/05/2026</a:t>
            </a:fld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768196-813A-1390-725E-31B1E6231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t>7</a:t>
            </a:fld>
            <a:endParaRPr lang="en-IE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D842417-6942-4025-8AC0-4798E5581F8B}"/>
              </a:ext>
            </a:extLst>
          </p:cNvPr>
          <p:cNvSpPr txBox="1">
            <a:spLocks/>
          </p:cNvSpPr>
          <p:nvPr/>
        </p:nvSpPr>
        <p:spPr>
          <a:xfrm>
            <a:off x="43543" y="-8708"/>
            <a:ext cx="9910354" cy="115824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600" dirty="0">
                <a:solidFill>
                  <a:schemeClr val="tx1"/>
                </a:solidFill>
              </a:rPr>
              <a:t>Learning through Play (</a:t>
            </a:r>
            <a:r>
              <a:rPr lang="en-GB" sz="3600" dirty="0" err="1">
                <a:solidFill>
                  <a:schemeClr val="tx1"/>
                </a:solidFill>
              </a:rPr>
              <a:t>LtP</a:t>
            </a:r>
            <a:r>
              <a:rPr lang="en-GB" sz="3600" dirty="0">
                <a:solidFill>
                  <a:schemeClr val="tx1"/>
                </a:solidFill>
              </a:rPr>
              <a:t>) Key Features</a:t>
            </a:r>
            <a:endParaRPr lang="en-IE" sz="3600" dirty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4E517B9-9DBB-45A4-B3E4-5562378AECB0}"/>
              </a:ext>
            </a:extLst>
          </p:cNvPr>
          <p:cNvSpPr txBox="1">
            <a:spLocks/>
          </p:cNvSpPr>
          <p:nvPr/>
        </p:nvSpPr>
        <p:spPr>
          <a:xfrm>
            <a:off x="43543" y="1375954"/>
            <a:ext cx="12148456" cy="498039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.</a:t>
            </a:r>
            <a:endParaRPr lang="en-IE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6D700B-76B2-4EF5-9DE1-1881880E3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563" y="953072"/>
            <a:ext cx="9346798" cy="54032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396125-9882-4621-A309-63847AD0D42D}"/>
              </a:ext>
            </a:extLst>
          </p:cNvPr>
          <p:cNvSpPr txBox="1"/>
          <p:nvPr/>
        </p:nvSpPr>
        <p:spPr>
          <a:xfrm>
            <a:off x="1420091" y="3542410"/>
            <a:ext cx="24037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highlight>
                  <a:srgbClr val="FF00FF"/>
                </a:highlight>
              </a:rPr>
              <a:t>LtP</a:t>
            </a:r>
            <a:r>
              <a:rPr lang="en-GB" b="1" dirty="0">
                <a:highlight>
                  <a:srgbClr val="FF00FF"/>
                </a:highlight>
              </a:rPr>
              <a:t> </a:t>
            </a:r>
            <a:r>
              <a:rPr lang="en-GB" b="1" dirty="0">
                <a:highlight>
                  <a:srgbClr val="FF00FF"/>
                </a:highlight>
                <a:sym typeface="Wingdings 3" panose="05040102010807070707" pitchFamily="18" charset="2"/>
              </a:rPr>
              <a:t></a:t>
            </a:r>
            <a:r>
              <a:rPr lang="en-GB" b="1" dirty="0">
                <a:highlight>
                  <a:srgbClr val="FF00FF"/>
                </a:highlight>
              </a:rPr>
              <a:t> flagship program for PIE, implemented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refugees,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`IDPs,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host communities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</a:rPr>
              <a:t>unstable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97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235C91-676B-9B32-B49E-26FD8C344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1594F-599E-4C18-B383-E288473ACDC0}" type="datetimeFigureOut">
              <a:rPr lang="en-IE" smtClean="0"/>
              <a:pPr/>
              <a:t>27/05/2026</a:t>
            </a:fld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97C29-63D8-3462-4C3A-724AC08CF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8BB13-D5A4-474B-BE0A-E538989FB095}" type="slidenum">
              <a:rPr lang="en-IE" smtClean="0"/>
              <a:pPr/>
              <a:t>8</a:t>
            </a:fld>
            <a:endParaRPr lang="en-IE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28A1B55-AB2A-4BF4-8B9C-AE9278BE62D0}"/>
              </a:ext>
            </a:extLst>
          </p:cNvPr>
          <p:cNvSpPr txBox="1">
            <a:spLocks/>
          </p:cNvSpPr>
          <p:nvPr/>
        </p:nvSpPr>
        <p:spPr>
          <a:xfrm>
            <a:off x="43543" y="1375954"/>
            <a:ext cx="12148456" cy="498039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6">
                    <a:lumMod val="10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7551B4-FEE8-4AB5-A089-3C474CE03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7354" y="0"/>
            <a:ext cx="12239354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3D3D572-DEE7-4DEF-824A-A792E0E3FB42}"/>
              </a:ext>
            </a:extLst>
          </p:cNvPr>
          <p:cNvSpPr txBox="1"/>
          <p:nvPr/>
        </p:nvSpPr>
        <p:spPr>
          <a:xfrm>
            <a:off x="1336963" y="334034"/>
            <a:ext cx="1357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latin typeface="Arial Black" panose="020B0A04020102020204" pitchFamily="34" charset="0"/>
              </a:rPr>
              <a:t>LtP</a:t>
            </a:r>
            <a:endParaRPr lang="en-US" sz="4000" b="1" dirty="0">
              <a:latin typeface="Arial Black" panose="020B0A040201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0BF8D3-55E7-4CA8-8DA1-1F9794F92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2950" y="0"/>
            <a:ext cx="1804572" cy="112176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C714A72-25A4-4A2B-9D75-FDAF83732178}"/>
              </a:ext>
            </a:extLst>
          </p:cNvPr>
          <p:cNvSpPr/>
          <p:nvPr/>
        </p:nvSpPr>
        <p:spPr>
          <a:xfrm>
            <a:off x="10058400" y="5892800"/>
            <a:ext cx="2029122" cy="828675"/>
          </a:xfrm>
          <a:prstGeom prst="rect">
            <a:avLst/>
          </a:prstGeom>
          <a:solidFill>
            <a:srgbClr val="102B5A"/>
          </a:solidFill>
          <a:ln>
            <a:solidFill>
              <a:srgbClr val="0F2A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84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F0468-A595-4317-A15E-160BB0E8A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9A0B0-104F-49B8-AF40-553B59297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08BF899-DA62-4CCE-8A01-5DB30102117C}"/>
              </a:ext>
            </a:extLst>
          </p:cNvPr>
          <p:cNvGrpSpPr/>
          <p:nvPr/>
        </p:nvGrpSpPr>
        <p:grpSpPr>
          <a:xfrm>
            <a:off x="0" y="988290"/>
            <a:ext cx="12192000" cy="5869709"/>
            <a:chOff x="0" y="0"/>
            <a:chExt cx="16256000" cy="9067800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id="{1379FC81-40E3-4F4C-B052-77031A278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256000" cy="9067800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7A24CEAB-7E66-40D9-9B94-7B6E3D075D50}"/>
                </a:ext>
              </a:extLst>
            </p:cNvPr>
            <p:cNvSpPr/>
            <p:nvPr/>
          </p:nvSpPr>
          <p:spPr>
            <a:xfrm>
              <a:off x="14986000" y="8839200"/>
              <a:ext cx="1270000" cy="152400"/>
            </a:xfrm>
            <a:prstGeom prst="rect">
              <a:avLst/>
            </a:prstGeom>
            <a:solidFill>
              <a:srgbClr val="73EEB5"/>
            </a:solidFill>
            <a:ln>
              <a:solidFill>
                <a:srgbClr val="73EE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5BB5B8F7-61BC-448A-88E2-13EB42B23DF7}"/>
              </a:ext>
            </a:extLst>
          </p:cNvPr>
          <p:cNvSpPr txBox="1">
            <a:spLocks/>
          </p:cNvSpPr>
          <p:nvPr/>
        </p:nvSpPr>
        <p:spPr>
          <a:xfrm>
            <a:off x="1625599" y="122454"/>
            <a:ext cx="7629237" cy="72491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Field Level Evidences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0AECDB-4D34-4F04-BDD6-43E7E7C97DA6}"/>
              </a:ext>
            </a:extLst>
          </p:cNvPr>
          <p:cNvSpPr/>
          <p:nvPr/>
        </p:nvSpPr>
        <p:spPr>
          <a:xfrm>
            <a:off x="277091" y="1099127"/>
            <a:ext cx="5486400" cy="61061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0C3768-A835-4355-AC05-9FCCBE124BDA}"/>
              </a:ext>
            </a:extLst>
          </p:cNvPr>
          <p:cNvSpPr txBox="1"/>
          <p:nvPr/>
        </p:nvSpPr>
        <p:spPr>
          <a:xfrm>
            <a:off x="1422399" y="1099127"/>
            <a:ext cx="43410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266B2"/>
                </a:solidFill>
              </a:rPr>
              <a:t>Transition (BG, </a:t>
            </a:r>
            <a:r>
              <a:rPr lang="en-US" sz="3200" b="1" dirty="0" err="1">
                <a:solidFill>
                  <a:srgbClr val="0266B2"/>
                </a:solidFill>
              </a:rPr>
              <a:t>Ura</a:t>
            </a:r>
            <a:r>
              <a:rPr lang="en-US" sz="3200" b="1" dirty="0">
                <a:solidFill>
                  <a:srgbClr val="0266B2"/>
                </a:solidFill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1D3641-8C0D-48C8-B321-6BBFB2DC2CE2}"/>
              </a:ext>
            </a:extLst>
          </p:cNvPr>
          <p:cNvSpPr/>
          <p:nvPr/>
        </p:nvSpPr>
        <p:spPr>
          <a:xfrm>
            <a:off x="6354618" y="1099127"/>
            <a:ext cx="3398982" cy="38468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D755AC-C2B7-44E5-AA54-41FD10BBEBB4}"/>
              </a:ext>
            </a:extLst>
          </p:cNvPr>
          <p:cNvSpPr txBox="1"/>
          <p:nvPr/>
        </p:nvSpPr>
        <p:spPr>
          <a:xfrm>
            <a:off x="6040582" y="1049701"/>
            <a:ext cx="4590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266B2"/>
                </a:solidFill>
              </a:rPr>
              <a:t>Teachers Classroom Practice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02EE8E-2FCD-4FF8-ABA9-179058F68302}"/>
              </a:ext>
            </a:extLst>
          </p:cNvPr>
          <p:cNvSpPr/>
          <p:nvPr/>
        </p:nvSpPr>
        <p:spPr>
          <a:xfrm>
            <a:off x="6437745" y="6262255"/>
            <a:ext cx="5597237" cy="546419"/>
          </a:xfrm>
          <a:prstGeom prst="rect">
            <a:avLst/>
          </a:prstGeom>
          <a:solidFill>
            <a:srgbClr val="74EFB8"/>
          </a:solidFill>
          <a:ln>
            <a:solidFill>
              <a:srgbClr val="74EF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4F35A7-3244-42D7-B83E-C39303BF3BCB}"/>
              </a:ext>
            </a:extLst>
          </p:cNvPr>
          <p:cNvSpPr txBox="1"/>
          <p:nvPr/>
        </p:nvSpPr>
        <p:spPr>
          <a:xfrm>
            <a:off x="6096000" y="6224529"/>
            <a:ext cx="6128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Equipping educators with the </a:t>
            </a:r>
            <a:r>
              <a:rPr lang="en-US" sz="1400" dirty="0" err="1">
                <a:solidFill>
                  <a:schemeClr val="accent2">
                    <a:lumMod val="50000"/>
                  </a:schemeClr>
                </a:solidFill>
              </a:rPr>
              <a:t>LtP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</a:rPr>
              <a:t> methodology acts as the critical catalyst in transforming teachers classroom practices and student learning outcome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2A3014-62A5-4ABC-A264-95D86E4C06D4}"/>
              </a:ext>
            </a:extLst>
          </p:cNvPr>
          <p:cNvSpPr/>
          <p:nvPr/>
        </p:nvSpPr>
        <p:spPr>
          <a:xfrm>
            <a:off x="1298448" y="1984248"/>
            <a:ext cx="3300984" cy="10312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Accelerated Education Program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2E833E7-2425-4017-9760-C590EDEB22E8}"/>
              </a:ext>
            </a:extLst>
          </p:cNvPr>
          <p:cNvSpPr/>
          <p:nvPr/>
        </p:nvSpPr>
        <p:spPr>
          <a:xfrm>
            <a:off x="1691640" y="6089650"/>
            <a:ext cx="2459736" cy="375158"/>
          </a:xfrm>
          <a:prstGeom prst="rect">
            <a:avLst/>
          </a:prstGeom>
          <a:solidFill>
            <a:srgbClr val="2279CA"/>
          </a:solidFill>
          <a:ln>
            <a:solidFill>
              <a:srgbClr val="2279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932CB-BBFD-4D5E-9AB3-9E440523B3A6}"/>
              </a:ext>
            </a:extLst>
          </p:cNvPr>
          <p:cNvSpPr txBox="1"/>
          <p:nvPr/>
        </p:nvSpPr>
        <p:spPr>
          <a:xfrm>
            <a:off x="10714184" y="2499865"/>
            <a:ext cx="1477816" cy="830997"/>
          </a:xfrm>
          <a:prstGeom prst="rect">
            <a:avLst/>
          </a:prstGeom>
          <a:solidFill>
            <a:srgbClr val="E6FCEF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Directly contributes to improved reading &amp; numeracy skills</a:t>
            </a:r>
          </a:p>
        </p:txBody>
      </p:sp>
    </p:spTree>
    <p:extLst>
      <p:ext uri="{BB962C8B-B14F-4D97-AF65-F5344CB8AC3E}">
        <p14:creationId xmlns:p14="http://schemas.microsoft.com/office/powerpoint/2010/main" val="1597749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6DFA3-DE0A-4718-A6B1-99B6E03CF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970" y="523608"/>
            <a:ext cx="8595013" cy="793317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bg2">
                    <a:lumMod val="75000"/>
                  </a:schemeClr>
                </a:solidFill>
              </a:rPr>
              <a:t>Thank you our donors!!!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AD710D-DF02-47A6-A5FA-BB283E66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80" y="1754599"/>
            <a:ext cx="1960417" cy="19604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DC5855-3214-460C-9D8C-A16C1257B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5119" y="1582821"/>
            <a:ext cx="1960418" cy="19604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3FE33C-7AB1-4126-957D-B10FF401A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594" y="4123192"/>
            <a:ext cx="3585153" cy="8610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89A696E-39FE-4F03-8B8D-456DE655D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6364" y="2054863"/>
            <a:ext cx="1985239" cy="11952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3CFFF9E-A964-476D-A1D7-A105E98A3C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67812" y="4084743"/>
            <a:ext cx="2281382" cy="778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2A6051-8E1D-403D-A276-5391891ABB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3003" y="3833431"/>
            <a:ext cx="3381375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94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8F29-390A-0A25-3538-F22EE0C4E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7055"/>
            <a:ext cx="10515600" cy="1325563"/>
          </a:xfrm>
        </p:spPr>
        <p:txBody>
          <a:bodyPr>
            <a:normAutofit/>
          </a:bodyPr>
          <a:lstStyle/>
          <a:p>
            <a:r>
              <a:rPr lang="en-US" sz="4800" dirty="0"/>
              <a:t>thank you!</a:t>
            </a:r>
            <a:endParaRPr lang="en-IE" sz="4800" dirty="0"/>
          </a:p>
        </p:txBody>
      </p:sp>
      <p:pic>
        <p:nvPicPr>
          <p:cNvPr id="4" name="Graphic 1796029151">
            <a:extLst>
              <a:ext uri="{FF2B5EF4-FFF2-40B4-BE49-F238E27FC236}">
                <a16:creationId xmlns:a16="http://schemas.microsoft.com/office/drawing/2014/main" id="{68A20B82-67A7-D877-6F1B-E802ED857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3663685" y="3908309"/>
            <a:ext cx="4509654" cy="114329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8A4F541-59B9-40E6-A1E3-977BE581A5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001" y="5326440"/>
            <a:ext cx="1805997" cy="1123922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BD34C7AE-4AAF-4C7E-91A2-4779755CB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38752"/>
      </p:ext>
    </p:extLst>
  </p:cSld>
  <p:clrMapOvr>
    <a:masterClrMapping/>
  </p:clrMapOvr>
</p:sld>
</file>

<file path=ppt/theme/theme1.xml><?xml version="1.0" encoding="utf-8"?>
<a:theme xmlns:a="http://schemas.openxmlformats.org/drawingml/2006/main" name="Theme_PlanInternational">
  <a:themeElements>
    <a:clrScheme name="Plan International">
      <a:dk1>
        <a:srgbClr val="000000"/>
      </a:dk1>
      <a:lt1>
        <a:sysClr val="window" lastClr="FFFFFF"/>
      </a:lt1>
      <a:dk2>
        <a:srgbClr val="0072CE"/>
      </a:dk2>
      <a:lt2>
        <a:srgbClr val="D9D9D6"/>
      </a:lt2>
      <a:accent1>
        <a:srgbClr val="58CAE7"/>
      </a:accent1>
      <a:accent2>
        <a:srgbClr val="9900FF"/>
      </a:accent2>
      <a:accent3>
        <a:srgbClr val="FFD500"/>
      </a:accent3>
      <a:accent4>
        <a:srgbClr val="ED632F"/>
      </a:accent4>
      <a:accent5>
        <a:srgbClr val="243C4B"/>
      </a:accent5>
      <a:accent6>
        <a:srgbClr val="DC0080"/>
      </a:accent6>
      <a:hlink>
        <a:srgbClr val="9900FF"/>
      </a:hlink>
      <a:folHlink>
        <a:srgbClr val="ED632F"/>
      </a:folHlink>
    </a:clrScheme>
    <a:fontScheme name="Plan International">
      <a:majorFont>
        <a:latin typeface="Poppi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LO-Brand_PowerPoint_Template-Final-PoppinsBold-LogoWithoutStrapline-IO-ENG-Sep23" id="{A6BFDE4E-B850-4158-A982-48A49F46E7EF}" vid="{9560B4AB-267F-48A3-8EF4-75C8D44CCA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8" ma:contentTypeDescription="Create a new document." ma:contentTypeScope="" ma:versionID="ddde930d826269c0f59bb9f8026a8d7a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3767bd12a86a410ae096606b08439d84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0fb58a-a206-4ce9-a922-1d40898aae55">
      <Terms xmlns="http://schemas.microsoft.com/office/infopath/2007/PartnerControls"/>
    </lcf76f155ced4ddcb4097134ff3c332f>
    <TaxCatchAll xmlns="e02fff17-c085-42ca-8052-bec6af4d82b0" xsi:nil="true"/>
  </documentManagement>
</p:properties>
</file>

<file path=customXml/itemProps1.xml><?xml version="1.0" encoding="utf-8"?>
<ds:datastoreItem xmlns:ds="http://schemas.openxmlformats.org/officeDocument/2006/customXml" ds:itemID="{E8AA6772-9062-44FF-A09D-B7CD1C57EE26}"/>
</file>

<file path=customXml/itemProps2.xml><?xml version="1.0" encoding="utf-8"?>
<ds:datastoreItem xmlns:ds="http://schemas.openxmlformats.org/officeDocument/2006/customXml" ds:itemID="{0AFC73B4-12F9-4FA0-A47C-D98639EEF3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88F3AF-F324-4F02-AF92-D96B09355A9E}">
  <ds:schemaRefs>
    <ds:schemaRef ds:uri="06fbaee8-77a2-4161-9a68-a24770964bb5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GLO-Brand_PowerPoint_Template-Final-PoppinsBold-Logo-NoStrapline-IO-ENG-Sep23</Template>
  <TotalTime>1756</TotalTime>
  <Words>610</Words>
  <Application>Microsoft Office PowerPoint</Application>
  <PresentationFormat>Widescreen</PresentationFormat>
  <Paragraphs>142</Paragraphs>
  <Slides>11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Poppins</vt:lpstr>
      <vt:lpstr>Wingdings 3</vt:lpstr>
      <vt:lpstr>Theme_PlanInternational</vt:lpstr>
      <vt:lpstr>PowerPoint Presentation</vt:lpstr>
      <vt:lpstr>PIE’s EiE Achievement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our donors!!!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Short title cover slide</dc:title>
  <dc:creator>Mahlet Amare</dc:creator>
  <cp:lastModifiedBy>Betelhem Taye</cp:lastModifiedBy>
  <cp:revision>100</cp:revision>
  <dcterms:created xsi:type="dcterms:W3CDTF">2025-09-23T09:21:11Z</dcterms:created>
  <dcterms:modified xsi:type="dcterms:W3CDTF">2026-05-27T12:34:55Z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  <property fmtid="{D5CDD505-2E9C-101B-9397-08002B2CF9AE}" pid="3" name="MediaServiceImageTags">
    <vt:lpwstr/>
  </property>
  <property fmtid="{D5CDD505-2E9C-101B-9397-08002B2CF9AE}" pid="4" name="Plan Language">
    <vt:lpwstr>17;#English|76407ece-335e-41b3-8e4f-22efcb101827</vt:lpwstr>
  </property>
  <property fmtid="{D5CDD505-2E9C-101B-9397-08002B2CF9AE}" pid="5" name="lcf76f155ced4ddcb4097134ff3c332f">
    <vt:lpwstr/>
  </property>
  <property fmtid="{D5CDD505-2E9C-101B-9397-08002B2CF9AE}" pid="6" name="TaxCatchAll">
    <vt:lpwstr>17;#English|76407ece-335e-41b3-8e4f-22efcb101827</vt:lpwstr>
  </property>
  <property fmtid="{D5CDD505-2E9C-101B-9397-08002B2CF9AE}" pid="7" name="Main Type">
    <vt:lpwstr>Brand Templates</vt:lpwstr>
  </property>
  <property fmtid="{D5CDD505-2E9C-101B-9397-08002B2CF9AE}" pid="8" name="AlternateThumbnailUrl">
    <vt:lpwstr>, </vt:lpwstr>
  </property>
</Properties>
</file>