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4"/>
    <p:sldMasterId id="2147483654" r:id="rId5"/>
    <p:sldMasterId id="2147483660" r:id="rId6"/>
  </p:sldMasterIdLst>
  <p:notesMasterIdLst>
    <p:notesMasterId r:id="rId30"/>
  </p:notesMasterIdLst>
  <p:sldIdLst>
    <p:sldId id="258" r:id="rId7"/>
    <p:sldId id="175895646" r:id="rId8"/>
    <p:sldId id="175895645" r:id="rId9"/>
    <p:sldId id="175895650" r:id="rId10"/>
    <p:sldId id="175895651" r:id="rId11"/>
    <p:sldId id="175895652" r:id="rId12"/>
    <p:sldId id="175895653" r:id="rId13"/>
    <p:sldId id="175895658" r:id="rId14"/>
    <p:sldId id="175895656" r:id="rId15"/>
    <p:sldId id="175895657" r:id="rId16"/>
    <p:sldId id="280" r:id="rId17"/>
    <p:sldId id="175895636" r:id="rId18"/>
    <p:sldId id="175895637" r:id="rId19"/>
    <p:sldId id="263" r:id="rId20"/>
    <p:sldId id="283" r:id="rId21"/>
    <p:sldId id="175895642" r:id="rId22"/>
    <p:sldId id="264" r:id="rId23"/>
    <p:sldId id="275" r:id="rId24"/>
    <p:sldId id="265" r:id="rId25"/>
    <p:sldId id="266" r:id="rId26"/>
    <p:sldId id="267" r:id="rId27"/>
    <p:sldId id="268" r:id="rId28"/>
    <p:sldId id="269"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B881AB6-8235-5F5D-2ECF-8F816C560F13}" name="Michelle Kaffenberger" initials="MK" userId="S::bsog0337@ox.ac.uk::705e2d5f-14b6-4972-bffa-ad6a1efefd5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7251"/>
    <a:srgbClr val="23428F"/>
    <a:srgbClr val="FF5C2B"/>
    <a:srgbClr val="009051"/>
    <a:srgbClr val="FF9300"/>
    <a:srgbClr val="009076"/>
    <a:srgbClr val="FF2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EAF49B-F81F-724D-A765-0EA7E467A502}" v="64" dt="2026-05-28T10:26:34.9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512"/>
    <p:restoredTop sz="84557"/>
  </p:normalViewPr>
  <p:slideViewPr>
    <p:cSldViewPr snapToGrid="0">
      <p:cViewPr varScale="1">
        <p:scale>
          <a:sx n="77" d="100"/>
          <a:sy n="77" d="100"/>
        </p:scale>
        <p:origin x="200" y="792"/>
      </p:cViewPr>
      <p:guideLst>
        <p:guide orient="horz" pos="2160"/>
        <p:guide pos="3840"/>
      </p:guideLst>
    </p:cSldViewPr>
  </p:slideViewPr>
  <p:outlineViewPr>
    <p:cViewPr>
      <p:scale>
        <a:sx n="33" d="100"/>
        <a:sy n="33" d="100"/>
      </p:scale>
      <p:origin x="0" y="-1048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microsoft.com/office/2018/10/relationships/authors" Targe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50" b="0" i="0" u="none" strike="noStrike">
                <a:solidFill>
                  <a:srgbClr val="0E2841"/>
                </a:solidFill>
                <a:latin typeface="Arial"/>
              </a:defRPr>
            </a:pPr>
            <a:r>
              <a:rPr lang="en-GB" sz="1050" b="0" i="0" u="none" strike="noStrike">
                <a:solidFill>
                  <a:srgbClr val="0E2841"/>
                </a:solidFill>
                <a:latin typeface="Arial"/>
              </a:rPr>
              <a:t>Learning-Adjusted Years of Schooling (LAYS)</a:t>
            </a:r>
          </a:p>
        </c:rich>
      </c:tx>
      <c:overlay val="0"/>
    </c:title>
    <c:autoTitleDeleted val="0"/>
    <c:plotArea>
      <c:layout/>
      <c:barChart>
        <c:barDir val="col"/>
        <c:grouping val="clustered"/>
        <c:varyColors val="0"/>
        <c:ser>
          <c:idx val="0"/>
          <c:order val="0"/>
          <c:tx>
            <c:strRef>
              <c:f>Sheet1!$B$1</c:f>
              <c:strCache>
                <c:ptCount val="1"/>
                <c:pt idx="0">
                  <c:v>SMS only</c:v>
                </c:pt>
              </c:strCache>
            </c:strRef>
          </c:tx>
          <c:spPr>
            <a:solidFill>
              <a:schemeClr val="accent5"/>
            </a:solidFill>
            <a:effectLst/>
          </c:spPr>
          <c:invertIfNegative val="0"/>
          <c:cat>
            <c:strRef>
              <c:f>Sheet1!$A$2:$A$6</c:f>
              <c:strCache>
                <c:ptCount val="5"/>
                <c:pt idx="0">
                  <c:v>Kenya</c:v>
                </c:pt>
                <c:pt idx="1">
                  <c:v>Nepal</c:v>
                </c:pt>
                <c:pt idx="2">
                  <c:v>Philippines</c:v>
                </c:pt>
                <c:pt idx="3">
                  <c:v>Uganda</c:v>
                </c:pt>
                <c:pt idx="4">
                  <c:v>India*</c:v>
                </c:pt>
              </c:strCache>
            </c:strRef>
          </c:cat>
          <c:val>
            <c:numRef>
              <c:f>Sheet1!$B$2:$B$6</c:f>
              <c:numCache>
                <c:formatCode>General</c:formatCode>
                <c:ptCount val="5"/>
                <c:pt idx="0">
                  <c:v>-0.03</c:v>
                </c:pt>
                <c:pt idx="1">
                  <c:v>0.06</c:v>
                </c:pt>
                <c:pt idx="2">
                  <c:v>0.11</c:v>
                </c:pt>
                <c:pt idx="3">
                  <c:v>0.26</c:v>
                </c:pt>
              </c:numCache>
            </c:numRef>
          </c:val>
          <c:extLst>
            <c:ext xmlns:c16="http://schemas.microsoft.com/office/drawing/2014/chart" uri="{C3380CC4-5D6E-409C-BE32-E72D297353CC}">
              <c16:uniqueId val="{00000000-9DC0-B54C-A084-08D1A55B7289}"/>
            </c:ext>
          </c:extLst>
        </c:ser>
        <c:ser>
          <c:idx val="1"/>
          <c:order val="1"/>
          <c:tx>
            <c:strRef>
              <c:f>Sheet1!$C$1</c:f>
              <c:strCache>
                <c:ptCount val="1"/>
                <c:pt idx="0">
                  <c:v>SMS + phone tutorials</c:v>
                </c:pt>
              </c:strCache>
            </c:strRef>
          </c:tx>
          <c:spPr>
            <a:solidFill>
              <a:srgbClr val="002060"/>
            </a:solidFill>
            <a:effectLst/>
          </c:spPr>
          <c:invertIfNegative val="0"/>
          <c:cat>
            <c:strRef>
              <c:f>Sheet1!$A$2:$A$6</c:f>
              <c:strCache>
                <c:ptCount val="5"/>
                <c:pt idx="0">
                  <c:v>Kenya</c:v>
                </c:pt>
                <c:pt idx="1">
                  <c:v>Nepal</c:v>
                </c:pt>
                <c:pt idx="2">
                  <c:v>Philippines</c:v>
                </c:pt>
                <c:pt idx="3">
                  <c:v>Uganda</c:v>
                </c:pt>
                <c:pt idx="4">
                  <c:v>India*</c:v>
                </c:pt>
              </c:strCache>
            </c:strRef>
          </c:cat>
          <c:val>
            <c:numRef>
              <c:f>Sheet1!$C$2:$C$6</c:f>
              <c:numCache>
                <c:formatCode>General</c:formatCode>
                <c:ptCount val="5"/>
                <c:pt idx="0">
                  <c:v>0.11</c:v>
                </c:pt>
                <c:pt idx="1">
                  <c:v>0.18</c:v>
                </c:pt>
                <c:pt idx="2">
                  <c:v>0.56999999999999995</c:v>
                </c:pt>
                <c:pt idx="3">
                  <c:v>1.1100000000000001</c:v>
                </c:pt>
                <c:pt idx="4">
                  <c:v>0.26</c:v>
                </c:pt>
              </c:numCache>
            </c:numRef>
          </c:val>
          <c:extLst>
            <c:ext xmlns:c16="http://schemas.microsoft.com/office/drawing/2014/chart" uri="{C3380CC4-5D6E-409C-BE32-E72D297353CC}">
              <c16:uniqueId val="{00000001-9DC0-B54C-A084-08D1A55B7289}"/>
            </c:ext>
          </c:extLst>
        </c:ser>
        <c:dLbls>
          <c:showLegendKey val="0"/>
          <c:showVal val="0"/>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475467"/>
                </a:solidFill>
                <a:latin typeface="Arial"/>
              </a:defRPr>
            </a:pPr>
            <a:endParaRPr lang="en-US"/>
          </a:p>
        </c:txPr>
        <c:crossAx val="2094734552"/>
        <c:crosses val="autoZero"/>
        <c:auto val="1"/>
        <c:lblAlgn val="ctr"/>
        <c:lblOffset val="100"/>
        <c:noMultiLvlLbl val="1"/>
      </c:catAx>
      <c:valAx>
        <c:axId val="2094734552"/>
        <c:scaling>
          <c:orientation val="minMax"/>
          <c:max val="1.2"/>
          <c:min val="-0.1"/>
        </c:scaling>
        <c:delete val="0"/>
        <c:axPos val="l"/>
        <c:majorGridlines>
          <c:spPr>
            <a:ln w="6350" cap="flat">
              <a:solidFill>
                <a:srgbClr val="E2E8F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475467"/>
                </a:solidFill>
                <a:latin typeface="Arial"/>
              </a:defRPr>
            </a:pPr>
            <a:endParaRPr lang="en-US"/>
          </a:p>
        </c:txPr>
        <c:crossAx val="2094734554"/>
        <c:crosses val="autoZero"/>
        <c:crossBetween val="between"/>
      </c:valAx>
      <c:spPr>
        <a:noFill/>
        <a:ln>
          <a:noFill/>
        </a:ln>
        <a:effectLst/>
      </c:spPr>
    </c:plotArea>
    <c:plotVisOnly val="1"/>
    <c:dispBlanksAs val="span"/>
    <c:showDLblsOverMax val="1"/>
  </c:chart>
  <c:spPr>
    <a:solidFill>
      <a:srgbClr val="FFFFFF"/>
    </a:solid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64D2C6-00D8-5F46-8A34-6B29EB0D9D77}" type="datetimeFigureOut">
              <a:rPr lang="en-GB" smtClean="0"/>
              <a:t>28/05/2026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0DBEDB-594B-3442-AE0B-648544B990AE}" type="slidenum">
              <a:rPr lang="en-GB" smtClean="0"/>
              <a:t>‹#›</a:t>
            </a:fld>
            <a:endParaRPr lang="en-GB"/>
          </a:p>
        </p:txBody>
      </p:sp>
    </p:spTree>
    <p:extLst>
      <p:ext uri="{BB962C8B-B14F-4D97-AF65-F5344CB8AC3E}">
        <p14:creationId xmlns:p14="http://schemas.microsoft.com/office/powerpoint/2010/main" val="4116869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noProof="1"/>
              <a:t>Focus: </a:t>
            </a:r>
            <a:r>
              <a:rPr lang="en-GB" noProof="1"/>
              <a:t>Foundational reading and mathematics outcomes for primary-aged children in low- and middle-income countries, addressing two challenges: maintaining learning during school closures, and recovering learning after schools reopen.</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This synthesis draws on evidence on how to maintain foundational learning during school closures and how to support learning recovery after schools reopen, and considers how education systems can be better prepared for supporting learning amidst disruptions.</a:t>
            </a:r>
          </a:p>
          <a:p>
            <a:endParaRPr lang="en-GB" dirty="0"/>
          </a:p>
          <a:p>
            <a:r>
              <a:rPr lang="en-GB" sz="1200" kern="1200" dirty="0">
                <a:solidFill>
                  <a:schemeClr val="tx1"/>
                </a:solidFill>
                <a:effectLst/>
                <a:latin typeface="+mn-lt"/>
                <a:ea typeface="+mn-ea"/>
                <a:cs typeface="+mn-cs"/>
              </a:rPr>
              <a:t>Foundational learning and education system resilience are not parallel agendas: progress on one depends increasingly on progress on the other (Gremley, 2025).</a:t>
            </a:r>
            <a:r>
              <a:rPr lang="en-GB" dirty="0">
                <a:effectLst/>
              </a:rPr>
              <a:t> </a:t>
            </a:r>
            <a:endParaRPr lang="en-GB" dirty="0"/>
          </a:p>
        </p:txBody>
      </p:sp>
      <p:sp>
        <p:nvSpPr>
          <p:cNvPr id="4" name="Slide Number Placeholder 3"/>
          <p:cNvSpPr>
            <a:spLocks noGrp="1"/>
          </p:cNvSpPr>
          <p:nvPr>
            <p:ph type="sldNum" sz="quarter" idx="5"/>
          </p:nvPr>
        </p:nvSpPr>
        <p:spPr/>
        <p:txBody>
          <a:bodyPr/>
          <a:lstStyle/>
          <a:p>
            <a:fld id="{8D0DBEDB-594B-3442-AE0B-648544B990AE}" type="slidenum">
              <a:rPr lang="en-GB" smtClean="0"/>
              <a:t>1</a:t>
            </a:fld>
            <a:endParaRPr lang="en-GB"/>
          </a:p>
        </p:txBody>
      </p:sp>
    </p:spTree>
    <p:extLst>
      <p:ext uri="{BB962C8B-B14F-4D97-AF65-F5344CB8AC3E}">
        <p14:creationId xmlns:p14="http://schemas.microsoft.com/office/powerpoint/2010/main" val="749382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For every week schools remained closed, learning declined measurably </a:t>
            </a:r>
            <a:r>
              <a:rPr lang="en-GB" sz="1000" dirty="0"/>
              <a:t>(Patrinos et al., 2023) </a:t>
            </a:r>
            <a:endParaRPr lang="en-GB" dirty="0"/>
          </a:p>
          <a:p>
            <a:r>
              <a:rPr lang="en-GB" sz="1200" kern="1200" dirty="0">
                <a:solidFill>
                  <a:schemeClr val="tx1"/>
                </a:solidFill>
                <a:effectLst/>
                <a:latin typeface="+mn-lt"/>
                <a:ea typeface="+mn-ea"/>
                <a:cs typeface="+mn-cs"/>
              </a:rPr>
              <a:t>In conflict-affected contexts, forced migration and ongoing insecurity layer further disruption onto already strained systems, constraining the conditions for learning even when schools remain open (UNICEF, 2025)</a:t>
            </a:r>
            <a:r>
              <a:rPr lang="en-GB" dirty="0">
                <a:effectLst/>
              </a:rPr>
              <a:t> </a:t>
            </a:r>
            <a:endParaRPr lang="en-GB" dirty="0"/>
          </a:p>
        </p:txBody>
      </p:sp>
      <p:sp>
        <p:nvSpPr>
          <p:cNvPr id="4" name="Slide Number Placeholder 3"/>
          <p:cNvSpPr>
            <a:spLocks noGrp="1"/>
          </p:cNvSpPr>
          <p:nvPr>
            <p:ph type="sldNum" sz="quarter" idx="5"/>
          </p:nvPr>
        </p:nvSpPr>
        <p:spPr/>
        <p:txBody>
          <a:bodyPr/>
          <a:lstStyle/>
          <a:p>
            <a:fld id="{8D0DBEDB-594B-3442-AE0B-648544B990AE}" type="slidenum">
              <a:rPr lang="en-GB" smtClean="0"/>
              <a:t>2</a:t>
            </a:fld>
            <a:endParaRPr lang="en-GB"/>
          </a:p>
        </p:txBody>
      </p:sp>
    </p:spTree>
    <p:extLst>
      <p:ext uri="{BB962C8B-B14F-4D97-AF65-F5344CB8AC3E}">
        <p14:creationId xmlns:p14="http://schemas.microsoft.com/office/powerpoint/2010/main" val="4071878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rgbClr val="475467"/>
                </a:solidFill>
                <a:latin typeface="Aptos Display" pitchFamily="34" charset="0"/>
                <a:ea typeface="Aptos Display" pitchFamily="34" charset="-122"/>
                <a:cs typeface="Aptos Display" pitchFamily="34" charset="-120"/>
              </a:rPr>
              <a:t>COVID-19 and conflict settings provide the most instructive available evidence: they share core features with other disruption types, including sudden closures, delivery through alternative mechanisms, and children navigating stress and uncertainty.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a:solidFill>
                <a:srgbClr val="475467"/>
              </a:solidFill>
              <a:latin typeface="Aptos Display"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noProof="1"/>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these ongoing and often chronic stressors are less likely to trigger coordinated responses than acute shocks, and their effects on foundational learning are correspondingly less likely to be addressed. Evidence from conflict-affected settings provides relevant insights into what is possible when disruption is prolonged or repeated and when children face compounding, and sometimes chronic, stressors.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Acute climate: Evidence on learning from climate-triggered acute events is limited to incidental findings rather than studies specifically designed around climate events</a:t>
            </a:r>
            <a:r>
              <a:rPr lang="en-GB" dirty="0">
                <a:effectLst/>
              </a:rPr>
              <a:t> </a:t>
            </a:r>
            <a:br>
              <a:rPr lang="en-GB" dirty="0">
                <a:effectLst/>
              </a:rPr>
            </a:br>
            <a:r>
              <a:rPr lang="en-GB" dirty="0">
                <a:effectLst/>
              </a:rPr>
              <a:t>Chronic climate: </a:t>
            </a:r>
            <a:r>
              <a:rPr lang="en-GB" sz="1200" kern="1200" dirty="0">
                <a:solidFill>
                  <a:schemeClr val="tx1"/>
                </a:solidFill>
                <a:effectLst/>
                <a:latin typeface="+mn-lt"/>
                <a:ea typeface="+mn-ea"/>
                <a:cs typeface="+mn-cs"/>
              </a:rPr>
              <a:t>Evidence on learning from chronic climate stressors is limited to observational studies of outcomes rather than evaluations of learning interventions</a:t>
            </a:r>
            <a:r>
              <a:rPr lang="en-GB" dirty="0">
                <a:effectLst/>
              </a:rPr>
              <a:t> </a:t>
            </a:r>
            <a:br>
              <a:rPr lang="en-GB" dirty="0">
                <a:effectLst/>
              </a:rPr>
            </a:br>
            <a:r>
              <a:rPr lang="en-GB" dirty="0">
                <a:effectLst/>
              </a:rPr>
              <a:t>Acute conflict: </a:t>
            </a:r>
            <a:r>
              <a:rPr lang="en-GB" sz="1200" kern="1200" dirty="0">
                <a:solidFill>
                  <a:schemeClr val="tx1"/>
                </a:solidFill>
                <a:effectLst/>
                <a:latin typeface="+mn-lt"/>
                <a:ea typeface="+mn-ea"/>
                <a:cs typeface="+mn-cs"/>
              </a:rPr>
              <a:t>Evidence on learning specifically from acute conflict-triggered closures is limited; available studies draw primarily from contexts of prolonged disruption rather than sudden event-triggered closures. </a:t>
            </a:r>
            <a:r>
              <a:rPr lang="en-GB" dirty="0">
                <a:effectLst/>
              </a:rPr>
              <a:t> </a:t>
            </a:r>
            <a:br>
              <a:rPr lang="en-GB" dirty="0">
                <a:effectLst/>
              </a:rPr>
            </a:br>
            <a:r>
              <a:rPr lang="en-GB" dirty="0">
                <a:effectLst/>
              </a:rPr>
              <a:t>Chronic conflict: </a:t>
            </a:r>
            <a:r>
              <a:rPr lang="en-GB" sz="1200" kern="1200" dirty="0">
                <a:solidFill>
                  <a:schemeClr val="tx1"/>
                </a:solidFill>
                <a:effectLst/>
                <a:latin typeface="+mn-lt"/>
                <a:ea typeface="+mn-ea"/>
                <a:cs typeface="+mn-cs"/>
              </a:rPr>
              <a:t>Secondary evidence base for this synthesis. RCTs and programme evaluations of learning interventions in conflict affected </a:t>
            </a:r>
            <a:r>
              <a:rPr lang="en-GB" sz="1200" kern="1200" dirty="0" err="1">
                <a:solidFill>
                  <a:schemeClr val="tx1"/>
                </a:solidFill>
                <a:effectLst/>
                <a:latin typeface="+mn-lt"/>
                <a:ea typeface="+mn-ea"/>
                <a:cs typeface="+mn-cs"/>
              </a:rPr>
              <a:t>contex</a:t>
            </a:r>
            <a:r>
              <a:rPr lang="en-GB" dirty="0">
                <a:effectLst/>
              </a:rPr>
              <a:t> </a:t>
            </a: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noProof="1"/>
          </a:p>
          <a:p>
            <a:endParaRPr lang="en-GB" dirty="0"/>
          </a:p>
        </p:txBody>
      </p:sp>
      <p:sp>
        <p:nvSpPr>
          <p:cNvPr id="4" name="Slide Number Placeholder 3"/>
          <p:cNvSpPr>
            <a:spLocks noGrp="1"/>
          </p:cNvSpPr>
          <p:nvPr>
            <p:ph type="sldNum" sz="quarter" idx="5"/>
          </p:nvPr>
        </p:nvSpPr>
        <p:spPr/>
        <p:txBody>
          <a:bodyPr/>
          <a:lstStyle/>
          <a:p>
            <a:fld id="{8D0DBEDB-594B-3442-AE0B-648544B990AE}" type="slidenum">
              <a:rPr lang="en-GB" smtClean="0"/>
              <a:t>3</a:t>
            </a:fld>
            <a:endParaRPr lang="en-GB"/>
          </a:p>
        </p:txBody>
      </p:sp>
    </p:spTree>
    <p:extLst>
      <p:ext uri="{BB962C8B-B14F-4D97-AF65-F5344CB8AC3E}">
        <p14:creationId xmlns:p14="http://schemas.microsoft.com/office/powerpoint/2010/main" val="11697813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6B108-89FC-16AC-CC84-593E004D87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F9E72A-044A-5956-BD23-1BD0E79E73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827884-7937-9562-36C7-7A496D62031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57F87F3-932A-EA6A-7097-8F84B527B6C3}"/>
              </a:ext>
            </a:extLst>
          </p:cNvPr>
          <p:cNvSpPr>
            <a:spLocks noGrp="1"/>
          </p:cNvSpPr>
          <p:nvPr>
            <p:ph type="sldNum" sz="quarter" idx="5"/>
          </p:nvPr>
        </p:nvSpPr>
        <p:spPr/>
        <p:txBody>
          <a:bodyPr/>
          <a:lstStyle/>
          <a:p>
            <a:fld id="{99BF51B5-8498-4D49-BDED-3BAD8C031ACD}" type="slidenum">
              <a:rPr lang="en-US" smtClean="0"/>
              <a:t>4</a:t>
            </a:fld>
            <a:endParaRPr lang="en-US"/>
          </a:p>
        </p:txBody>
      </p:sp>
    </p:spTree>
    <p:extLst>
      <p:ext uri="{BB962C8B-B14F-4D97-AF65-F5344CB8AC3E}">
        <p14:creationId xmlns:p14="http://schemas.microsoft.com/office/powerpoint/2010/main" val="12207075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14824-D94E-4F36-2D57-D1787E7849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6FD353-05C9-3517-F0DD-713B6A55C6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924549-1039-E3C5-E996-E67B3495A99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D85CFCA-8568-0DBF-2552-79D7EDADC17A}"/>
              </a:ext>
            </a:extLst>
          </p:cNvPr>
          <p:cNvSpPr>
            <a:spLocks noGrp="1"/>
          </p:cNvSpPr>
          <p:nvPr>
            <p:ph type="sldNum" sz="quarter" idx="5"/>
          </p:nvPr>
        </p:nvSpPr>
        <p:spPr/>
        <p:txBody>
          <a:bodyPr/>
          <a:lstStyle/>
          <a:p>
            <a:fld id="{99BF51B5-8498-4D49-BDED-3BAD8C031ACD}" type="slidenum">
              <a:rPr lang="en-US" smtClean="0"/>
              <a:t>5</a:t>
            </a:fld>
            <a:endParaRPr lang="en-US"/>
          </a:p>
        </p:txBody>
      </p:sp>
    </p:spTree>
    <p:extLst>
      <p:ext uri="{BB962C8B-B14F-4D97-AF65-F5344CB8AC3E}">
        <p14:creationId xmlns:p14="http://schemas.microsoft.com/office/powerpoint/2010/main" val="8856670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7172C-5C61-B1CA-D50A-2D1996A8C8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1DD86B-DF85-6DB7-C19D-3432B86E60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C40EDC-28BB-AF77-A8B4-0C52B68A409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E212CE1-3B84-8F8E-80B4-C2C3A3D611D7}"/>
              </a:ext>
            </a:extLst>
          </p:cNvPr>
          <p:cNvSpPr>
            <a:spLocks noGrp="1"/>
          </p:cNvSpPr>
          <p:nvPr>
            <p:ph type="sldNum" sz="quarter" idx="5"/>
          </p:nvPr>
        </p:nvSpPr>
        <p:spPr/>
        <p:txBody>
          <a:bodyPr/>
          <a:lstStyle/>
          <a:p>
            <a:fld id="{99BF51B5-8498-4D49-BDED-3BAD8C031ACD}" type="slidenum">
              <a:rPr lang="en-US" smtClean="0"/>
              <a:t>6</a:t>
            </a:fld>
            <a:endParaRPr lang="en-US"/>
          </a:p>
        </p:txBody>
      </p:sp>
    </p:spTree>
    <p:extLst>
      <p:ext uri="{BB962C8B-B14F-4D97-AF65-F5344CB8AC3E}">
        <p14:creationId xmlns:p14="http://schemas.microsoft.com/office/powerpoint/2010/main" val="14505739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D53CA-0227-3FF3-0682-1C9D3E7625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03F024-A17B-3E46-B21F-FB34F7C1B0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975910-E090-7273-4419-7235F46C82B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DA203A9-8175-CEC3-CD5C-7E483E1AAC6F}"/>
              </a:ext>
            </a:extLst>
          </p:cNvPr>
          <p:cNvSpPr>
            <a:spLocks noGrp="1"/>
          </p:cNvSpPr>
          <p:nvPr>
            <p:ph type="sldNum" sz="quarter" idx="5"/>
          </p:nvPr>
        </p:nvSpPr>
        <p:spPr/>
        <p:txBody>
          <a:bodyPr/>
          <a:lstStyle/>
          <a:p>
            <a:fld id="{99BF51B5-8498-4D49-BDED-3BAD8C031ACD}" type="slidenum">
              <a:rPr lang="en-US" smtClean="0"/>
              <a:t>7</a:t>
            </a:fld>
            <a:endParaRPr lang="en-US"/>
          </a:p>
        </p:txBody>
      </p:sp>
    </p:spTree>
    <p:extLst>
      <p:ext uri="{BB962C8B-B14F-4D97-AF65-F5344CB8AC3E}">
        <p14:creationId xmlns:p14="http://schemas.microsoft.com/office/powerpoint/2010/main" val="12833273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98995C-91FC-86FF-FC55-3CAA54B909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CB1890-45D4-76BE-43C3-4EEAC96C48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203B07-0EE5-5EEC-13E1-E54C94143EC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5261083-D77D-C82E-0BF1-81393C16E0A5}"/>
              </a:ext>
            </a:extLst>
          </p:cNvPr>
          <p:cNvSpPr>
            <a:spLocks noGrp="1"/>
          </p:cNvSpPr>
          <p:nvPr>
            <p:ph type="sldNum" sz="quarter" idx="5"/>
          </p:nvPr>
        </p:nvSpPr>
        <p:spPr/>
        <p:txBody>
          <a:bodyPr/>
          <a:lstStyle/>
          <a:p>
            <a:fld id="{99BF51B5-8498-4D49-BDED-3BAD8C031ACD}" type="slidenum">
              <a:rPr lang="en-US" smtClean="0"/>
              <a:t>8</a:t>
            </a:fld>
            <a:endParaRPr lang="en-US"/>
          </a:p>
        </p:txBody>
      </p:sp>
    </p:spTree>
    <p:extLst>
      <p:ext uri="{BB962C8B-B14F-4D97-AF65-F5344CB8AC3E}">
        <p14:creationId xmlns:p14="http://schemas.microsoft.com/office/powerpoint/2010/main" val="25287456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D4C3C-151B-2186-34BE-57544DBE06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27FBB3-C75A-50DA-F815-62774A059E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F7BA04-D60C-9A61-93A4-ECF04AFB1F4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BD155CC-BA5B-AFFE-1A70-D38DAA0814E5}"/>
              </a:ext>
            </a:extLst>
          </p:cNvPr>
          <p:cNvSpPr>
            <a:spLocks noGrp="1"/>
          </p:cNvSpPr>
          <p:nvPr>
            <p:ph type="sldNum" sz="quarter" idx="5"/>
          </p:nvPr>
        </p:nvSpPr>
        <p:spPr/>
        <p:txBody>
          <a:bodyPr/>
          <a:lstStyle/>
          <a:p>
            <a:fld id="{99BF51B5-8498-4D49-BDED-3BAD8C031ACD}" type="slidenum">
              <a:rPr lang="en-US" smtClean="0"/>
              <a:t>9</a:t>
            </a:fld>
            <a:endParaRPr lang="en-US"/>
          </a:p>
        </p:txBody>
      </p:sp>
    </p:spTree>
    <p:extLst>
      <p:ext uri="{BB962C8B-B14F-4D97-AF65-F5344CB8AC3E}">
        <p14:creationId xmlns:p14="http://schemas.microsoft.com/office/powerpoint/2010/main" val="41621654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72257-BD35-81BE-FC7D-61D0726B9D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DB48A7-7C89-760D-48EC-36E7C7D792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3F9F02-0898-78AB-4FA7-C1647DAE107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E4DC53E-BEEE-474E-E580-FFFDBC7DAFF8}"/>
              </a:ext>
            </a:extLst>
          </p:cNvPr>
          <p:cNvSpPr>
            <a:spLocks noGrp="1"/>
          </p:cNvSpPr>
          <p:nvPr>
            <p:ph type="sldNum" sz="quarter" idx="5"/>
          </p:nvPr>
        </p:nvSpPr>
        <p:spPr/>
        <p:txBody>
          <a:bodyPr/>
          <a:lstStyle/>
          <a:p>
            <a:fld id="{99BF51B5-8498-4D49-BDED-3BAD8C031ACD}" type="slidenum">
              <a:rPr lang="en-US" smtClean="0"/>
              <a:t>10</a:t>
            </a:fld>
            <a:endParaRPr lang="en-US"/>
          </a:p>
        </p:txBody>
      </p:sp>
    </p:spTree>
    <p:extLst>
      <p:ext uri="{BB962C8B-B14F-4D97-AF65-F5344CB8AC3E}">
        <p14:creationId xmlns:p14="http://schemas.microsoft.com/office/powerpoint/2010/main" val="36774541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D0DBEDB-594B-3442-AE0B-648544B990AE}" type="slidenum">
              <a:rPr lang="en-GB" smtClean="0"/>
              <a:t>11</a:t>
            </a:fld>
            <a:endParaRPr lang="en-GB"/>
          </a:p>
        </p:txBody>
      </p:sp>
    </p:spTree>
    <p:extLst>
      <p:ext uri="{BB962C8B-B14F-4D97-AF65-F5344CB8AC3E}">
        <p14:creationId xmlns:p14="http://schemas.microsoft.com/office/powerpoint/2010/main" val="29902552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noProof="1">
                <a:solidFill>
                  <a:schemeClr val="bg1"/>
                </a:solidFill>
                <a:latin typeface="Century Gothic" panose="020B0502020202020204" pitchFamily="34" charset="0"/>
                <a:ea typeface="Aptos Display" pitchFamily="34" charset="-122"/>
                <a:cs typeface="Aptos Display" pitchFamily="34" charset="-120"/>
              </a:rPr>
              <a:t>Not the grade curriculum, but where the child demonstrated they actually were. This meant assessing before teaching, grouping by demonstrated level or flexibly adapting content to pitch instruction accordingly. </a:t>
            </a:r>
            <a:endParaRPr lang="en-GB" sz="1200" noProof="1">
              <a:solidFill>
                <a:schemeClr val="bg1"/>
              </a:solidFill>
              <a:latin typeface="Century Gothic" panose="020B0502020202020204" pitchFamily="34" charset="0"/>
            </a:endParaRP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noProof="1">
                <a:solidFill>
                  <a:schemeClr val="bg1"/>
                </a:solidFill>
                <a:latin typeface="Century Gothic" panose="020B0502020202020204" pitchFamily="34" charset="0"/>
                <a:ea typeface="Aptos Display" pitchFamily="34" charset="-122"/>
                <a:cs typeface="Aptos Display" pitchFamily="34" charset="-120"/>
              </a:rPr>
              <a:t>A tutor, facilitator, or teacher who could respond to that child's actual responses and adjust accordingly. Not a broadcast, and not a check-in call organised around content the child may not have accessed. The interaction had to be responsive to close the loop between what the child knew and what they were being taught. </a:t>
            </a:r>
            <a:endParaRPr lang="en-GB" sz="1200" noProof="1">
              <a:solidFill>
                <a:schemeClr val="bg1"/>
              </a:solidFill>
              <a:latin typeface="Century Gothic" panose="020B0502020202020204" pitchFamily="34" charset="0"/>
            </a:endParaRPr>
          </a:p>
          <a:p>
            <a:endParaRPr lang="en-GB" dirty="0"/>
          </a:p>
        </p:txBody>
      </p:sp>
      <p:sp>
        <p:nvSpPr>
          <p:cNvPr id="4" name="Slide Number Placeholder 3"/>
          <p:cNvSpPr>
            <a:spLocks noGrp="1"/>
          </p:cNvSpPr>
          <p:nvPr>
            <p:ph type="sldNum" sz="quarter" idx="5"/>
          </p:nvPr>
        </p:nvSpPr>
        <p:spPr/>
        <p:txBody>
          <a:bodyPr/>
          <a:lstStyle/>
          <a:p>
            <a:fld id="{8D0DBEDB-594B-3442-AE0B-648544B990AE}" type="slidenum">
              <a:rPr lang="en-GB" smtClean="0"/>
              <a:t>12</a:t>
            </a:fld>
            <a:endParaRPr lang="en-GB"/>
          </a:p>
        </p:txBody>
      </p:sp>
    </p:spTree>
    <p:extLst>
      <p:ext uri="{BB962C8B-B14F-4D97-AF65-F5344CB8AC3E}">
        <p14:creationId xmlns:p14="http://schemas.microsoft.com/office/powerpoint/2010/main" val="17213556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auto" latinLnBrk="0" hangingPunct="1"/>
            <a:endParaRPr lang="en-GB" dirty="0"/>
          </a:p>
        </p:txBody>
      </p:sp>
      <p:sp>
        <p:nvSpPr>
          <p:cNvPr id="4" name="Slide Number Placeholder 3"/>
          <p:cNvSpPr>
            <a:spLocks noGrp="1"/>
          </p:cNvSpPr>
          <p:nvPr>
            <p:ph type="sldNum" sz="quarter" idx="5"/>
          </p:nvPr>
        </p:nvSpPr>
        <p:spPr/>
        <p:txBody>
          <a:bodyPr/>
          <a:lstStyle/>
          <a:p>
            <a:fld id="{8D0DBEDB-594B-3442-AE0B-648544B990AE}" type="slidenum">
              <a:rPr lang="en-GB" smtClean="0"/>
              <a:t>13</a:t>
            </a:fld>
            <a:endParaRPr lang="en-GB"/>
          </a:p>
        </p:txBody>
      </p:sp>
    </p:spTree>
    <p:extLst>
      <p:ext uri="{BB962C8B-B14F-4D97-AF65-F5344CB8AC3E}">
        <p14:creationId xmlns:p14="http://schemas.microsoft.com/office/powerpoint/2010/main" val="35447957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D0DBEDB-594B-3442-AE0B-648544B990AE}" type="slidenum">
              <a:rPr lang="en-GB" smtClean="0"/>
              <a:t>14</a:t>
            </a:fld>
            <a:endParaRPr lang="en-GB"/>
          </a:p>
        </p:txBody>
      </p:sp>
    </p:spTree>
    <p:extLst>
      <p:ext uri="{BB962C8B-B14F-4D97-AF65-F5344CB8AC3E}">
        <p14:creationId xmlns:p14="http://schemas.microsoft.com/office/powerpoint/2010/main" val="11994724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D0DBEDB-594B-3442-AE0B-648544B990AE}" type="slidenum">
              <a:rPr lang="en-GB" smtClean="0"/>
              <a:t>15</a:t>
            </a:fld>
            <a:endParaRPr lang="en-GB"/>
          </a:p>
        </p:txBody>
      </p:sp>
    </p:spTree>
    <p:extLst>
      <p:ext uri="{BB962C8B-B14F-4D97-AF65-F5344CB8AC3E}">
        <p14:creationId xmlns:p14="http://schemas.microsoft.com/office/powerpoint/2010/main" val="549237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Foundational learning and education system resilience are not parallel agendas: progress on one depends increasingly on progress on the other (Gremley, 2025).</a:t>
            </a:r>
            <a:r>
              <a:rPr lang="en-GB" dirty="0">
                <a:effectLst/>
              </a:rPr>
              <a:t> </a:t>
            </a:r>
            <a:endParaRPr lang="en-GB" dirty="0"/>
          </a:p>
          <a:p>
            <a:endParaRPr lang="en-GB" dirty="0"/>
          </a:p>
        </p:txBody>
      </p:sp>
      <p:sp>
        <p:nvSpPr>
          <p:cNvPr id="4" name="Slide Number Placeholder 3"/>
          <p:cNvSpPr>
            <a:spLocks noGrp="1"/>
          </p:cNvSpPr>
          <p:nvPr>
            <p:ph type="sldNum" sz="quarter" idx="5"/>
          </p:nvPr>
        </p:nvSpPr>
        <p:spPr/>
        <p:txBody>
          <a:bodyPr/>
          <a:lstStyle/>
          <a:p>
            <a:fld id="{8D0DBEDB-594B-3442-AE0B-648544B990AE}" type="slidenum">
              <a:rPr lang="en-GB" smtClean="0"/>
              <a:t>16</a:t>
            </a:fld>
            <a:endParaRPr lang="en-GB"/>
          </a:p>
        </p:txBody>
      </p:sp>
    </p:spTree>
    <p:extLst>
      <p:ext uri="{BB962C8B-B14F-4D97-AF65-F5344CB8AC3E}">
        <p14:creationId xmlns:p14="http://schemas.microsoft.com/office/powerpoint/2010/main" val="14789528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D0DBEDB-594B-3442-AE0B-648544B990AE}" type="slidenum">
              <a:rPr lang="en-GB" smtClean="0"/>
              <a:t>17</a:t>
            </a:fld>
            <a:endParaRPr lang="en-GB"/>
          </a:p>
        </p:txBody>
      </p:sp>
    </p:spTree>
    <p:extLst>
      <p:ext uri="{BB962C8B-B14F-4D97-AF65-F5344CB8AC3E}">
        <p14:creationId xmlns:p14="http://schemas.microsoft.com/office/powerpoint/2010/main" val="38737524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D0DBEDB-594B-3442-AE0B-648544B990AE}" type="slidenum">
              <a:rPr lang="en-GB" smtClean="0"/>
              <a:t>18</a:t>
            </a:fld>
            <a:endParaRPr lang="en-GB"/>
          </a:p>
        </p:txBody>
      </p:sp>
    </p:spTree>
    <p:extLst>
      <p:ext uri="{BB962C8B-B14F-4D97-AF65-F5344CB8AC3E}">
        <p14:creationId xmlns:p14="http://schemas.microsoft.com/office/powerpoint/2010/main" val="35758476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D0DBEDB-594B-3442-AE0B-648544B990AE}" type="slidenum">
              <a:rPr lang="en-GB" smtClean="0"/>
              <a:t>19</a:t>
            </a:fld>
            <a:endParaRPr lang="en-GB"/>
          </a:p>
        </p:txBody>
      </p:sp>
    </p:spTree>
    <p:extLst>
      <p:ext uri="{BB962C8B-B14F-4D97-AF65-F5344CB8AC3E}">
        <p14:creationId xmlns:p14="http://schemas.microsoft.com/office/powerpoint/2010/main" val="39689712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D0DBEDB-594B-3442-AE0B-648544B990AE}" type="slidenum">
              <a:rPr lang="en-GB" smtClean="0"/>
              <a:t>20</a:t>
            </a:fld>
            <a:endParaRPr lang="en-GB"/>
          </a:p>
        </p:txBody>
      </p:sp>
    </p:spTree>
    <p:extLst>
      <p:ext uri="{BB962C8B-B14F-4D97-AF65-F5344CB8AC3E}">
        <p14:creationId xmlns:p14="http://schemas.microsoft.com/office/powerpoint/2010/main" val="18056758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D0DBEDB-594B-3442-AE0B-648544B990AE}" type="slidenum">
              <a:rPr lang="en-GB" smtClean="0"/>
              <a:t>21</a:t>
            </a:fld>
            <a:endParaRPr lang="en-GB"/>
          </a:p>
        </p:txBody>
      </p:sp>
    </p:spTree>
    <p:extLst>
      <p:ext uri="{BB962C8B-B14F-4D97-AF65-F5344CB8AC3E}">
        <p14:creationId xmlns:p14="http://schemas.microsoft.com/office/powerpoint/2010/main" val="8886511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D0DBEDB-594B-3442-AE0B-648544B990AE}" type="slidenum">
              <a:rPr lang="en-GB" smtClean="0"/>
              <a:t>22</a:t>
            </a:fld>
            <a:endParaRPr lang="en-GB"/>
          </a:p>
        </p:txBody>
      </p:sp>
    </p:spTree>
    <p:extLst>
      <p:ext uri="{BB962C8B-B14F-4D97-AF65-F5344CB8AC3E}">
        <p14:creationId xmlns:p14="http://schemas.microsoft.com/office/powerpoint/2010/main" val="17714691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D0DBEDB-594B-3442-AE0B-648544B990AE}" type="slidenum">
              <a:rPr lang="en-GB" smtClean="0"/>
              <a:t>23</a:t>
            </a:fld>
            <a:endParaRPr lang="en-GB"/>
          </a:p>
        </p:txBody>
      </p:sp>
    </p:spTree>
    <p:extLst>
      <p:ext uri="{BB962C8B-B14F-4D97-AF65-F5344CB8AC3E}">
        <p14:creationId xmlns:p14="http://schemas.microsoft.com/office/powerpoint/2010/main" val="42137356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0.png"/><Relationship Id="rId1" Type="http://schemas.openxmlformats.org/officeDocument/2006/relationships/slideMaster" Target="../slideMasters/slideMaster3.xml"/><Relationship Id="rId5" Type="http://schemas.openxmlformats.org/officeDocument/2006/relationships/image" Target="../media/image23.png"/><Relationship Id="rId4" Type="http://schemas.openxmlformats.org/officeDocument/2006/relationships/image" Target="../media/image22.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974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WH_2column">
    <p:bg>
      <p:bgPr>
        <a:blipFill dpi="0" rotWithShape="1">
          <a:blip r:embed="rId2">
            <a:alphaModFix amt="10395"/>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6EC128F-916C-D1F4-2F7D-BB09B7C41D92}"/>
              </a:ext>
            </a:extLst>
          </p:cNvPr>
          <p:cNvSpPr>
            <a:spLocks noGrp="1"/>
          </p:cNvSpPr>
          <p:nvPr>
            <p:ph type="subTitle" idx="1" hasCustomPrompt="1"/>
          </p:nvPr>
        </p:nvSpPr>
        <p:spPr>
          <a:xfrm>
            <a:off x="419100" y="496888"/>
            <a:ext cx="7327900" cy="563562"/>
          </a:xfrm>
          <a:prstGeom prst="rect">
            <a:avLst/>
          </a:prstGeom>
        </p:spPr>
        <p:txBody>
          <a:bodyPr>
            <a:normAutofit/>
          </a:bodyPr>
          <a:lstStyle>
            <a:lvl1pPr marL="0" indent="0" algn="l">
              <a:buNone/>
              <a:defRPr sz="2400" b="1" i="0">
                <a:solidFill>
                  <a:srgbClr val="23428F"/>
                </a:solidFill>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Who we are – Strategic Partners</a:t>
            </a:r>
            <a:endParaRPr lang="en-US" dirty="0"/>
          </a:p>
        </p:txBody>
      </p:sp>
      <p:pic>
        <p:nvPicPr>
          <p:cNvPr id="4" name="Picture 3" descr="A logo of people in a circle&#10;&#10;AI-generated content may be incorrect.">
            <a:extLst>
              <a:ext uri="{FF2B5EF4-FFF2-40B4-BE49-F238E27FC236}">
                <a16:creationId xmlns:a16="http://schemas.microsoft.com/office/drawing/2014/main" id="{1CFFA2E0-59D4-7B7A-0C08-D333BCB7ECDC}"/>
              </a:ext>
            </a:extLst>
          </p:cNvPr>
          <p:cNvPicPr>
            <a:picLocks noChangeAspect="1"/>
          </p:cNvPicPr>
          <p:nvPr userDrawn="1"/>
        </p:nvPicPr>
        <p:blipFill>
          <a:blip r:embed="rId3"/>
          <a:stretch>
            <a:fillRect/>
          </a:stretch>
        </p:blipFill>
        <p:spPr>
          <a:xfrm>
            <a:off x="11442700" y="584200"/>
            <a:ext cx="285750" cy="284612"/>
          </a:xfrm>
          <a:prstGeom prst="rect">
            <a:avLst/>
          </a:prstGeom>
        </p:spPr>
      </p:pic>
      <p:cxnSp>
        <p:nvCxnSpPr>
          <p:cNvPr id="6" name="Straight Connector 5">
            <a:extLst>
              <a:ext uri="{FF2B5EF4-FFF2-40B4-BE49-F238E27FC236}">
                <a16:creationId xmlns:a16="http://schemas.microsoft.com/office/drawing/2014/main" id="{ADAC2D36-2E28-63FB-8625-C4738EC65C0E}"/>
              </a:ext>
            </a:extLst>
          </p:cNvPr>
          <p:cNvCxnSpPr>
            <a:cxnSpLocks/>
          </p:cNvCxnSpPr>
          <p:nvPr userDrawn="1"/>
        </p:nvCxnSpPr>
        <p:spPr>
          <a:xfrm>
            <a:off x="419100" y="1060450"/>
            <a:ext cx="11309350" cy="0"/>
          </a:xfrm>
          <a:prstGeom prst="line">
            <a:avLst/>
          </a:prstGeom>
          <a:ln w="6350">
            <a:solidFill>
              <a:schemeClr val="accent4">
                <a:alpha val="9756"/>
              </a:schemeClr>
            </a:solidFill>
          </a:ln>
        </p:spPr>
        <p:style>
          <a:lnRef idx="3">
            <a:schemeClr val="accent4"/>
          </a:lnRef>
          <a:fillRef idx="0">
            <a:schemeClr val="accent4"/>
          </a:fillRef>
          <a:effectRef idx="2">
            <a:schemeClr val="accent4"/>
          </a:effectRef>
          <a:fontRef idx="minor">
            <a:schemeClr val="tx1"/>
          </a:fontRef>
        </p:style>
      </p:cxnSp>
      <p:pic>
        <p:nvPicPr>
          <p:cNvPr id="2" name="Picture 1" descr="A screen shot of a computer&#10;&#10;Description automatically generated">
            <a:extLst>
              <a:ext uri="{FF2B5EF4-FFF2-40B4-BE49-F238E27FC236}">
                <a16:creationId xmlns:a16="http://schemas.microsoft.com/office/drawing/2014/main" id="{C3072CCF-A8E2-665F-81F7-792AA17CC428}"/>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1129" t="-4190" r="1129" b="24978"/>
          <a:stretch/>
        </p:blipFill>
        <p:spPr>
          <a:xfrm>
            <a:off x="2482393" y="1818815"/>
            <a:ext cx="7227214" cy="3220370"/>
          </a:xfrm>
          <a:prstGeom prst="rect">
            <a:avLst/>
          </a:prstGeom>
        </p:spPr>
      </p:pic>
      <p:pic>
        <p:nvPicPr>
          <p:cNvPr id="5" name="Graphic 4">
            <a:extLst>
              <a:ext uri="{FF2B5EF4-FFF2-40B4-BE49-F238E27FC236}">
                <a16:creationId xmlns:a16="http://schemas.microsoft.com/office/drawing/2014/main" id="{631F0AFE-8960-DCA3-8A42-ACEF29AC950D}"/>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8098458" y="5106576"/>
            <a:ext cx="1890155" cy="468986"/>
          </a:xfrm>
          <a:prstGeom prst="rect">
            <a:avLst/>
          </a:prstGeom>
        </p:spPr>
      </p:pic>
      <p:pic>
        <p:nvPicPr>
          <p:cNvPr id="9" name="Picture 2" descr="A screen shot of a computer&#10;&#10;Description automatically generated">
            <a:extLst>
              <a:ext uri="{FF2B5EF4-FFF2-40B4-BE49-F238E27FC236}">
                <a16:creationId xmlns:a16="http://schemas.microsoft.com/office/drawing/2014/main" id="{FDE3234C-2673-BC90-93AD-36E77EED87E8}"/>
              </a:ext>
            </a:extLst>
          </p:cNvPr>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l="68350" t="69258" r="2783" b="6244"/>
          <a:stretch/>
        </p:blipFill>
        <p:spPr bwMode="auto">
          <a:xfrm>
            <a:off x="5408227" y="4863134"/>
            <a:ext cx="1952949" cy="93168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A screen shot of a computer&#10;&#10;Description automatically generated">
            <a:extLst>
              <a:ext uri="{FF2B5EF4-FFF2-40B4-BE49-F238E27FC236}">
                <a16:creationId xmlns:a16="http://schemas.microsoft.com/office/drawing/2014/main" id="{9DDCF7CA-4117-7DEA-3621-A736F6E15603}"/>
              </a:ext>
            </a:extLst>
          </p:cNvPr>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69258" r="72701" b="9188"/>
          <a:stretch/>
        </p:blipFill>
        <p:spPr bwMode="auto">
          <a:xfrm>
            <a:off x="2482393" y="4898177"/>
            <a:ext cx="1846841" cy="819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0106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7537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7159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43197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43380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5982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9719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2222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27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744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70424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WWH_1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6EC128F-916C-D1F4-2F7D-BB09B7C41D92}"/>
              </a:ext>
            </a:extLst>
          </p:cNvPr>
          <p:cNvSpPr>
            <a:spLocks noGrp="1"/>
          </p:cNvSpPr>
          <p:nvPr>
            <p:ph type="subTitle" idx="1" hasCustomPrompt="1"/>
          </p:nvPr>
        </p:nvSpPr>
        <p:spPr>
          <a:xfrm>
            <a:off x="2095745" y="1874570"/>
            <a:ext cx="8000505" cy="2044431"/>
          </a:xfrm>
          <a:prstGeom prst="rect">
            <a:avLst/>
          </a:prstGeom>
        </p:spPr>
        <p:txBody>
          <a:bodyPr>
            <a:noAutofit/>
          </a:bodyPr>
          <a:lstStyle>
            <a:lvl1pPr marL="0" indent="0" algn="l">
              <a:buNone/>
              <a:defRPr sz="6000" b="1" i="0">
                <a:solidFill>
                  <a:srgbClr val="23428F"/>
                </a:solidFill>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title style</a:t>
            </a:r>
            <a:endParaRPr lang="en-US"/>
          </a:p>
        </p:txBody>
      </p:sp>
      <p:sp>
        <p:nvSpPr>
          <p:cNvPr id="5" name="Text Placeholder 3">
            <a:extLst>
              <a:ext uri="{FF2B5EF4-FFF2-40B4-BE49-F238E27FC236}">
                <a16:creationId xmlns:a16="http://schemas.microsoft.com/office/drawing/2014/main" id="{6EA88541-32B7-0CDD-7B07-6CE31767795A}"/>
              </a:ext>
            </a:extLst>
          </p:cNvPr>
          <p:cNvSpPr>
            <a:spLocks noGrp="1"/>
          </p:cNvSpPr>
          <p:nvPr>
            <p:ph type="body" sz="half" idx="2" hasCustomPrompt="1"/>
          </p:nvPr>
        </p:nvSpPr>
        <p:spPr>
          <a:xfrm>
            <a:off x="2095744" y="4291343"/>
            <a:ext cx="8000505" cy="1440376"/>
          </a:xfrm>
          <a:prstGeom prst="rect">
            <a:avLst/>
          </a:prstGeom>
        </p:spPr>
        <p:txBody>
          <a:bodyPr/>
          <a:lstStyle>
            <a:lvl1pPr marL="0" indent="0">
              <a:buNone/>
              <a:defRPr sz="3600">
                <a:solidFill>
                  <a:srgbClr val="23428F"/>
                </a:solidFill>
                <a:latin typeface="Century Gothic" panose="020B0502020202020204" pitchFamily="34" charset="0"/>
                <a:cs typeface="Arial" panose="020B0604020202020204" pitchFamily="34" charset="0"/>
              </a:defRPr>
            </a:lvl1pPr>
          </a:lstStyle>
          <a:p>
            <a:r>
              <a:rPr lang="en-GB">
                <a:effectLst/>
                <a:latin typeface="Century Gothic" panose="020B0502020202020204" pitchFamily="34" charset="0"/>
              </a:rPr>
              <a:t>Click to add subtitle</a:t>
            </a:r>
          </a:p>
        </p:txBody>
      </p:sp>
      <p:pic>
        <p:nvPicPr>
          <p:cNvPr id="6" name="Picture 5" descr="A black background with blue text&#10;&#10;AI-generated content may be incorrect.">
            <a:extLst>
              <a:ext uri="{FF2B5EF4-FFF2-40B4-BE49-F238E27FC236}">
                <a16:creationId xmlns:a16="http://schemas.microsoft.com/office/drawing/2014/main" id="{C3D92785-9146-DF49-8E78-A70B67020670}"/>
              </a:ext>
            </a:extLst>
          </p:cNvPr>
          <p:cNvPicPr>
            <a:picLocks noChangeAspect="1"/>
          </p:cNvPicPr>
          <p:nvPr userDrawn="1"/>
        </p:nvPicPr>
        <p:blipFill>
          <a:blip r:embed="rId3"/>
          <a:stretch>
            <a:fillRect/>
          </a:stretch>
        </p:blipFill>
        <p:spPr>
          <a:xfrm>
            <a:off x="300963" y="186693"/>
            <a:ext cx="3879152" cy="1232408"/>
          </a:xfrm>
          <a:prstGeom prst="rect">
            <a:avLst/>
          </a:prstGeom>
        </p:spPr>
      </p:pic>
    </p:spTree>
    <p:extLst>
      <p:ext uri="{BB962C8B-B14F-4D97-AF65-F5344CB8AC3E}">
        <p14:creationId xmlns:p14="http://schemas.microsoft.com/office/powerpoint/2010/main" val="42725405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WWH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6EC128F-916C-D1F4-2F7D-BB09B7C41D92}"/>
              </a:ext>
            </a:extLst>
          </p:cNvPr>
          <p:cNvSpPr>
            <a:spLocks noGrp="1"/>
          </p:cNvSpPr>
          <p:nvPr>
            <p:ph type="subTitle" idx="1"/>
          </p:nvPr>
        </p:nvSpPr>
        <p:spPr>
          <a:xfrm>
            <a:off x="419100" y="496888"/>
            <a:ext cx="7327900" cy="563562"/>
          </a:xfrm>
          <a:prstGeom prst="rect">
            <a:avLst/>
          </a:prstGeom>
        </p:spPr>
        <p:txBody>
          <a:bodyPr>
            <a:normAutofit/>
          </a:bodyPr>
          <a:lstStyle>
            <a:lvl1pPr marL="0" indent="0" algn="l">
              <a:buNone/>
              <a:defRPr sz="2800" b="1" i="0">
                <a:solidFill>
                  <a:srgbClr val="23428F"/>
                </a:solidFill>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2" name="Picture 1" descr="A logo of people in a circle&#10;&#10;AI-generated content may be incorrect.">
            <a:extLst>
              <a:ext uri="{FF2B5EF4-FFF2-40B4-BE49-F238E27FC236}">
                <a16:creationId xmlns:a16="http://schemas.microsoft.com/office/drawing/2014/main" id="{300BCBD0-3CA9-4432-7E67-9C280D923EAC}"/>
              </a:ext>
            </a:extLst>
          </p:cNvPr>
          <p:cNvPicPr>
            <a:picLocks noChangeAspect="1"/>
          </p:cNvPicPr>
          <p:nvPr userDrawn="1"/>
        </p:nvPicPr>
        <p:blipFill>
          <a:blip r:embed="rId3"/>
          <a:stretch>
            <a:fillRect/>
          </a:stretch>
        </p:blipFill>
        <p:spPr>
          <a:xfrm>
            <a:off x="11442700" y="584200"/>
            <a:ext cx="285750" cy="284612"/>
          </a:xfrm>
          <a:prstGeom prst="rect">
            <a:avLst/>
          </a:prstGeom>
        </p:spPr>
      </p:pic>
      <p:cxnSp>
        <p:nvCxnSpPr>
          <p:cNvPr id="4" name="Straight Connector 3">
            <a:extLst>
              <a:ext uri="{FF2B5EF4-FFF2-40B4-BE49-F238E27FC236}">
                <a16:creationId xmlns:a16="http://schemas.microsoft.com/office/drawing/2014/main" id="{7B0DE616-A9C7-A729-4DC9-C34160E4E6E1}"/>
              </a:ext>
            </a:extLst>
          </p:cNvPr>
          <p:cNvCxnSpPr>
            <a:cxnSpLocks/>
          </p:cNvCxnSpPr>
          <p:nvPr userDrawn="1"/>
        </p:nvCxnSpPr>
        <p:spPr>
          <a:xfrm>
            <a:off x="419100" y="1060450"/>
            <a:ext cx="11309350" cy="0"/>
          </a:xfrm>
          <a:prstGeom prst="line">
            <a:avLst/>
          </a:prstGeom>
          <a:ln w="6350"/>
        </p:spPr>
        <p:style>
          <a:lnRef idx="3">
            <a:schemeClr val="accent4"/>
          </a:lnRef>
          <a:fillRef idx="0">
            <a:schemeClr val="accent4"/>
          </a:fillRef>
          <a:effectRef idx="2">
            <a:schemeClr val="accent4"/>
          </a:effectRef>
          <a:fontRef idx="minor">
            <a:schemeClr val="tx1"/>
          </a:fontRef>
        </p:style>
      </p:cxnSp>
      <p:sp>
        <p:nvSpPr>
          <p:cNvPr id="5" name="Text Placeholder 3">
            <a:extLst>
              <a:ext uri="{FF2B5EF4-FFF2-40B4-BE49-F238E27FC236}">
                <a16:creationId xmlns:a16="http://schemas.microsoft.com/office/drawing/2014/main" id="{E27107A2-A8FF-19CE-15C2-E5AC155F420E}"/>
              </a:ext>
            </a:extLst>
          </p:cNvPr>
          <p:cNvSpPr>
            <a:spLocks noGrp="1"/>
          </p:cNvSpPr>
          <p:nvPr>
            <p:ph type="body" sz="half" idx="2"/>
          </p:nvPr>
        </p:nvSpPr>
        <p:spPr>
          <a:xfrm>
            <a:off x="419100" y="1678488"/>
            <a:ext cx="11309349" cy="4597019"/>
          </a:xfrm>
          <a:prstGeom prst="rect">
            <a:avLst/>
          </a:prstGeom>
        </p:spPr>
        <p:txBody>
          <a:bodyPr/>
          <a:lstStyle>
            <a:lvl1pPr marL="0" indent="0">
              <a:buNone/>
              <a:defRPr sz="2000">
                <a:solidFill>
                  <a:srgbClr val="23428F"/>
                </a:solidFill>
                <a:latin typeface="Century Gothic" panose="020B0502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5369947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WWH_2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6EC128F-916C-D1F4-2F7D-BB09B7C41D92}"/>
              </a:ext>
            </a:extLst>
          </p:cNvPr>
          <p:cNvSpPr>
            <a:spLocks noGrp="1"/>
          </p:cNvSpPr>
          <p:nvPr>
            <p:ph type="subTitle" idx="1"/>
          </p:nvPr>
        </p:nvSpPr>
        <p:spPr>
          <a:xfrm>
            <a:off x="419100" y="496888"/>
            <a:ext cx="7327900" cy="563562"/>
          </a:xfrm>
          <a:prstGeom prst="rect">
            <a:avLst/>
          </a:prstGeom>
        </p:spPr>
        <p:txBody>
          <a:bodyPr>
            <a:normAutofit/>
          </a:bodyPr>
          <a:lstStyle>
            <a:lvl1pPr marL="0" indent="0" algn="l">
              <a:buNone/>
              <a:defRPr sz="2800" b="1" i="0">
                <a:solidFill>
                  <a:srgbClr val="23428F"/>
                </a:solidFill>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descr="A logo of people in a circle&#10;&#10;AI-generated content may be incorrect.">
            <a:extLst>
              <a:ext uri="{FF2B5EF4-FFF2-40B4-BE49-F238E27FC236}">
                <a16:creationId xmlns:a16="http://schemas.microsoft.com/office/drawing/2014/main" id="{1CFFA2E0-59D4-7B7A-0C08-D333BCB7ECDC}"/>
              </a:ext>
            </a:extLst>
          </p:cNvPr>
          <p:cNvPicPr>
            <a:picLocks noChangeAspect="1"/>
          </p:cNvPicPr>
          <p:nvPr userDrawn="1"/>
        </p:nvPicPr>
        <p:blipFill>
          <a:blip r:embed="rId3"/>
          <a:stretch>
            <a:fillRect/>
          </a:stretch>
        </p:blipFill>
        <p:spPr>
          <a:xfrm>
            <a:off x="11442700" y="584200"/>
            <a:ext cx="285750" cy="284612"/>
          </a:xfrm>
          <a:prstGeom prst="rect">
            <a:avLst/>
          </a:prstGeom>
        </p:spPr>
      </p:pic>
      <p:cxnSp>
        <p:nvCxnSpPr>
          <p:cNvPr id="6" name="Straight Connector 5">
            <a:extLst>
              <a:ext uri="{FF2B5EF4-FFF2-40B4-BE49-F238E27FC236}">
                <a16:creationId xmlns:a16="http://schemas.microsoft.com/office/drawing/2014/main" id="{ADAC2D36-2E28-63FB-8625-C4738EC65C0E}"/>
              </a:ext>
            </a:extLst>
          </p:cNvPr>
          <p:cNvCxnSpPr>
            <a:cxnSpLocks/>
          </p:cNvCxnSpPr>
          <p:nvPr userDrawn="1"/>
        </p:nvCxnSpPr>
        <p:spPr>
          <a:xfrm>
            <a:off x="419100" y="1060450"/>
            <a:ext cx="11309350" cy="0"/>
          </a:xfrm>
          <a:prstGeom prst="line">
            <a:avLst/>
          </a:prstGeom>
          <a:ln w="6350"/>
        </p:spPr>
        <p:style>
          <a:lnRef idx="3">
            <a:schemeClr val="accent4"/>
          </a:lnRef>
          <a:fillRef idx="0">
            <a:schemeClr val="accent4"/>
          </a:fillRef>
          <a:effectRef idx="2">
            <a:schemeClr val="accent4"/>
          </a:effectRef>
          <a:fontRef idx="minor">
            <a:schemeClr val="tx1"/>
          </a:fontRef>
        </p:style>
      </p:cxnSp>
      <p:sp>
        <p:nvSpPr>
          <p:cNvPr id="7" name="Content Placeholder 4">
            <a:extLst>
              <a:ext uri="{FF2B5EF4-FFF2-40B4-BE49-F238E27FC236}">
                <a16:creationId xmlns:a16="http://schemas.microsoft.com/office/drawing/2014/main" id="{0CFF884C-05ED-0BC2-8DA2-3155EAC1E00C}"/>
              </a:ext>
            </a:extLst>
          </p:cNvPr>
          <p:cNvSpPr>
            <a:spLocks noGrp="1"/>
          </p:cNvSpPr>
          <p:nvPr>
            <p:ph sz="half" idx="10"/>
          </p:nvPr>
        </p:nvSpPr>
        <p:spPr>
          <a:xfrm>
            <a:off x="419100" y="1662787"/>
            <a:ext cx="5467350" cy="4351338"/>
          </a:xfrm>
          <a:prstGeom prst="rect">
            <a:avLst/>
          </a:prstGeom>
        </p:spPr>
        <p:txBody>
          <a:bodyPr/>
          <a:lstStyle>
            <a:lvl1pPr>
              <a:defRPr>
                <a:solidFill>
                  <a:srgbClr val="23428F"/>
                </a:solidFill>
                <a:latin typeface="Century Gothic" panose="020B0502020202020204" pitchFamily="34" charset="0"/>
                <a:cs typeface="Arial" panose="020B0604020202020204" pitchFamily="34" charset="0"/>
              </a:defRPr>
            </a:lvl1pPr>
          </a:lstStyle>
          <a:p>
            <a:endParaRPr lang="en-US"/>
          </a:p>
        </p:txBody>
      </p:sp>
      <p:sp>
        <p:nvSpPr>
          <p:cNvPr id="8" name="Content Placeholder 5">
            <a:extLst>
              <a:ext uri="{FF2B5EF4-FFF2-40B4-BE49-F238E27FC236}">
                <a16:creationId xmlns:a16="http://schemas.microsoft.com/office/drawing/2014/main" id="{4968CE98-7ABE-0672-6B17-8455153965BD}"/>
              </a:ext>
            </a:extLst>
          </p:cNvPr>
          <p:cNvSpPr>
            <a:spLocks noGrp="1"/>
          </p:cNvSpPr>
          <p:nvPr>
            <p:ph sz="half" idx="2"/>
          </p:nvPr>
        </p:nvSpPr>
        <p:spPr>
          <a:xfrm>
            <a:off x="6261100" y="1665875"/>
            <a:ext cx="5467350" cy="4351338"/>
          </a:xfrm>
          <a:prstGeom prst="rect">
            <a:avLst/>
          </a:prstGeom>
        </p:spPr>
        <p:txBody>
          <a:bodyPr/>
          <a:lstStyle>
            <a:lvl1pPr>
              <a:defRPr>
                <a:solidFill>
                  <a:srgbClr val="23428F"/>
                </a:solidFill>
                <a:latin typeface="Century Gothic" panose="020B0502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12008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WWH_1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6EC128F-916C-D1F4-2F7D-BB09B7C41D92}"/>
              </a:ext>
            </a:extLst>
          </p:cNvPr>
          <p:cNvSpPr>
            <a:spLocks noGrp="1"/>
          </p:cNvSpPr>
          <p:nvPr>
            <p:ph type="subTitle" idx="1"/>
          </p:nvPr>
        </p:nvSpPr>
        <p:spPr>
          <a:xfrm>
            <a:off x="419100" y="496888"/>
            <a:ext cx="7327900" cy="563562"/>
          </a:xfrm>
          <a:prstGeom prst="rect">
            <a:avLst/>
          </a:prstGeom>
        </p:spPr>
        <p:txBody>
          <a:bodyPr>
            <a:normAutofit/>
          </a:bodyPr>
          <a:lstStyle>
            <a:lvl1pPr marL="0" indent="0" algn="l">
              <a:buNone/>
              <a:defRPr sz="2800" b="1" i="0">
                <a:solidFill>
                  <a:srgbClr val="23428F"/>
                </a:solidFill>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2" name="Picture 1" descr="A logo of people in a circle&#10;&#10;AI-generated content may be incorrect.">
            <a:extLst>
              <a:ext uri="{FF2B5EF4-FFF2-40B4-BE49-F238E27FC236}">
                <a16:creationId xmlns:a16="http://schemas.microsoft.com/office/drawing/2014/main" id="{86633C48-833C-CAA4-1FD7-F8DE07225E7F}"/>
              </a:ext>
            </a:extLst>
          </p:cNvPr>
          <p:cNvPicPr>
            <a:picLocks noChangeAspect="1"/>
          </p:cNvPicPr>
          <p:nvPr userDrawn="1"/>
        </p:nvPicPr>
        <p:blipFill>
          <a:blip r:embed="rId3"/>
          <a:stretch>
            <a:fillRect/>
          </a:stretch>
        </p:blipFill>
        <p:spPr>
          <a:xfrm>
            <a:off x="11442700" y="584200"/>
            <a:ext cx="285750" cy="284612"/>
          </a:xfrm>
          <a:prstGeom prst="rect">
            <a:avLst/>
          </a:prstGeom>
        </p:spPr>
      </p:pic>
      <p:cxnSp>
        <p:nvCxnSpPr>
          <p:cNvPr id="4" name="Straight Connector 3">
            <a:extLst>
              <a:ext uri="{FF2B5EF4-FFF2-40B4-BE49-F238E27FC236}">
                <a16:creationId xmlns:a16="http://schemas.microsoft.com/office/drawing/2014/main" id="{558843D4-AD6E-A041-5C32-3EBA9C4AB560}"/>
              </a:ext>
            </a:extLst>
          </p:cNvPr>
          <p:cNvCxnSpPr>
            <a:cxnSpLocks/>
          </p:cNvCxnSpPr>
          <p:nvPr userDrawn="1"/>
        </p:nvCxnSpPr>
        <p:spPr>
          <a:xfrm>
            <a:off x="419100" y="1060450"/>
            <a:ext cx="11309350" cy="0"/>
          </a:xfrm>
          <a:prstGeom prst="line">
            <a:avLst/>
          </a:prstGeom>
          <a:ln w="6350"/>
        </p:spPr>
        <p:style>
          <a:lnRef idx="3">
            <a:schemeClr val="accent4"/>
          </a:lnRef>
          <a:fillRef idx="0">
            <a:schemeClr val="accent4"/>
          </a:fillRef>
          <a:effectRef idx="2">
            <a:schemeClr val="accent4"/>
          </a:effectRef>
          <a:fontRef idx="minor">
            <a:schemeClr val="tx1"/>
          </a:fontRef>
        </p:style>
      </p:cxnSp>
      <p:sp>
        <p:nvSpPr>
          <p:cNvPr id="5" name="Text Placeholder 3">
            <a:extLst>
              <a:ext uri="{FF2B5EF4-FFF2-40B4-BE49-F238E27FC236}">
                <a16:creationId xmlns:a16="http://schemas.microsoft.com/office/drawing/2014/main" id="{6EA88541-32B7-0CDD-7B07-6CE31767795A}"/>
              </a:ext>
            </a:extLst>
          </p:cNvPr>
          <p:cNvSpPr>
            <a:spLocks noGrp="1"/>
          </p:cNvSpPr>
          <p:nvPr>
            <p:ph type="body" sz="half" idx="2"/>
          </p:nvPr>
        </p:nvSpPr>
        <p:spPr>
          <a:xfrm>
            <a:off x="419100" y="1678488"/>
            <a:ext cx="11309349" cy="4597019"/>
          </a:xfrm>
          <a:prstGeom prst="rect">
            <a:avLst/>
          </a:prstGeom>
        </p:spPr>
        <p:txBody>
          <a:bodyPr/>
          <a:lstStyle>
            <a:lvl1pPr marL="0" indent="0">
              <a:buNone/>
              <a:defRPr sz="2000">
                <a:solidFill>
                  <a:srgbClr val="23428F"/>
                </a:solidFill>
                <a:latin typeface="Century Gothic" panose="020B0502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6075119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WWH_Text &amp; Bulle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6EC128F-916C-D1F4-2F7D-BB09B7C41D92}"/>
              </a:ext>
            </a:extLst>
          </p:cNvPr>
          <p:cNvSpPr>
            <a:spLocks noGrp="1"/>
          </p:cNvSpPr>
          <p:nvPr>
            <p:ph type="subTitle" idx="1"/>
          </p:nvPr>
        </p:nvSpPr>
        <p:spPr>
          <a:xfrm>
            <a:off x="419100" y="496888"/>
            <a:ext cx="7327900" cy="563562"/>
          </a:xfrm>
          <a:prstGeom prst="rect">
            <a:avLst/>
          </a:prstGeom>
        </p:spPr>
        <p:txBody>
          <a:bodyPr>
            <a:normAutofit/>
          </a:bodyPr>
          <a:lstStyle>
            <a:lvl1pPr marL="0" indent="0" algn="l">
              <a:buNone/>
              <a:defRPr sz="2800" b="1" i="0">
                <a:solidFill>
                  <a:srgbClr val="23428F"/>
                </a:solidFill>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2" name="Picture 1" descr="A logo of people in a circle&#10;&#10;AI-generated content may be incorrect.">
            <a:extLst>
              <a:ext uri="{FF2B5EF4-FFF2-40B4-BE49-F238E27FC236}">
                <a16:creationId xmlns:a16="http://schemas.microsoft.com/office/drawing/2014/main" id="{76E6DDED-C239-78ED-40B9-7D0275084898}"/>
              </a:ext>
            </a:extLst>
          </p:cNvPr>
          <p:cNvPicPr>
            <a:picLocks noChangeAspect="1"/>
          </p:cNvPicPr>
          <p:nvPr userDrawn="1"/>
        </p:nvPicPr>
        <p:blipFill>
          <a:blip r:embed="rId3"/>
          <a:stretch>
            <a:fillRect/>
          </a:stretch>
        </p:blipFill>
        <p:spPr>
          <a:xfrm>
            <a:off x="11442700" y="584200"/>
            <a:ext cx="285750" cy="284612"/>
          </a:xfrm>
          <a:prstGeom prst="rect">
            <a:avLst/>
          </a:prstGeom>
        </p:spPr>
      </p:pic>
      <p:cxnSp>
        <p:nvCxnSpPr>
          <p:cNvPr id="4" name="Straight Connector 3">
            <a:extLst>
              <a:ext uri="{FF2B5EF4-FFF2-40B4-BE49-F238E27FC236}">
                <a16:creationId xmlns:a16="http://schemas.microsoft.com/office/drawing/2014/main" id="{BC082CD0-0FCD-ECA6-153F-27398E8FBEBB}"/>
              </a:ext>
            </a:extLst>
          </p:cNvPr>
          <p:cNvCxnSpPr>
            <a:cxnSpLocks/>
          </p:cNvCxnSpPr>
          <p:nvPr userDrawn="1"/>
        </p:nvCxnSpPr>
        <p:spPr>
          <a:xfrm>
            <a:off x="419100" y="1060450"/>
            <a:ext cx="11309350" cy="0"/>
          </a:xfrm>
          <a:prstGeom prst="line">
            <a:avLst/>
          </a:prstGeom>
          <a:ln w="6350"/>
        </p:spPr>
        <p:style>
          <a:lnRef idx="3">
            <a:schemeClr val="accent4"/>
          </a:lnRef>
          <a:fillRef idx="0">
            <a:schemeClr val="accent4"/>
          </a:fillRef>
          <a:effectRef idx="2">
            <a:schemeClr val="accent4"/>
          </a:effectRef>
          <a:fontRef idx="minor">
            <a:schemeClr val="tx1"/>
          </a:fontRef>
        </p:style>
      </p:cxnSp>
      <p:sp>
        <p:nvSpPr>
          <p:cNvPr id="5" name="Text Placeholder 3">
            <a:extLst>
              <a:ext uri="{FF2B5EF4-FFF2-40B4-BE49-F238E27FC236}">
                <a16:creationId xmlns:a16="http://schemas.microsoft.com/office/drawing/2014/main" id="{F8CBF70C-209F-4CBF-15FE-45A7074CDE38}"/>
              </a:ext>
            </a:extLst>
          </p:cNvPr>
          <p:cNvSpPr>
            <a:spLocks noGrp="1"/>
          </p:cNvSpPr>
          <p:nvPr>
            <p:ph type="body" sz="half" idx="2"/>
          </p:nvPr>
        </p:nvSpPr>
        <p:spPr>
          <a:xfrm>
            <a:off x="419101" y="1665875"/>
            <a:ext cx="4058954" cy="4609633"/>
          </a:xfrm>
          <a:prstGeom prst="rect">
            <a:avLst/>
          </a:prstGeom>
        </p:spPr>
        <p:txBody>
          <a:bodyPr/>
          <a:lstStyle>
            <a:lvl1pPr marL="0" indent="0">
              <a:buNone/>
              <a:defRPr sz="2000" b="0" i="0">
                <a:solidFill>
                  <a:srgbClr val="23428F"/>
                </a:solidFill>
                <a:latin typeface="Century Gothic" panose="020B0502020202020204" pitchFamily="34" charset="0"/>
                <a:cs typeface="Arial" panose="020B0604020202020204" pitchFamily="34" charset="0"/>
              </a:defRPr>
            </a:lvl1pPr>
          </a:lstStyle>
          <a:p>
            <a:endParaRPr lang="en-US"/>
          </a:p>
        </p:txBody>
      </p:sp>
      <p:sp>
        <p:nvSpPr>
          <p:cNvPr id="6" name="Content Placeholder 5">
            <a:extLst>
              <a:ext uri="{FF2B5EF4-FFF2-40B4-BE49-F238E27FC236}">
                <a16:creationId xmlns:a16="http://schemas.microsoft.com/office/drawing/2014/main" id="{D335FA36-5787-9374-AAF0-EE5307263C18}"/>
              </a:ext>
            </a:extLst>
          </p:cNvPr>
          <p:cNvSpPr>
            <a:spLocks noGrp="1"/>
          </p:cNvSpPr>
          <p:nvPr>
            <p:ph sz="half" idx="10"/>
          </p:nvPr>
        </p:nvSpPr>
        <p:spPr>
          <a:xfrm>
            <a:off x="4841310" y="1665874"/>
            <a:ext cx="6887140" cy="4607911"/>
          </a:xfrm>
          <a:prstGeom prst="rect">
            <a:avLst/>
          </a:prstGeom>
        </p:spPr>
        <p:txBody>
          <a:bodyPr/>
          <a:lstStyle>
            <a:lvl1pPr>
              <a:defRPr b="0" i="0">
                <a:solidFill>
                  <a:srgbClr val="23428F"/>
                </a:solidFill>
                <a:latin typeface="Century Gothic" panose="020B0502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4408151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WWH_2column with sub header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6EC128F-916C-D1F4-2F7D-BB09B7C41D92}"/>
              </a:ext>
            </a:extLst>
          </p:cNvPr>
          <p:cNvSpPr>
            <a:spLocks noGrp="1"/>
          </p:cNvSpPr>
          <p:nvPr>
            <p:ph type="subTitle" idx="1"/>
          </p:nvPr>
        </p:nvSpPr>
        <p:spPr>
          <a:xfrm>
            <a:off x="419100" y="496888"/>
            <a:ext cx="7327900" cy="563562"/>
          </a:xfrm>
          <a:prstGeom prst="rect">
            <a:avLst/>
          </a:prstGeom>
        </p:spPr>
        <p:txBody>
          <a:bodyPr>
            <a:normAutofit/>
          </a:bodyPr>
          <a:lstStyle>
            <a:lvl1pPr marL="0" indent="0" algn="l">
              <a:buNone/>
              <a:defRPr sz="2800" b="1" i="0">
                <a:solidFill>
                  <a:srgbClr val="23428F"/>
                </a:solidFill>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2" name="Picture 1" descr="A logo of people in a circle&#10;&#10;AI-generated content may be incorrect.">
            <a:extLst>
              <a:ext uri="{FF2B5EF4-FFF2-40B4-BE49-F238E27FC236}">
                <a16:creationId xmlns:a16="http://schemas.microsoft.com/office/drawing/2014/main" id="{45356F1E-6600-68BF-136C-EADCE2C8BD46}"/>
              </a:ext>
            </a:extLst>
          </p:cNvPr>
          <p:cNvPicPr>
            <a:picLocks noChangeAspect="1"/>
          </p:cNvPicPr>
          <p:nvPr userDrawn="1"/>
        </p:nvPicPr>
        <p:blipFill>
          <a:blip r:embed="rId3"/>
          <a:stretch>
            <a:fillRect/>
          </a:stretch>
        </p:blipFill>
        <p:spPr>
          <a:xfrm>
            <a:off x="11442700" y="584200"/>
            <a:ext cx="285750" cy="284612"/>
          </a:xfrm>
          <a:prstGeom prst="rect">
            <a:avLst/>
          </a:prstGeom>
        </p:spPr>
      </p:pic>
      <p:cxnSp>
        <p:nvCxnSpPr>
          <p:cNvPr id="4" name="Straight Connector 3">
            <a:extLst>
              <a:ext uri="{FF2B5EF4-FFF2-40B4-BE49-F238E27FC236}">
                <a16:creationId xmlns:a16="http://schemas.microsoft.com/office/drawing/2014/main" id="{16B878C0-8D11-5608-FA45-F8AFE42D8B10}"/>
              </a:ext>
            </a:extLst>
          </p:cNvPr>
          <p:cNvCxnSpPr>
            <a:cxnSpLocks/>
          </p:cNvCxnSpPr>
          <p:nvPr userDrawn="1"/>
        </p:nvCxnSpPr>
        <p:spPr>
          <a:xfrm>
            <a:off x="419100" y="1060450"/>
            <a:ext cx="11309350" cy="0"/>
          </a:xfrm>
          <a:prstGeom prst="line">
            <a:avLst/>
          </a:prstGeom>
          <a:ln w="6350"/>
        </p:spPr>
        <p:style>
          <a:lnRef idx="3">
            <a:schemeClr val="accent4"/>
          </a:lnRef>
          <a:fillRef idx="0">
            <a:schemeClr val="accent4"/>
          </a:fillRef>
          <a:effectRef idx="2">
            <a:schemeClr val="accent4"/>
          </a:effectRef>
          <a:fontRef idx="minor">
            <a:schemeClr val="tx1"/>
          </a:fontRef>
        </p:style>
      </p:cxnSp>
      <p:sp>
        <p:nvSpPr>
          <p:cNvPr id="5" name="Text Placeholder 2">
            <a:extLst>
              <a:ext uri="{FF2B5EF4-FFF2-40B4-BE49-F238E27FC236}">
                <a16:creationId xmlns:a16="http://schemas.microsoft.com/office/drawing/2014/main" id="{E910BBA5-7787-293A-ED15-9E1DCAAD839A}"/>
              </a:ext>
            </a:extLst>
          </p:cNvPr>
          <p:cNvSpPr>
            <a:spLocks noGrp="1"/>
          </p:cNvSpPr>
          <p:nvPr>
            <p:ph type="body" idx="10"/>
          </p:nvPr>
        </p:nvSpPr>
        <p:spPr>
          <a:xfrm>
            <a:off x="419100" y="1699953"/>
            <a:ext cx="5442137" cy="823912"/>
          </a:xfrm>
          <a:prstGeom prst="rect">
            <a:avLst/>
          </a:prstGeom>
        </p:spPr>
        <p:txBody>
          <a:bodyPr/>
          <a:lstStyle>
            <a:lvl1pPr marL="0" indent="0">
              <a:buNone/>
              <a:defRPr sz="2000" b="1" i="0">
                <a:solidFill>
                  <a:srgbClr val="23428F"/>
                </a:solidFill>
                <a:latin typeface="Century Gothic" panose="020B0502020202020204" pitchFamily="34" charset="0"/>
                <a:cs typeface="Arial" panose="020B0604020202020204" pitchFamily="34" charset="0"/>
              </a:defRPr>
            </a:lvl1pPr>
          </a:lstStyle>
          <a:p>
            <a:endParaRPr lang="en-US"/>
          </a:p>
        </p:txBody>
      </p:sp>
      <p:sp>
        <p:nvSpPr>
          <p:cNvPr id="6" name="Content Placeholder 3">
            <a:extLst>
              <a:ext uri="{FF2B5EF4-FFF2-40B4-BE49-F238E27FC236}">
                <a16:creationId xmlns:a16="http://schemas.microsoft.com/office/drawing/2014/main" id="{FA25A5C6-52EA-39E1-B078-119C124CB80A}"/>
              </a:ext>
            </a:extLst>
          </p:cNvPr>
          <p:cNvSpPr>
            <a:spLocks noGrp="1"/>
          </p:cNvSpPr>
          <p:nvPr>
            <p:ph sz="half" idx="2"/>
          </p:nvPr>
        </p:nvSpPr>
        <p:spPr>
          <a:xfrm>
            <a:off x="419100" y="2523865"/>
            <a:ext cx="5442137" cy="3684588"/>
          </a:xfrm>
          <a:prstGeom prst="rect">
            <a:avLst/>
          </a:prstGeom>
        </p:spPr>
        <p:txBody>
          <a:bodyPr/>
          <a:lstStyle>
            <a:lvl1pPr>
              <a:defRPr sz="2000" b="0" i="0">
                <a:solidFill>
                  <a:srgbClr val="23428F"/>
                </a:solidFill>
                <a:latin typeface="Century Gothic" panose="020B0502020202020204" pitchFamily="34" charset="0"/>
                <a:cs typeface="Arial" panose="020B0604020202020204" pitchFamily="34" charset="0"/>
              </a:defRPr>
            </a:lvl1pPr>
          </a:lstStyle>
          <a:p>
            <a:endParaRPr lang="en-US"/>
          </a:p>
        </p:txBody>
      </p:sp>
      <p:sp>
        <p:nvSpPr>
          <p:cNvPr id="7" name="Text Placeholder 4">
            <a:extLst>
              <a:ext uri="{FF2B5EF4-FFF2-40B4-BE49-F238E27FC236}">
                <a16:creationId xmlns:a16="http://schemas.microsoft.com/office/drawing/2014/main" id="{70672C9D-EE49-038F-AFED-A744C5036AE6}"/>
              </a:ext>
            </a:extLst>
          </p:cNvPr>
          <p:cNvSpPr>
            <a:spLocks noGrp="1"/>
          </p:cNvSpPr>
          <p:nvPr>
            <p:ph type="body" sz="quarter" idx="3"/>
          </p:nvPr>
        </p:nvSpPr>
        <p:spPr>
          <a:xfrm>
            <a:off x="6259512" y="1699953"/>
            <a:ext cx="5468938" cy="823912"/>
          </a:xfrm>
          <a:prstGeom prst="rect">
            <a:avLst/>
          </a:prstGeom>
        </p:spPr>
        <p:txBody>
          <a:bodyPr/>
          <a:lstStyle>
            <a:lvl1pPr marL="0" indent="0">
              <a:buNone/>
              <a:defRPr sz="2400" b="1" i="0">
                <a:solidFill>
                  <a:srgbClr val="23428F"/>
                </a:solidFill>
                <a:latin typeface="Century Gothic" panose="020B0502020202020204" pitchFamily="34" charset="0"/>
                <a:cs typeface="Arial" panose="020B0604020202020204" pitchFamily="34" charset="0"/>
              </a:defRPr>
            </a:lvl1pPr>
          </a:lstStyle>
          <a:p>
            <a:endParaRPr lang="en-US"/>
          </a:p>
        </p:txBody>
      </p:sp>
      <p:sp>
        <p:nvSpPr>
          <p:cNvPr id="8" name="Content Placeholder 5">
            <a:extLst>
              <a:ext uri="{FF2B5EF4-FFF2-40B4-BE49-F238E27FC236}">
                <a16:creationId xmlns:a16="http://schemas.microsoft.com/office/drawing/2014/main" id="{3D18514C-1DCA-AF24-51B2-9532F695707F}"/>
              </a:ext>
            </a:extLst>
          </p:cNvPr>
          <p:cNvSpPr>
            <a:spLocks noGrp="1"/>
          </p:cNvSpPr>
          <p:nvPr>
            <p:ph sz="quarter" idx="4"/>
          </p:nvPr>
        </p:nvSpPr>
        <p:spPr>
          <a:xfrm>
            <a:off x="6259512" y="2523865"/>
            <a:ext cx="5468938" cy="3684588"/>
          </a:xfrm>
          <a:prstGeom prst="rect">
            <a:avLst/>
          </a:prstGeom>
        </p:spPr>
        <p:txBody>
          <a:bodyPr/>
          <a:lstStyle>
            <a:lvl1pPr>
              <a:defRPr sz="2000" b="0" i="0">
                <a:solidFill>
                  <a:srgbClr val="23428F"/>
                </a:solidFill>
                <a:latin typeface="Century Gothic" panose="020B0502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5329068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StandAlone_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866C7EB1-6EB8-5E43-C3B3-B4F67EC8B1C2}"/>
              </a:ext>
            </a:extLst>
          </p:cNvPr>
          <p:cNvSpPr>
            <a:spLocks noGrp="1"/>
          </p:cNvSpPr>
          <p:nvPr>
            <p:ph type="subTitle" idx="1" hasCustomPrompt="1"/>
          </p:nvPr>
        </p:nvSpPr>
        <p:spPr>
          <a:xfrm>
            <a:off x="2095745" y="1874570"/>
            <a:ext cx="8000505" cy="2044431"/>
          </a:xfrm>
          <a:prstGeom prst="rect">
            <a:avLst/>
          </a:prstGeom>
        </p:spPr>
        <p:txBody>
          <a:bodyPr>
            <a:noAutofit/>
          </a:bodyPr>
          <a:lstStyle>
            <a:lvl1pPr marL="0" indent="0" algn="l">
              <a:buNone/>
              <a:defRPr sz="6000" b="1" i="0">
                <a:solidFill>
                  <a:srgbClr val="23428F"/>
                </a:solidFill>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title style</a:t>
            </a:r>
            <a:endParaRPr lang="en-US"/>
          </a:p>
        </p:txBody>
      </p:sp>
      <p:sp>
        <p:nvSpPr>
          <p:cNvPr id="7" name="Text Placeholder 3">
            <a:extLst>
              <a:ext uri="{FF2B5EF4-FFF2-40B4-BE49-F238E27FC236}">
                <a16:creationId xmlns:a16="http://schemas.microsoft.com/office/drawing/2014/main" id="{139448C7-75C1-C5CF-E0F1-09F4538EF47C}"/>
              </a:ext>
            </a:extLst>
          </p:cNvPr>
          <p:cNvSpPr>
            <a:spLocks noGrp="1"/>
          </p:cNvSpPr>
          <p:nvPr>
            <p:ph type="body" sz="half" idx="2" hasCustomPrompt="1"/>
          </p:nvPr>
        </p:nvSpPr>
        <p:spPr>
          <a:xfrm>
            <a:off x="2095744" y="4291343"/>
            <a:ext cx="8000505" cy="1440376"/>
          </a:xfrm>
          <a:prstGeom prst="rect">
            <a:avLst/>
          </a:prstGeom>
        </p:spPr>
        <p:txBody>
          <a:bodyPr/>
          <a:lstStyle>
            <a:lvl1pPr marL="0" indent="0">
              <a:buNone/>
              <a:defRPr sz="3600">
                <a:solidFill>
                  <a:srgbClr val="23428F"/>
                </a:solidFill>
                <a:latin typeface="Century Gothic" panose="020B0502020202020204" pitchFamily="34" charset="0"/>
                <a:cs typeface="Arial" panose="020B0604020202020204" pitchFamily="34" charset="0"/>
              </a:defRPr>
            </a:lvl1pPr>
          </a:lstStyle>
          <a:p>
            <a:r>
              <a:rPr lang="en-GB">
                <a:effectLst/>
                <a:latin typeface="Century Gothic" panose="020B0502020202020204" pitchFamily="34" charset="0"/>
              </a:rPr>
              <a:t>Click to add subtitle</a:t>
            </a:r>
          </a:p>
        </p:txBody>
      </p:sp>
      <p:pic>
        <p:nvPicPr>
          <p:cNvPr id="8" name="Picture 7" descr="A black background with blue text&#10;&#10;AI-generated content may be incorrect.">
            <a:extLst>
              <a:ext uri="{FF2B5EF4-FFF2-40B4-BE49-F238E27FC236}">
                <a16:creationId xmlns:a16="http://schemas.microsoft.com/office/drawing/2014/main" id="{E7196A92-A213-B380-0C5B-E6E235BF1C6C}"/>
              </a:ext>
            </a:extLst>
          </p:cNvPr>
          <p:cNvPicPr>
            <a:picLocks noChangeAspect="1"/>
          </p:cNvPicPr>
          <p:nvPr userDrawn="1"/>
        </p:nvPicPr>
        <p:blipFill>
          <a:blip r:embed="rId3"/>
          <a:stretch>
            <a:fillRect/>
          </a:stretch>
        </p:blipFill>
        <p:spPr>
          <a:xfrm>
            <a:off x="300963" y="186693"/>
            <a:ext cx="3879152" cy="1232408"/>
          </a:xfrm>
          <a:prstGeom prst="rect">
            <a:avLst/>
          </a:prstGeom>
        </p:spPr>
      </p:pic>
      <p:pic>
        <p:nvPicPr>
          <p:cNvPr id="9" name="Picture 8" descr="A close-up of a logo&#10;&#10;AI-generated content may be incorrect.">
            <a:extLst>
              <a:ext uri="{FF2B5EF4-FFF2-40B4-BE49-F238E27FC236}">
                <a16:creationId xmlns:a16="http://schemas.microsoft.com/office/drawing/2014/main" id="{D643EA1D-4578-9916-4695-AE5B8E9534F5}"/>
              </a:ext>
            </a:extLst>
          </p:cNvPr>
          <p:cNvPicPr>
            <a:picLocks noChangeAspect="1"/>
          </p:cNvPicPr>
          <p:nvPr userDrawn="1"/>
        </p:nvPicPr>
        <p:blipFill>
          <a:blip r:embed="rId4"/>
          <a:stretch>
            <a:fillRect/>
          </a:stretch>
        </p:blipFill>
        <p:spPr>
          <a:xfrm>
            <a:off x="7634307" y="388935"/>
            <a:ext cx="1533558" cy="736481"/>
          </a:xfrm>
          <a:prstGeom prst="rect">
            <a:avLst/>
          </a:prstGeom>
        </p:spPr>
      </p:pic>
      <p:pic>
        <p:nvPicPr>
          <p:cNvPr id="10" name="Picture 9" descr="A black background with blue text&#10;&#10;AI-generated content may be incorrect.">
            <a:extLst>
              <a:ext uri="{FF2B5EF4-FFF2-40B4-BE49-F238E27FC236}">
                <a16:creationId xmlns:a16="http://schemas.microsoft.com/office/drawing/2014/main" id="{02952B6C-A3B5-3468-A0D9-D372C420DEEB}"/>
              </a:ext>
            </a:extLst>
          </p:cNvPr>
          <p:cNvPicPr>
            <a:picLocks noChangeAspect="1"/>
          </p:cNvPicPr>
          <p:nvPr userDrawn="1"/>
        </p:nvPicPr>
        <p:blipFill>
          <a:blip r:embed="rId5"/>
          <a:stretch>
            <a:fillRect/>
          </a:stretch>
        </p:blipFill>
        <p:spPr>
          <a:xfrm>
            <a:off x="9270930" y="284460"/>
            <a:ext cx="2777043" cy="920847"/>
          </a:xfrm>
          <a:prstGeom prst="rect">
            <a:avLst/>
          </a:prstGeom>
        </p:spPr>
      </p:pic>
    </p:spTree>
    <p:extLst>
      <p:ext uri="{BB962C8B-B14F-4D97-AF65-F5344CB8AC3E}">
        <p14:creationId xmlns:p14="http://schemas.microsoft.com/office/powerpoint/2010/main" val="22005213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tandAlone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screenshot of a computer&#10;&#10;AI-generated content may be incorrect.">
            <a:extLst>
              <a:ext uri="{FF2B5EF4-FFF2-40B4-BE49-F238E27FC236}">
                <a16:creationId xmlns:a16="http://schemas.microsoft.com/office/drawing/2014/main" id="{696EC1EB-97C1-81C1-0241-71DB099B67C0}"/>
              </a:ext>
            </a:extLst>
          </p:cNvPr>
          <p:cNvPicPr>
            <a:picLocks noChangeAspect="1"/>
          </p:cNvPicPr>
          <p:nvPr userDrawn="1"/>
        </p:nvPicPr>
        <p:blipFill>
          <a:blip r:embed="rId3"/>
          <a:stretch>
            <a:fillRect/>
          </a:stretch>
        </p:blipFill>
        <p:spPr>
          <a:xfrm>
            <a:off x="419100" y="535936"/>
            <a:ext cx="11383793" cy="6130647"/>
          </a:xfrm>
          <a:prstGeom prst="rect">
            <a:avLst/>
          </a:prstGeom>
        </p:spPr>
      </p:pic>
      <p:sp>
        <p:nvSpPr>
          <p:cNvPr id="3" name="Subtitle 2">
            <a:extLst>
              <a:ext uri="{FF2B5EF4-FFF2-40B4-BE49-F238E27FC236}">
                <a16:creationId xmlns:a16="http://schemas.microsoft.com/office/drawing/2014/main" id="{06EC128F-916C-D1F4-2F7D-BB09B7C41D92}"/>
              </a:ext>
            </a:extLst>
          </p:cNvPr>
          <p:cNvSpPr>
            <a:spLocks noGrp="1"/>
          </p:cNvSpPr>
          <p:nvPr>
            <p:ph type="subTitle" idx="1"/>
          </p:nvPr>
        </p:nvSpPr>
        <p:spPr>
          <a:xfrm>
            <a:off x="419100" y="496888"/>
            <a:ext cx="7327900" cy="563562"/>
          </a:xfrm>
          <a:prstGeom prst="rect">
            <a:avLst/>
          </a:prstGeom>
        </p:spPr>
        <p:txBody>
          <a:bodyPr>
            <a:normAutofit/>
          </a:bodyPr>
          <a:lstStyle>
            <a:lvl1pPr marL="0" indent="0" algn="l">
              <a:buNone/>
              <a:defRPr sz="2800" b="1" i="0">
                <a:solidFill>
                  <a:srgbClr val="23428F"/>
                </a:solidFill>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cxnSp>
        <p:nvCxnSpPr>
          <p:cNvPr id="6" name="Straight Connector 5">
            <a:extLst>
              <a:ext uri="{FF2B5EF4-FFF2-40B4-BE49-F238E27FC236}">
                <a16:creationId xmlns:a16="http://schemas.microsoft.com/office/drawing/2014/main" id="{ADAC2D36-2E28-63FB-8625-C4738EC65C0E}"/>
              </a:ext>
            </a:extLst>
          </p:cNvPr>
          <p:cNvCxnSpPr>
            <a:cxnSpLocks/>
          </p:cNvCxnSpPr>
          <p:nvPr userDrawn="1"/>
        </p:nvCxnSpPr>
        <p:spPr>
          <a:xfrm>
            <a:off x="419100" y="1060450"/>
            <a:ext cx="11309350" cy="0"/>
          </a:xfrm>
          <a:prstGeom prst="line">
            <a:avLst/>
          </a:prstGeom>
          <a:ln w="6350"/>
        </p:spPr>
        <p:style>
          <a:lnRef idx="3">
            <a:schemeClr val="accent4"/>
          </a:lnRef>
          <a:fillRef idx="0">
            <a:schemeClr val="accent4"/>
          </a:fillRef>
          <a:effectRef idx="2">
            <a:schemeClr val="accent4"/>
          </a:effectRef>
          <a:fontRef idx="minor">
            <a:schemeClr val="tx1"/>
          </a:fontRef>
        </p:style>
      </p:cxnSp>
      <p:sp>
        <p:nvSpPr>
          <p:cNvPr id="2" name="Text Placeholder 3">
            <a:extLst>
              <a:ext uri="{FF2B5EF4-FFF2-40B4-BE49-F238E27FC236}">
                <a16:creationId xmlns:a16="http://schemas.microsoft.com/office/drawing/2014/main" id="{A9E44248-B7F2-84F7-5ED3-2A154159AB58}"/>
              </a:ext>
            </a:extLst>
          </p:cNvPr>
          <p:cNvSpPr>
            <a:spLocks noGrp="1"/>
          </p:cNvSpPr>
          <p:nvPr>
            <p:ph type="body" sz="half" idx="2"/>
          </p:nvPr>
        </p:nvSpPr>
        <p:spPr>
          <a:xfrm>
            <a:off x="419100" y="1678488"/>
            <a:ext cx="11309349" cy="4597019"/>
          </a:xfrm>
          <a:prstGeom prst="rect">
            <a:avLst/>
          </a:prstGeom>
        </p:spPr>
        <p:txBody>
          <a:bodyPr/>
          <a:lstStyle>
            <a:lvl1pPr marL="0" indent="0">
              <a:buNone/>
              <a:defRPr sz="2000" b="0" i="0">
                <a:solidFill>
                  <a:srgbClr val="23428F"/>
                </a:solidFill>
                <a:latin typeface="Century Gothic" panose="020B0502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7695446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andAlone_2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screenshot of a computer&#10;&#10;AI-generated content may be incorrect.">
            <a:extLst>
              <a:ext uri="{FF2B5EF4-FFF2-40B4-BE49-F238E27FC236}">
                <a16:creationId xmlns:a16="http://schemas.microsoft.com/office/drawing/2014/main" id="{97973038-4C19-09B9-530F-D9785CBF5284}"/>
              </a:ext>
            </a:extLst>
          </p:cNvPr>
          <p:cNvPicPr>
            <a:picLocks noChangeAspect="1"/>
          </p:cNvPicPr>
          <p:nvPr userDrawn="1"/>
        </p:nvPicPr>
        <p:blipFill>
          <a:blip r:embed="rId3"/>
          <a:stretch>
            <a:fillRect/>
          </a:stretch>
        </p:blipFill>
        <p:spPr>
          <a:xfrm>
            <a:off x="419100" y="535936"/>
            <a:ext cx="11383793" cy="6130647"/>
          </a:xfrm>
          <a:prstGeom prst="rect">
            <a:avLst/>
          </a:prstGeom>
        </p:spPr>
      </p:pic>
      <p:sp>
        <p:nvSpPr>
          <p:cNvPr id="3" name="Subtitle 2">
            <a:extLst>
              <a:ext uri="{FF2B5EF4-FFF2-40B4-BE49-F238E27FC236}">
                <a16:creationId xmlns:a16="http://schemas.microsoft.com/office/drawing/2014/main" id="{06EC128F-916C-D1F4-2F7D-BB09B7C41D92}"/>
              </a:ext>
            </a:extLst>
          </p:cNvPr>
          <p:cNvSpPr>
            <a:spLocks noGrp="1"/>
          </p:cNvSpPr>
          <p:nvPr>
            <p:ph type="subTitle" idx="1"/>
          </p:nvPr>
        </p:nvSpPr>
        <p:spPr>
          <a:xfrm>
            <a:off x="419100" y="496888"/>
            <a:ext cx="7327900" cy="563562"/>
          </a:xfrm>
          <a:prstGeom prst="rect">
            <a:avLst/>
          </a:prstGeom>
        </p:spPr>
        <p:txBody>
          <a:bodyPr>
            <a:normAutofit/>
          </a:bodyPr>
          <a:lstStyle>
            <a:lvl1pPr marL="0" indent="0" algn="l">
              <a:buNone/>
              <a:defRPr sz="2800" b="1" i="0">
                <a:solidFill>
                  <a:srgbClr val="23428F"/>
                </a:solidFill>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cxnSp>
        <p:nvCxnSpPr>
          <p:cNvPr id="4" name="Straight Connector 3">
            <a:extLst>
              <a:ext uri="{FF2B5EF4-FFF2-40B4-BE49-F238E27FC236}">
                <a16:creationId xmlns:a16="http://schemas.microsoft.com/office/drawing/2014/main" id="{558843D4-AD6E-A041-5C32-3EBA9C4AB560}"/>
              </a:ext>
            </a:extLst>
          </p:cNvPr>
          <p:cNvCxnSpPr>
            <a:cxnSpLocks/>
          </p:cNvCxnSpPr>
          <p:nvPr userDrawn="1"/>
        </p:nvCxnSpPr>
        <p:spPr>
          <a:xfrm>
            <a:off x="419100" y="1060450"/>
            <a:ext cx="11309350" cy="0"/>
          </a:xfrm>
          <a:prstGeom prst="line">
            <a:avLst/>
          </a:prstGeom>
          <a:ln w="6350"/>
        </p:spPr>
        <p:style>
          <a:lnRef idx="3">
            <a:schemeClr val="accent4"/>
          </a:lnRef>
          <a:fillRef idx="0">
            <a:schemeClr val="accent4"/>
          </a:fillRef>
          <a:effectRef idx="2">
            <a:schemeClr val="accent4"/>
          </a:effectRef>
          <a:fontRef idx="minor">
            <a:schemeClr val="tx1"/>
          </a:fontRef>
        </p:style>
      </p:cxnSp>
      <p:sp>
        <p:nvSpPr>
          <p:cNvPr id="2" name="Content Placeholder 4">
            <a:extLst>
              <a:ext uri="{FF2B5EF4-FFF2-40B4-BE49-F238E27FC236}">
                <a16:creationId xmlns:a16="http://schemas.microsoft.com/office/drawing/2014/main" id="{9D80B3FE-38EA-A135-0705-B0F780698CED}"/>
              </a:ext>
            </a:extLst>
          </p:cNvPr>
          <p:cNvSpPr>
            <a:spLocks noGrp="1"/>
          </p:cNvSpPr>
          <p:nvPr>
            <p:ph sz="half" idx="10"/>
          </p:nvPr>
        </p:nvSpPr>
        <p:spPr>
          <a:xfrm>
            <a:off x="419100" y="1662787"/>
            <a:ext cx="5467350" cy="4351338"/>
          </a:xfrm>
          <a:prstGeom prst="rect">
            <a:avLst/>
          </a:prstGeom>
        </p:spPr>
        <p:txBody>
          <a:bodyPr/>
          <a:lstStyle>
            <a:lvl1pPr>
              <a:defRPr b="0" i="0">
                <a:solidFill>
                  <a:srgbClr val="23428F"/>
                </a:solidFill>
                <a:latin typeface="Century Gothic" panose="020B0502020202020204" pitchFamily="34" charset="0"/>
                <a:cs typeface="Arial" panose="020B0604020202020204" pitchFamily="34" charset="0"/>
              </a:defRPr>
            </a:lvl1pPr>
          </a:lstStyle>
          <a:p>
            <a:endParaRPr lang="en-US"/>
          </a:p>
        </p:txBody>
      </p:sp>
      <p:sp>
        <p:nvSpPr>
          <p:cNvPr id="6" name="Content Placeholder 5">
            <a:extLst>
              <a:ext uri="{FF2B5EF4-FFF2-40B4-BE49-F238E27FC236}">
                <a16:creationId xmlns:a16="http://schemas.microsoft.com/office/drawing/2014/main" id="{FA9181D7-65A1-1061-AB81-CA37EDDDBF1E}"/>
              </a:ext>
            </a:extLst>
          </p:cNvPr>
          <p:cNvSpPr>
            <a:spLocks noGrp="1"/>
          </p:cNvSpPr>
          <p:nvPr>
            <p:ph sz="half" idx="2"/>
          </p:nvPr>
        </p:nvSpPr>
        <p:spPr>
          <a:xfrm>
            <a:off x="6261100" y="1665875"/>
            <a:ext cx="5467350" cy="4351338"/>
          </a:xfrm>
          <a:prstGeom prst="rect">
            <a:avLst/>
          </a:prstGeom>
        </p:spPr>
        <p:txBody>
          <a:bodyPr/>
          <a:lstStyle>
            <a:lvl1pPr>
              <a:defRPr b="0" i="0">
                <a:solidFill>
                  <a:srgbClr val="23428F"/>
                </a:solidFill>
                <a:latin typeface="Century Gothic" panose="020B0502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563305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andAlone_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screenshot of a computer&#10;&#10;AI-generated content may be incorrect.">
            <a:extLst>
              <a:ext uri="{FF2B5EF4-FFF2-40B4-BE49-F238E27FC236}">
                <a16:creationId xmlns:a16="http://schemas.microsoft.com/office/drawing/2014/main" id="{CBCAFB61-A3C0-F2ED-5297-CD131D94CC8B}"/>
              </a:ext>
            </a:extLst>
          </p:cNvPr>
          <p:cNvPicPr>
            <a:picLocks noChangeAspect="1"/>
          </p:cNvPicPr>
          <p:nvPr userDrawn="1"/>
        </p:nvPicPr>
        <p:blipFill>
          <a:blip r:embed="rId3"/>
          <a:stretch>
            <a:fillRect/>
          </a:stretch>
        </p:blipFill>
        <p:spPr>
          <a:xfrm>
            <a:off x="419100" y="535936"/>
            <a:ext cx="11383793" cy="6130647"/>
          </a:xfrm>
          <a:prstGeom prst="rect">
            <a:avLst/>
          </a:prstGeom>
        </p:spPr>
      </p:pic>
      <p:sp>
        <p:nvSpPr>
          <p:cNvPr id="3" name="Subtitle 2">
            <a:extLst>
              <a:ext uri="{FF2B5EF4-FFF2-40B4-BE49-F238E27FC236}">
                <a16:creationId xmlns:a16="http://schemas.microsoft.com/office/drawing/2014/main" id="{06EC128F-916C-D1F4-2F7D-BB09B7C41D92}"/>
              </a:ext>
            </a:extLst>
          </p:cNvPr>
          <p:cNvSpPr>
            <a:spLocks noGrp="1"/>
          </p:cNvSpPr>
          <p:nvPr>
            <p:ph type="subTitle" idx="1"/>
          </p:nvPr>
        </p:nvSpPr>
        <p:spPr>
          <a:xfrm>
            <a:off x="419100" y="496888"/>
            <a:ext cx="7327900" cy="563562"/>
          </a:xfrm>
          <a:prstGeom prst="rect">
            <a:avLst/>
          </a:prstGeom>
        </p:spPr>
        <p:txBody>
          <a:bodyPr>
            <a:normAutofit/>
          </a:bodyPr>
          <a:lstStyle>
            <a:lvl1pPr marL="0" indent="0" algn="l">
              <a:buNone/>
              <a:defRPr sz="2800" b="1" i="0">
                <a:solidFill>
                  <a:srgbClr val="23428F"/>
                </a:solidFill>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cxnSp>
        <p:nvCxnSpPr>
          <p:cNvPr id="4" name="Straight Connector 3">
            <a:extLst>
              <a:ext uri="{FF2B5EF4-FFF2-40B4-BE49-F238E27FC236}">
                <a16:creationId xmlns:a16="http://schemas.microsoft.com/office/drawing/2014/main" id="{BC082CD0-0FCD-ECA6-153F-27398E8FBEBB}"/>
              </a:ext>
            </a:extLst>
          </p:cNvPr>
          <p:cNvCxnSpPr>
            <a:cxnSpLocks/>
          </p:cNvCxnSpPr>
          <p:nvPr userDrawn="1"/>
        </p:nvCxnSpPr>
        <p:spPr>
          <a:xfrm>
            <a:off x="419100" y="1060450"/>
            <a:ext cx="11309350" cy="0"/>
          </a:xfrm>
          <a:prstGeom prst="line">
            <a:avLst/>
          </a:prstGeom>
          <a:ln w="6350"/>
        </p:spPr>
        <p:style>
          <a:lnRef idx="3">
            <a:schemeClr val="accent4"/>
          </a:lnRef>
          <a:fillRef idx="0">
            <a:schemeClr val="accent4"/>
          </a:fillRef>
          <a:effectRef idx="2">
            <a:schemeClr val="accent4"/>
          </a:effectRef>
          <a:fontRef idx="minor">
            <a:schemeClr val="tx1"/>
          </a:fontRef>
        </p:style>
      </p:cxnSp>
      <p:sp>
        <p:nvSpPr>
          <p:cNvPr id="2" name="Text Placeholder 3">
            <a:extLst>
              <a:ext uri="{FF2B5EF4-FFF2-40B4-BE49-F238E27FC236}">
                <a16:creationId xmlns:a16="http://schemas.microsoft.com/office/drawing/2014/main" id="{7DE16233-8479-76D4-7756-26CAD42C105F}"/>
              </a:ext>
            </a:extLst>
          </p:cNvPr>
          <p:cNvSpPr>
            <a:spLocks noGrp="1"/>
          </p:cNvSpPr>
          <p:nvPr>
            <p:ph type="body" sz="half" idx="2"/>
          </p:nvPr>
        </p:nvSpPr>
        <p:spPr>
          <a:xfrm>
            <a:off x="419100" y="1678488"/>
            <a:ext cx="11309349" cy="4597019"/>
          </a:xfrm>
          <a:prstGeom prst="rect">
            <a:avLst/>
          </a:prstGeom>
        </p:spPr>
        <p:txBody>
          <a:bodyPr/>
          <a:lstStyle>
            <a:lvl1pPr marL="0" indent="0">
              <a:buNone/>
              <a:defRPr sz="2000" b="0" i="0">
                <a:solidFill>
                  <a:srgbClr val="23428F"/>
                </a:solidFill>
                <a:latin typeface="Century Gothic" panose="020B0502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8186020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tandAlone_Text &amp; Bulle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screenshot of a computer&#10;&#10;AI-generated content may be incorrect.">
            <a:extLst>
              <a:ext uri="{FF2B5EF4-FFF2-40B4-BE49-F238E27FC236}">
                <a16:creationId xmlns:a16="http://schemas.microsoft.com/office/drawing/2014/main" id="{8BD7CB57-8561-6F0F-929C-1CC34F0C34A7}"/>
              </a:ext>
            </a:extLst>
          </p:cNvPr>
          <p:cNvPicPr>
            <a:picLocks noChangeAspect="1"/>
          </p:cNvPicPr>
          <p:nvPr userDrawn="1"/>
        </p:nvPicPr>
        <p:blipFill>
          <a:blip r:embed="rId3"/>
          <a:stretch>
            <a:fillRect/>
          </a:stretch>
        </p:blipFill>
        <p:spPr>
          <a:xfrm>
            <a:off x="419100" y="535936"/>
            <a:ext cx="11383793" cy="6130647"/>
          </a:xfrm>
          <a:prstGeom prst="rect">
            <a:avLst/>
          </a:prstGeom>
        </p:spPr>
      </p:pic>
      <p:sp>
        <p:nvSpPr>
          <p:cNvPr id="3" name="Subtitle 2">
            <a:extLst>
              <a:ext uri="{FF2B5EF4-FFF2-40B4-BE49-F238E27FC236}">
                <a16:creationId xmlns:a16="http://schemas.microsoft.com/office/drawing/2014/main" id="{06EC128F-916C-D1F4-2F7D-BB09B7C41D92}"/>
              </a:ext>
            </a:extLst>
          </p:cNvPr>
          <p:cNvSpPr>
            <a:spLocks noGrp="1"/>
          </p:cNvSpPr>
          <p:nvPr>
            <p:ph type="subTitle" idx="1"/>
          </p:nvPr>
        </p:nvSpPr>
        <p:spPr>
          <a:xfrm>
            <a:off x="419100" y="496888"/>
            <a:ext cx="7327900" cy="563562"/>
          </a:xfrm>
          <a:prstGeom prst="rect">
            <a:avLst/>
          </a:prstGeom>
        </p:spPr>
        <p:txBody>
          <a:bodyPr>
            <a:normAutofit/>
          </a:bodyPr>
          <a:lstStyle>
            <a:lvl1pPr marL="0" indent="0" algn="l">
              <a:buNone/>
              <a:defRPr sz="2800" b="1" i="0">
                <a:solidFill>
                  <a:srgbClr val="23428F"/>
                </a:solidFill>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cxnSp>
        <p:nvCxnSpPr>
          <p:cNvPr id="4" name="Straight Connector 3">
            <a:extLst>
              <a:ext uri="{FF2B5EF4-FFF2-40B4-BE49-F238E27FC236}">
                <a16:creationId xmlns:a16="http://schemas.microsoft.com/office/drawing/2014/main" id="{16B878C0-8D11-5608-FA45-F8AFE42D8B10}"/>
              </a:ext>
            </a:extLst>
          </p:cNvPr>
          <p:cNvCxnSpPr>
            <a:cxnSpLocks/>
          </p:cNvCxnSpPr>
          <p:nvPr userDrawn="1"/>
        </p:nvCxnSpPr>
        <p:spPr>
          <a:xfrm>
            <a:off x="419100" y="1060450"/>
            <a:ext cx="11309350" cy="0"/>
          </a:xfrm>
          <a:prstGeom prst="line">
            <a:avLst/>
          </a:prstGeom>
          <a:ln w="6350"/>
        </p:spPr>
        <p:style>
          <a:lnRef idx="3">
            <a:schemeClr val="accent4"/>
          </a:lnRef>
          <a:fillRef idx="0">
            <a:schemeClr val="accent4"/>
          </a:fillRef>
          <a:effectRef idx="2">
            <a:schemeClr val="accent4"/>
          </a:effectRef>
          <a:fontRef idx="minor">
            <a:schemeClr val="tx1"/>
          </a:fontRef>
        </p:style>
      </p:cxnSp>
      <p:sp>
        <p:nvSpPr>
          <p:cNvPr id="2" name="Text Placeholder 3">
            <a:extLst>
              <a:ext uri="{FF2B5EF4-FFF2-40B4-BE49-F238E27FC236}">
                <a16:creationId xmlns:a16="http://schemas.microsoft.com/office/drawing/2014/main" id="{4AD48316-307C-D277-DABC-1FEC784982AC}"/>
              </a:ext>
            </a:extLst>
          </p:cNvPr>
          <p:cNvSpPr>
            <a:spLocks noGrp="1"/>
          </p:cNvSpPr>
          <p:nvPr>
            <p:ph type="body" sz="half" idx="2"/>
          </p:nvPr>
        </p:nvSpPr>
        <p:spPr>
          <a:xfrm>
            <a:off x="419101" y="1665875"/>
            <a:ext cx="4058954" cy="4609633"/>
          </a:xfrm>
          <a:prstGeom prst="rect">
            <a:avLst/>
          </a:prstGeom>
        </p:spPr>
        <p:txBody>
          <a:bodyPr/>
          <a:lstStyle>
            <a:lvl1pPr marL="0" indent="0">
              <a:buNone/>
              <a:defRPr sz="2000" b="0" i="0">
                <a:solidFill>
                  <a:srgbClr val="23428F"/>
                </a:solidFill>
                <a:latin typeface="Century Gothic" panose="020B0502020202020204" pitchFamily="34" charset="0"/>
                <a:cs typeface="Arial" panose="020B0604020202020204" pitchFamily="34" charset="0"/>
              </a:defRPr>
            </a:lvl1pPr>
          </a:lstStyle>
          <a:p>
            <a:endParaRPr lang="en-US"/>
          </a:p>
        </p:txBody>
      </p:sp>
      <p:sp>
        <p:nvSpPr>
          <p:cNvPr id="6" name="Content Placeholder 5">
            <a:extLst>
              <a:ext uri="{FF2B5EF4-FFF2-40B4-BE49-F238E27FC236}">
                <a16:creationId xmlns:a16="http://schemas.microsoft.com/office/drawing/2014/main" id="{6AEF6656-E6AD-4816-8BFF-B0DDA830C5C6}"/>
              </a:ext>
            </a:extLst>
          </p:cNvPr>
          <p:cNvSpPr>
            <a:spLocks noGrp="1"/>
          </p:cNvSpPr>
          <p:nvPr>
            <p:ph sz="half" idx="10"/>
          </p:nvPr>
        </p:nvSpPr>
        <p:spPr>
          <a:xfrm>
            <a:off x="4841310" y="1665874"/>
            <a:ext cx="6887140" cy="4607911"/>
          </a:xfrm>
          <a:prstGeom prst="rect">
            <a:avLst/>
          </a:prstGeom>
        </p:spPr>
        <p:txBody>
          <a:bodyPr/>
          <a:lstStyle>
            <a:lvl1pPr>
              <a:defRPr b="0" i="0">
                <a:solidFill>
                  <a:srgbClr val="23428F"/>
                </a:solidFill>
                <a:latin typeface="Century Gothic" panose="020B0502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8870193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tandAlone_2Column with sub header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screenshot of a computer&#10;&#10;AI-generated content may be incorrect.">
            <a:extLst>
              <a:ext uri="{FF2B5EF4-FFF2-40B4-BE49-F238E27FC236}">
                <a16:creationId xmlns:a16="http://schemas.microsoft.com/office/drawing/2014/main" id="{8B3C2F3D-CF1C-9806-3F72-CB0CF9D77D10}"/>
              </a:ext>
            </a:extLst>
          </p:cNvPr>
          <p:cNvPicPr>
            <a:picLocks noChangeAspect="1"/>
          </p:cNvPicPr>
          <p:nvPr userDrawn="1"/>
        </p:nvPicPr>
        <p:blipFill>
          <a:blip r:embed="rId3"/>
          <a:stretch>
            <a:fillRect/>
          </a:stretch>
        </p:blipFill>
        <p:spPr>
          <a:xfrm>
            <a:off x="419100" y="535936"/>
            <a:ext cx="11383793" cy="6130647"/>
          </a:xfrm>
          <a:prstGeom prst="rect">
            <a:avLst/>
          </a:prstGeom>
        </p:spPr>
      </p:pic>
      <p:sp>
        <p:nvSpPr>
          <p:cNvPr id="3" name="Subtitle 2">
            <a:extLst>
              <a:ext uri="{FF2B5EF4-FFF2-40B4-BE49-F238E27FC236}">
                <a16:creationId xmlns:a16="http://schemas.microsoft.com/office/drawing/2014/main" id="{06EC128F-916C-D1F4-2F7D-BB09B7C41D92}"/>
              </a:ext>
            </a:extLst>
          </p:cNvPr>
          <p:cNvSpPr>
            <a:spLocks noGrp="1"/>
          </p:cNvSpPr>
          <p:nvPr>
            <p:ph type="subTitle" idx="1"/>
          </p:nvPr>
        </p:nvSpPr>
        <p:spPr>
          <a:xfrm>
            <a:off x="419100" y="496888"/>
            <a:ext cx="7327900" cy="563562"/>
          </a:xfrm>
          <a:prstGeom prst="rect">
            <a:avLst/>
          </a:prstGeom>
        </p:spPr>
        <p:txBody>
          <a:bodyPr>
            <a:normAutofit/>
          </a:bodyPr>
          <a:lstStyle>
            <a:lvl1pPr marL="0" indent="0" algn="l">
              <a:buNone/>
              <a:defRPr sz="2800" b="1" i="0">
                <a:solidFill>
                  <a:srgbClr val="23428F"/>
                </a:solidFill>
                <a:latin typeface="Century Gothic" panose="020B0502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cxnSp>
        <p:nvCxnSpPr>
          <p:cNvPr id="4" name="Straight Connector 3">
            <a:extLst>
              <a:ext uri="{FF2B5EF4-FFF2-40B4-BE49-F238E27FC236}">
                <a16:creationId xmlns:a16="http://schemas.microsoft.com/office/drawing/2014/main" id="{7B0DE616-A9C7-A729-4DC9-C34160E4E6E1}"/>
              </a:ext>
            </a:extLst>
          </p:cNvPr>
          <p:cNvCxnSpPr>
            <a:cxnSpLocks/>
          </p:cNvCxnSpPr>
          <p:nvPr userDrawn="1"/>
        </p:nvCxnSpPr>
        <p:spPr>
          <a:xfrm>
            <a:off x="419100" y="1060450"/>
            <a:ext cx="11309350" cy="0"/>
          </a:xfrm>
          <a:prstGeom prst="line">
            <a:avLst/>
          </a:prstGeom>
          <a:ln w="6350"/>
        </p:spPr>
        <p:style>
          <a:lnRef idx="3">
            <a:schemeClr val="accent4"/>
          </a:lnRef>
          <a:fillRef idx="0">
            <a:schemeClr val="accent4"/>
          </a:fillRef>
          <a:effectRef idx="2">
            <a:schemeClr val="accent4"/>
          </a:effectRef>
          <a:fontRef idx="minor">
            <a:schemeClr val="tx1"/>
          </a:fontRef>
        </p:style>
      </p:cxnSp>
      <p:sp>
        <p:nvSpPr>
          <p:cNvPr id="2" name="Text Placeholder 2">
            <a:extLst>
              <a:ext uri="{FF2B5EF4-FFF2-40B4-BE49-F238E27FC236}">
                <a16:creationId xmlns:a16="http://schemas.microsoft.com/office/drawing/2014/main" id="{056A86A6-C12E-6E04-9E1F-250FD714A84A}"/>
              </a:ext>
            </a:extLst>
          </p:cNvPr>
          <p:cNvSpPr>
            <a:spLocks noGrp="1"/>
          </p:cNvSpPr>
          <p:nvPr>
            <p:ph type="body" idx="10"/>
          </p:nvPr>
        </p:nvSpPr>
        <p:spPr>
          <a:xfrm>
            <a:off x="419100" y="1699953"/>
            <a:ext cx="5442137" cy="823912"/>
          </a:xfrm>
          <a:prstGeom prst="rect">
            <a:avLst/>
          </a:prstGeom>
        </p:spPr>
        <p:txBody>
          <a:bodyPr/>
          <a:lstStyle>
            <a:lvl1pPr marL="0" indent="0">
              <a:buNone/>
              <a:defRPr sz="2000" b="1" i="0">
                <a:solidFill>
                  <a:srgbClr val="23428F"/>
                </a:solidFill>
                <a:latin typeface="Century Gothic" panose="020B0502020202020204" pitchFamily="34" charset="0"/>
                <a:cs typeface="Arial" panose="020B0604020202020204" pitchFamily="34" charset="0"/>
              </a:defRPr>
            </a:lvl1pPr>
          </a:lstStyle>
          <a:p>
            <a:endParaRPr lang="en-US"/>
          </a:p>
        </p:txBody>
      </p:sp>
      <p:sp>
        <p:nvSpPr>
          <p:cNvPr id="6" name="Content Placeholder 3">
            <a:extLst>
              <a:ext uri="{FF2B5EF4-FFF2-40B4-BE49-F238E27FC236}">
                <a16:creationId xmlns:a16="http://schemas.microsoft.com/office/drawing/2014/main" id="{1640B7C9-8009-D518-44A8-71394C6205E8}"/>
              </a:ext>
            </a:extLst>
          </p:cNvPr>
          <p:cNvSpPr>
            <a:spLocks noGrp="1"/>
          </p:cNvSpPr>
          <p:nvPr>
            <p:ph sz="half" idx="2"/>
          </p:nvPr>
        </p:nvSpPr>
        <p:spPr>
          <a:xfrm>
            <a:off x="419100" y="2523865"/>
            <a:ext cx="5442137" cy="3684588"/>
          </a:xfrm>
          <a:prstGeom prst="rect">
            <a:avLst/>
          </a:prstGeom>
        </p:spPr>
        <p:txBody>
          <a:bodyPr/>
          <a:lstStyle>
            <a:lvl1pPr>
              <a:defRPr sz="2000" b="0" i="0">
                <a:solidFill>
                  <a:srgbClr val="23428F"/>
                </a:solidFill>
                <a:latin typeface="Century Gothic" panose="020B0502020202020204" pitchFamily="34" charset="0"/>
                <a:cs typeface="Arial" panose="020B0604020202020204" pitchFamily="34" charset="0"/>
              </a:defRPr>
            </a:lvl1pPr>
          </a:lstStyle>
          <a:p>
            <a:endParaRPr lang="en-US"/>
          </a:p>
        </p:txBody>
      </p:sp>
      <p:sp>
        <p:nvSpPr>
          <p:cNvPr id="7" name="Text Placeholder 4">
            <a:extLst>
              <a:ext uri="{FF2B5EF4-FFF2-40B4-BE49-F238E27FC236}">
                <a16:creationId xmlns:a16="http://schemas.microsoft.com/office/drawing/2014/main" id="{8A155F80-4835-6C87-39DE-D18CEA42184F}"/>
              </a:ext>
            </a:extLst>
          </p:cNvPr>
          <p:cNvSpPr>
            <a:spLocks noGrp="1"/>
          </p:cNvSpPr>
          <p:nvPr>
            <p:ph type="body" sz="quarter" idx="3"/>
          </p:nvPr>
        </p:nvSpPr>
        <p:spPr>
          <a:xfrm>
            <a:off x="6259512" y="1699953"/>
            <a:ext cx="5468938" cy="823912"/>
          </a:xfrm>
          <a:prstGeom prst="rect">
            <a:avLst/>
          </a:prstGeom>
        </p:spPr>
        <p:txBody>
          <a:bodyPr/>
          <a:lstStyle>
            <a:lvl1pPr marL="0" indent="0">
              <a:buNone/>
              <a:defRPr sz="2400" b="1" i="0">
                <a:solidFill>
                  <a:srgbClr val="23428F"/>
                </a:solidFill>
                <a:latin typeface="Century Gothic" panose="020B0502020202020204" pitchFamily="34" charset="0"/>
                <a:cs typeface="Arial" panose="020B0604020202020204" pitchFamily="34" charset="0"/>
              </a:defRPr>
            </a:lvl1pPr>
          </a:lstStyle>
          <a:p>
            <a:endParaRPr lang="en-US"/>
          </a:p>
        </p:txBody>
      </p:sp>
      <p:sp>
        <p:nvSpPr>
          <p:cNvPr id="8" name="Content Placeholder 5">
            <a:extLst>
              <a:ext uri="{FF2B5EF4-FFF2-40B4-BE49-F238E27FC236}">
                <a16:creationId xmlns:a16="http://schemas.microsoft.com/office/drawing/2014/main" id="{0E60DB95-FF58-3C1F-E91C-5B32AAD7EA85}"/>
              </a:ext>
            </a:extLst>
          </p:cNvPr>
          <p:cNvSpPr>
            <a:spLocks noGrp="1"/>
          </p:cNvSpPr>
          <p:nvPr>
            <p:ph sz="quarter" idx="4"/>
          </p:nvPr>
        </p:nvSpPr>
        <p:spPr>
          <a:xfrm>
            <a:off x="6259512" y="2523865"/>
            <a:ext cx="5468938" cy="3684588"/>
          </a:xfrm>
          <a:prstGeom prst="rect">
            <a:avLst/>
          </a:prstGeom>
        </p:spPr>
        <p:txBody>
          <a:bodyPr/>
          <a:lstStyle>
            <a:lvl1pPr>
              <a:defRPr sz="2000" b="0" i="0">
                <a:solidFill>
                  <a:srgbClr val="23428F"/>
                </a:solidFill>
                <a:latin typeface="Century Gothic" panose="020B0502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198930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1.xml"/><Relationship Id="rId7"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1958304"/>
      </p:ext>
    </p:extLst>
  </p:cSld>
  <p:clrMap bg1="lt1" tx1="dk1" bg2="lt2" tx2="dk2" accent1="accent1" accent2="accent2" accent3="accent3" accent4="accent4" accent5="accent5" accent6="accent6" hlink="hlink" folHlink="folHlink"/>
  <p:sldLayoutIdLst>
    <p:sldLayoutId id="2147483667" r:id="rId1"/>
    <p:sldLayoutId id="2147483682"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3108669"/>
      </p:ext>
    </p:extLst>
  </p:cSld>
  <p:clrMap bg1="lt1" tx1="dk1" bg2="lt2" tx2="dk2" accent1="accent1" accent2="accent2" accent3="accent3" accent4="accent4" accent5="accent5" accent6="accent6" hlink="hlink" folHlink="folHlink"/>
  <p:sldLayoutIdLst>
    <p:sldLayoutId id="2147483656" r:id="rId1"/>
    <p:sldLayoutId id="2147483659" r:id="rId2"/>
    <p:sldLayoutId id="2147483655" r:id="rId3"/>
    <p:sldLayoutId id="2147483679" r:id="rId4"/>
    <p:sldLayoutId id="2147483657" r:id="rId5"/>
    <p:sldLayoutId id="2147483658"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0270484"/>
      </p:ext>
    </p:extLst>
  </p:cSld>
  <p:clrMap bg1="lt1" tx1="dk1" bg2="lt2" tx2="dk2" accent1="accent1" accent2="accent2" accent3="accent3" accent4="accent4" accent5="accent5" accent6="accent6" hlink="hlink" folHlink="folHlink"/>
  <p:sldLayoutIdLst>
    <p:sldLayoutId id="2147483680" r:id="rId1"/>
    <p:sldLayoutId id="2147483661" r:id="rId2"/>
    <p:sldLayoutId id="2147483662" r:id="rId3"/>
    <p:sldLayoutId id="2147483663" r:id="rId4"/>
    <p:sldLayoutId id="2147483664" r:id="rId5"/>
    <p:sldLayoutId id="2147483665"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educaid.be/en/eventscalendar/educaidbe-international-conference-2026-education-times-turmoil" TargetMode="External"/><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13.xml"/><Relationship Id="rId1" Type="http://schemas.openxmlformats.org/officeDocument/2006/relationships/slideLayout" Target="../slideLayouts/slideLayout22.xml"/><Relationship Id="rId5" Type="http://schemas.openxmlformats.org/officeDocument/2006/relationships/image" Target="../media/image27.svg"/><Relationship Id="rId4" Type="http://schemas.openxmlformats.org/officeDocument/2006/relationships/image" Target="../media/image26.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601A6F44-1B41-261C-8E6F-1BDFF537FD59}"/>
              </a:ext>
            </a:extLst>
          </p:cNvPr>
          <p:cNvSpPr>
            <a:spLocks noGrp="1"/>
          </p:cNvSpPr>
          <p:nvPr>
            <p:ph type="subTitle" idx="1"/>
          </p:nvPr>
        </p:nvSpPr>
        <p:spPr>
          <a:xfrm>
            <a:off x="1186920" y="1874570"/>
            <a:ext cx="10090679" cy="2291030"/>
          </a:xfrm>
        </p:spPr>
        <p:txBody>
          <a:bodyPr>
            <a:normAutofit fontScale="92500" lnSpcReduction="10000"/>
          </a:bodyPr>
          <a:lstStyle/>
          <a:p>
            <a:r>
              <a:rPr lang="en-GB" noProof="1"/>
              <a:t>What works to support foundational learning during disruptions</a:t>
            </a:r>
          </a:p>
        </p:txBody>
      </p:sp>
      <p:sp>
        <p:nvSpPr>
          <p:cNvPr id="3" name="Text Placeholder 2">
            <a:extLst>
              <a:ext uri="{FF2B5EF4-FFF2-40B4-BE49-F238E27FC236}">
                <a16:creationId xmlns:a16="http://schemas.microsoft.com/office/drawing/2014/main" id="{6D614F04-6500-9B12-3DF4-88C50DE3E165}"/>
              </a:ext>
            </a:extLst>
          </p:cNvPr>
          <p:cNvSpPr>
            <a:spLocks noGrp="1"/>
          </p:cNvSpPr>
          <p:nvPr>
            <p:ph type="body" sz="half" idx="2"/>
          </p:nvPr>
        </p:nvSpPr>
        <p:spPr>
          <a:xfrm>
            <a:off x="1186920" y="4291343"/>
            <a:ext cx="9582680" cy="864857"/>
          </a:xfrm>
        </p:spPr>
        <p:txBody>
          <a:bodyPr>
            <a:normAutofit fontScale="70000" lnSpcReduction="20000"/>
          </a:bodyPr>
          <a:lstStyle/>
          <a:p>
            <a:pPr fontAlgn="base">
              <a:spcBef>
                <a:spcPts val="0"/>
              </a:spcBef>
              <a:spcAft>
                <a:spcPts val="600"/>
              </a:spcAft>
            </a:pPr>
            <a:r>
              <a:rPr lang="en-GB" sz="3200" b="1" noProof="1">
                <a:latin typeface="Century Gothic"/>
                <a:cs typeface="Arial"/>
              </a:rPr>
              <a:t>Heather Leigh Kayton, Madhuri Agarwal and Michelle Kaffenberger</a:t>
            </a:r>
          </a:p>
          <a:p>
            <a:pPr fontAlgn="base">
              <a:spcBef>
                <a:spcPts val="0"/>
              </a:spcBef>
            </a:pPr>
            <a:r>
              <a:rPr lang="en-GB" sz="3200" noProof="1">
                <a:latin typeface="Century Gothic"/>
                <a:cs typeface="Arial"/>
              </a:rPr>
              <a:t>What Works Hub for Global Education </a:t>
            </a:r>
          </a:p>
          <a:p>
            <a:endParaRPr lang="en-GB" noProof="1"/>
          </a:p>
        </p:txBody>
      </p:sp>
      <p:sp>
        <p:nvSpPr>
          <p:cNvPr id="4" name="Text Placeholder 2">
            <a:extLst>
              <a:ext uri="{FF2B5EF4-FFF2-40B4-BE49-F238E27FC236}">
                <a16:creationId xmlns:a16="http://schemas.microsoft.com/office/drawing/2014/main" id="{32F8DAEC-D020-7C1E-5F98-0BFC4BA002B0}"/>
              </a:ext>
            </a:extLst>
          </p:cNvPr>
          <p:cNvSpPr txBox="1">
            <a:spLocks/>
          </p:cNvSpPr>
          <p:nvPr/>
        </p:nvSpPr>
        <p:spPr>
          <a:xfrm>
            <a:off x="1062256" y="5281943"/>
            <a:ext cx="10340005" cy="1162923"/>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3600" kern="1200">
                <a:solidFill>
                  <a:srgbClr val="23428F"/>
                </a:solidFill>
                <a:latin typeface="Century Gothic" panose="020B0502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spcBef>
                <a:spcPts val="0"/>
              </a:spcBef>
            </a:pPr>
            <a:r>
              <a:rPr lang="en-GB" sz="1600" noProof="1">
                <a:latin typeface="Century Gothic"/>
                <a:cs typeface="Arial"/>
                <a:hlinkClick r:id="rId3"/>
              </a:rPr>
              <a:t>Educaid.be International Conference 2026 | Education in Times of Turmoil </a:t>
            </a:r>
            <a:endParaRPr lang="en-GB" sz="1600" noProof="1">
              <a:latin typeface="Century Gothic"/>
              <a:cs typeface="Arial"/>
            </a:endParaRPr>
          </a:p>
          <a:p>
            <a:pPr fontAlgn="base">
              <a:spcBef>
                <a:spcPts val="0"/>
              </a:spcBef>
            </a:pPr>
            <a:r>
              <a:rPr lang="en-GB" sz="1600" noProof="1">
                <a:latin typeface="Century Gothic"/>
                <a:cs typeface="Arial"/>
              </a:rPr>
              <a:t>28 May 2026 </a:t>
            </a:r>
          </a:p>
        </p:txBody>
      </p:sp>
    </p:spTree>
    <p:extLst>
      <p:ext uri="{BB962C8B-B14F-4D97-AF65-F5344CB8AC3E}">
        <p14:creationId xmlns:p14="http://schemas.microsoft.com/office/powerpoint/2010/main" val="40458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79508639-7E4F-4C77-6970-3517F137951E}"/>
              </a:ext>
            </a:extLst>
          </p:cNvPr>
          <p:cNvSpPr>
            <a:spLocks noGrp="1"/>
          </p:cNvSpPr>
          <p:nvPr>
            <p:ph type="subTitle" idx="1"/>
          </p:nvPr>
        </p:nvSpPr>
        <p:spPr>
          <a:xfrm>
            <a:off x="419100" y="236538"/>
            <a:ext cx="7327900" cy="823912"/>
          </a:xfrm>
        </p:spPr>
        <p:txBody>
          <a:bodyPr>
            <a:normAutofit lnSpcReduction="10000"/>
          </a:bodyPr>
          <a:lstStyle/>
          <a:p>
            <a:r>
              <a:rPr lang="en-GB" noProof="1"/>
              <a:t>A foundational learning crisis, amplified by disruption</a:t>
            </a:r>
          </a:p>
          <a:p>
            <a:endParaRPr lang="en-GB" dirty="0"/>
          </a:p>
        </p:txBody>
      </p:sp>
      <p:sp>
        <p:nvSpPr>
          <p:cNvPr id="5" name="Content Placeholder 4">
            <a:extLst>
              <a:ext uri="{FF2B5EF4-FFF2-40B4-BE49-F238E27FC236}">
                <a16:creationId xmlns:a16="http://schemas.microsoft.com/office/drawing/2014/main" id="{A1B7CBB1-495B-948F-A88F-44E0D87AB976}"/>
              </a:ext>
            </a:extLst>
          </p:cNvPr>
          <p:cNvSpPr>
            <a:spLocks noGrp="1"/>
          </p:cNvSpPr>
          <p:nvPr>
            <p:ph sz="half" idx="2"/>
          </p:nvPr>
        </p:nvSpPr>
        <p:spPr>
          <a:xfrm>
            <a:off x="463550" y="2250059"/>
            <a:ext cx="5442137" cy="2425506"/>
          </a:xfrm>
        </p:spPr>
        <p:txBody>
          <a:bodyPr/>
          <a:lstStyle/>
          <a:p>
            <a:r>
              <a:rPr lang="en-GB" b="1" dirty="0"/>
              <a:t>57% of children </a:t>
            </a:r>
            <a:r>
              <a:rPr lang="en-GB" dirty="0"/>
              <a:t>in low- and middle-income countries </a:t>
            </a:r>
            <a:r>
              <a:rPr lang="en-GB" b="1" dirty="0"/>
              <a:t>cannot read a simple text</a:t>
            </a:r>
            <a:r>
              <a:rPr lang="en-GB" dirty="0"/>
              <a:t> by age 10 </a:t>
            </a:r>
            <a:r>
              <a:rPr lang="en-GB" sz="1400" dirty="0"/>
              <a:t>(World Bank &amp; UIS, 2022)</a:t>
            </a:r>
          </a:p>
          <a:p>
            <a:r>
              <a:rPr lang="en-GB" dirty="0"/>
              <a:t>On average only </a:t>
            </a:r>
            <a:r>
              <a:rPr lang="en-GB" b="1" dirty="0"/>
              <a:t>half of young adults </a:t>
            </a:r>
            <a:r>
              <a:rPr lang="en-GB" dirty="0"/>
              <a:t>who completed primary school </a:t>
            </a:r>
            <a:r>
              <a:rPr lang="en-GB" b="1" dirty="0"/>
              <a:t>could read a few sentences </a:t>
            </a:r>
            <a:r>
              <a:rPr lang="en-GB" sz="1400" dirty="0"/>
              <a:t>(Kaffenberger &amp; Pritchett, 2017)</a:t>
            </a:r>
            <a:endParaRPr lang="en-GB" dirty="0"/>
          </a:p>
        </p:txBody>
      </p:sp>
      <p:sp>
        <p:nvSpPr>
          <p:cNvPr id="6" name="Text Placeholder 5">
            <a:extLst>
              <a:ext uri="{FF2B5EF4-FFF2-40B4-BE49-F238E27FC236}">
                <a16:creationId xmlns:a16="http://schemas.microsoft.com/office/drawing/2014/main" id="{3C01BA5B-1982-D1BE-4F5F-9FF831DFE4F7}"/>
              </a:ext>
            </a:extLst>
          </p:cNvPr>
          <p:cNvSpPr>
            <a:spLocks noGrp="1"/>
          </p:cNvSpPr>
          <p:nvPr>
            <p:ph type="body" sz="quarter" idx="3"/>
          </p:nvPr>
        </p:nvSpPr>
        <p:spPr>
          <a:xfrm>
            <a:off x="6259512" y="1538515"/>
            <a:ext cx="5468938" cy="572342"/>
          </a:xfrm>
          <a:solidFill>
            <a:srgbClr val="23428F"/>
          </a:solidFill>
        </p:spPr>
        <p:style>
          <a:lnRef idx="2">
            <a:schemeClr val="accent2">
              <a:shade val="15000"/>
            </a:schemeClr>
          </a:lnRef>
          <a:fillRef idx="1">
            <a:schemeClr val="accent2"/>
          </a:fillRef>
          <a:effectRef idx="0">
            <a:schemeClr val="accent2"/>
          </a:effectRef>
          <a:fontRef idx="minor">
            <a:schemeClr val="lt1"/>
          </a:fontRef>
        </p:style>
        <p:txBody>
          <a:bodyPr anchor="ctr"/>
          <a:lstStyle/>
          <a:p>
            <a:pPr algn="ctr"/>
            <a:r>
              <a:rPr lang="en-GB" dirty="0">
                <a:solidFill>
                  <a:schemeClr val="bg1"/>
                </a:solidFill>
              </a:rPr>
              <a:t>Disruptions compound this crisis</a:t>
            </a:r>
          </a:p>
        </p:txBody>
      </p:sp>
      <p:sp>
        <p:nvSpPr>
          <p:cNvPr id="7" name="Content Placeholder 6">
            <a:extLst>
              <a:ext uri="{FF2B5EF4-FFF2-40B4-BE49-F238E27FC236}">
                <a16:creationId xmlns:a16="http://schemas.microsoft.com/office/drawing/2014/main" id="{95C35A63-A6A6-A67B-876F-B80B90A1B523}"/>
              </a:ext>
            </a:extLst>
          </p:cNvPr>
          <p:cNvSpPr>
            <a:spLocks noGrp="1"/>
          </p:cNvSpPr>
          <p:nvPr>
            <p:ph sz="quarter" idx="4"/>
          </p:nvPr>
        </p:nvSpPr>
        <p:spPr>
          <a:xfrm>
            <a:off x="6259512" y="2250059"/>
            <a:ext cx="5468938" cy="2292912"/>
          </a:xfrm>
        </p:spPr>
        <p:txBody>
          <a:bodyPr/>
          <a:lstStyle/>
          <a:p>
            <a:pPr marL="285750" indent="-285750"/>
            <a:r>
              <a:rPr lang="en-GB" b="1" dirty="0"/>
              <a:t>50-70% of a year's learning lost</a:t>
            </a:r>
            <a:r>
              <a:rPr lang="en-GB" dirty="0"/>
              <a:t> in South Africa during COVID-19 closures, even though schools only closed for half the year </a:t>
            </a:r>
            <a:r>
              <a:rPr lang="en-GB" sz="1400" dirty="0"/>
              <a:t>(Ardington et al., 2021) </a:t>
            </a:r>
            <a:endParaRPr lang="en-GB" dirty="0"/>
          </a:p>
          <a:p>
            <a:pPr marL="285750" indent="-285750"/>
            <a:r>
              <a:rPr lang="en-GB" dirty="0"/>
              <a:t>Losses following the 2005 Pakistan earthquake were </a:t>
            </a:r>
            <a:r>
              <a:rPr lang="en-GB" b="1" dirty="0"/>
              <a:t>still detectable years after schools reopened </a:t>
            </a:r>
            <a:r>
              <a:rPr lang="en-GB" sz="1400" dirty="0"/>
              <a:t>(Andrabi et al., 2023)</a:t>
            </a:r>
            <a:endParaRPr lang="en-GB" dirty="0"/>
          </a:p>
        </p:txBody>
      </p:sp>
      <p:sp>
        <p:nvSpPr>
          <p:cNvPr id="9" name="Rounded Rectangle 8">
            <a:extLst>
              <a:ext uri="{FF2B5EF4-FFF2-40B4-BE49-F238E27FC236}">
                <a16:creationId xmlns:a16="http://schemas.microsoft.com/office/drawing/2014/main" id="{CADB946B-BB6B-3D77-2A4F-1762D81B2060}"/>
              </a:ext>
            </a:extLst>
          </p:cNvPr>
          <p:cNvSpPr/>
          <p:nvPr/>
        </p:nvSpPr>
        <p:spPr>
          <a:xfrm>
            <a:off x="651239" y="4542971"/>
            <a:ext cx="10902132" cy="2078491"/>
          </a:xfrm>
          <a:prstGeom prst="roundRect">
            <a:avLst/>
          </a:prstGeom>
          <a:solidFill>
            <a:srgbClr val="234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2800" b="1" dirty="0">
                <a:solidFill>
                  <a:schemeClr val="bg1"/>
                </a:solidFill>
                <a:latin typeface="Century Gothic" panose="020B0502020202020204" pitchFamily="34" charset="0"/>
              </a:rPr>
              <a:t>These disruptions fall hardest on the most vulnerable</a:t>
            </a:r>
            <a:endParaRPr lang="en-GB" sz="2800" b="1" noProof="1">
              <a:latin typeface="Century Gothic" panose="020B0502020202020204" pitchFamily="34" charset="0"/>
            </a:endParaRPr>
          </a:p>
          <a:p>
            <a:pPr marL="171450" indent="-171450">
              <a:spcBef>
                <a:spcPts val="1200"/>
              </a:spcBef>
              <a:buFont typeface="Arial" panose="020B0604020202020204" pitchFamily="34" charset="0"/>
              <a:buChar char="•"/>
            </a:pPr>
            <a:r>
              <a:rPr lang="en-GB" b="1" noProof="1">
                <a:latin typeface="Century Gothic" panose="020B0502020202020204" pitchFamily="34" charset="0"/>
              </a:rPr>
              <a:t>45 days of instructional time lost </a:t>
            </a:r>
            <a:r>
              <a:rPr lang="en-GB" noProof="1">
                <a:latin typeface="Century Gothic" panose="020B0502020202020204" pitchFamily="34" charset="0"/>
              </a:rPr>
              <a:t>to extreme weather in low-income countries between 2022 and 2024, vs 6 days in high-income countries </a:t>
            </a:r>
            <a:r>
              <a:rPr lang="en-GB" sz="1400" noProof="1">
                <a:latin typeface="Century Gothic" panose="020B0502020202020204" pitchFamily="34" charset="0"/>
              </a:rPr>
              <a:t>(Sabarwal et al., 2024)</a:t>
            </a:r>
            <a:endParaRPr lang="en-GB" noProof="1">
              <a:latin typeface="Century Gothic" panose="020B0502020202020204" pitchFamily="34" charset="0"/>
            </a:endParaRPr>
          </a:p>
          <a:p>
            <a:pPr marL="171450" indent="-171450">
              <a:spcBef>
                <a:spcPts val="1200"/>
              </a:spcBef>
              <a:buFont typeface="Arial" panose="020B0604020202020204" pitchFamily="34" charset="0"/>
              <a:buChar char="•"/>
            </a:pPr>
            <a:r>
              <a:rPr lang="en-GB" b="1" dirty="0">
                <a:latin typeface="Century Gothic" panose="020B0502020202020204" pitchFamily="34" charset="0"/>
              </a:rPr>
              <a:t>One in three children </a:t>
            </a:r>
            <a:r>
              <a:rPr lang="en-GB" dirty="0">
                <a:latin typeface="Century Gothic" panose="020B0502020202020204" pitchFamily="34" charset="0"/>
              </a:rPr>
              <a:t>living in conflict or fragile countries were </a:t>
            </a:r>
            <a:r>
              <a:rPr lang="en-GB" b="1" dirty="0">
                <a:latin typeface="Century Gothic" panose="020B0502020202020204" pitchFamily="34" charset="0"/>
              </a:rPr>
              <a:t>out of school in 2024 </a:t>
            </a:r>
            <a:r>
              <a:rPr lang="en-GB" sz="1200" noProof="1">
                <a:latin typeface="Century Gothic" panose="020B0502020202020204" pitchFamily="34" charset="0"/>
              </a:rPr>
              <a:t>(Save the Children, 2024)</a:t>
            </a:r>
            <a:endParaRPr lang="en-GB" noProof="1">
              <a:latin typeface="Century Gothic" panose="020B0502020202020204" pitchFamily="34" charset="0"/>
            </a:endParaRPr>
          </a:p>
        </p:txBody>
      </p:sp>
      <p:sp>
        <p:nvSpPr>
          <p:cNvPr id="10" name="Text Placeholder 5">
            <a:extLst>
              <a:ext uri="{FF2B5EF4-FFF2-40B4-BE49-F238E27FC236}">
                <a16:creationId xmlns:a16="http://schemas.microsoft.com/office/drawing/2014/main" id="{697F5693-ED64-2EDB-F1B3-2FF0E9B515EF}"/>
              </a:ext>
            </a:extLst>
          </p:cNvPr>
          <p:cNvSpPr txBox="1">
            <a:spLocks/>
          </p:cNvSpPr>
          <p:nvPr/>
        </p:nvSpPr>
        <p:spPr>
          <a:xfrm>
            <a:off x="436749" y="1538515"/>
            <a:ext cx="5468938" cy="572342"/>
          </a:xfrm>
          <a:prstGeom prst="rect">
            <a:avLst/>
          </a:prstGeom>
          <a:solidFill>
            <a:srgbClr val="23428F"/>
          </a:solidFill>
        </p:spPr>
        <p:style>
          <a:lnRef idx="2">
            <a:schemeClr val="accent2">
              <a:shade val="15000"/>
            </a:schemeClr>
          </a:lnRef>
          <a:fillRef idx="1">
            <a:schemeClr val="accent2"/>
          </a:fillRef>
          <a:effectRef idx="0">
            <a:schemeClr val="accent2"/>
          </a:effectRef>
          <a:fontRef idx="minor">
            <a:schemeClr val="lt1"/>
          </a:fontRef>
        </p:style>
        <p:txBody>
          <a:bodyPr anchor="ctr"/>
          <a:lstStyle>
            <a:lvl1pPr marL="0" indent="0" algn="l" defTabSz="914400" rtl="0" eaLnBrk="1" latinLnBrk="0" hangingPunct="1">
              <a:lnSpc>
                <a:spcPct val="90000"/>
              </a:lnSpc>
              <a:spcBef>
                <a:spcPts val="1000"/>
              </a:spcBef>
              <a:buFont typeface="Arial" panose="020B0604020202020204" pitchFamily="34" charset="0"/>
              <a:buNone/>
              <a:defRPr sz="2400" b="1" i="0" kern="1200">
                <a:solidFill>
                  <a:srgbClr val="23428F"/>
                </a:solidFill>
                <a:latin typeface="Century Gothic" panose="020B0502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algn="ctr"/>
            <a:r>
              <a:rPr lang="en-GB" dirty="0">
                <a:solidFill>
                  <a:schemeClr val="bg1"/>
                </a:solidFill>
              </a:rPr>
              <a:t>A learning crisis already exists</a:t>
            </a:r>
          </a:p>
        </p:txBody>
      </p:sp>
    </p:spTree>
    <p:extLst>
      <p:ext uri="{BB962C8B-B14F-4D97-AF65-F5344CB8AC3E}">
        <p14:creationId xmlns:p14="http://schemas.microsoft.com/office/powerpoint/2010/main" val="335704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accel="50000" decel="5000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Text 12">
            <a:extLst>
              <a:ext uri="{FF2B5EF4-FFF2-40B4-BE49-F238E27FC236}">
                <a16:creationId xmlns:a16="http://schemas.microsoft.com/office/drawing/2014/main" id="{C9E509FD-789F-52C7-3AC7-7C6C33484167}"/>
              </a:ext>
            </a:extLst>
          </p:cNvPr>
          <p:cNvSpPr/>
          <p:nvPr/>
        </p:nvSpPr>
        <p:spPr>
          <a:xfrm>
            <a:off x="2987140" y="4214574"/>
            <a:ext cx="1371600" cy="274320"/>
          </a:xfrm>
          <a:prstGeom prst="rect">
            <a:avLst/>
          </a:prstGeom>
          <a:noFill/>
          <a:ln/>
        </p:spPr>
        <p:txBody>
          <a:bodyPr wrap="square" rtlCol="0" anchor="ctr"/>
          <a:lstStyle/>
          <a:p>
            <a:pPr marL="0" indent="0">
              <a:buNone/>
            </a:pPr>
            <a:r>
              <a:rPr lang="en-US" sz="1200" b="1" dirty="0">
                <a:solidFill>
                  <a:srgbClr val="FFFFFF"/>
                </a:solidFill>
                <a:latin typeface="Century Gothic" panose="020B0502020202020204" pitchFamily="34" charset="0"/>
                <a:ea typeface="Aptos Display" pitchFamily="34" charset="-122"/>
                <a:cs typeface="Aptos Display" pitchFamily="34" charset="-120"/>
              </a:rPr>
              <a:t>Chronic</a:t>
            </a:r>
            <a:endParaRPr lang="en-US" sz="1200" dirty="0">
              <a:latin typeface="Century Gothic" panose="020B0502020202020204" pitchFamily="34" charset="0"/>
            </a:endParaRPr>
          </a:p>
        </p:txBody>
      </p:sp>
      <p:sp>
        <p:nvSpPr>
          <p:cNvPr id="80" name="Shape 8">
            <a:extLst>
              <a:ext uri="{FF2B5EF4-FFF2-40B4-BE49-F238E27FC236}">
                <a16:creationId xmlns:a16="http://schemas.microsoft.com/office/drawing/2014/main" id="{89378EA1-12FD-5901-FD25-43DE4BD9EE70}"/>
              </a:ext>
            </a:extLst>
          </p:cNvPr>
          <p:cNvSpPr/>
          <p:nvPr/>
        </p:nvSpPr>
        <p:spPr>
          <a:xfrm>
            <a:off x="2289260" y="4082232"/>
            <a:ext cx="2880000" cy="1532184"/>
          </a:xfrm>
          <a:prstGeom prst="rect">
            <a:avLst/>
          </a:prstGeom>
          <a:solidFill>
            <a:schemeClr val="accent5">
              <a:alpha val="9000"/>
            </a:schemeClr>
          </a:solidFill>
          <a:ln w="12700">
            <a:solidFill>
              <a:srgbClr val="0070C0">
                <a:alpha val="21000"/>
              </a:srgbClr>
            </a:solidFill>
            <a:prstDash val="solid"/>
          </a:ln>
        </p:spPr>
        <p:txBody>
          <a:bodyPr/>
          <a:lstStyle/>
          <a:p>
            <a:pPr algn="ctr">
              <a:spcBef>
                <a:spcPts val="1200"/>
              </a:spcBef>
            </a:pPr>
            <a:r>
              <a:rPr lang="en-US" sz="1600" i="1" dirty="0">
                <a:solidFill>
                  <a:srgbClr val="002060"/>
                </a:solidFill>
                <a:latin typeface="Century Gothic" panose="020B0502020202020204" pitchFamily="34" charset="0"/>
                <a:ea typeface="Aptos Display" pitchFamily="34" charset="-122"/>
                <a:cs typeface="Aptos Display" pitchFamily="34" charset="-120"/>
              </a:rPr>
              <a:t>Rising temperatures, heat stress, drought and related food insecurity</a:t>
            </a:r>
            <a:endParaRPr lang="en-US" sz="1600" dirty="0">
              <a:solidFill>
                <a:srgbClr val="002060"/>
              </a:solidFill>
              <a:latin typeface="Century Gothic" panose="020B0502020202020204" pitchFamily="34" charset="0"/>
            </a:endParaRPr>
          </a:p>
        </p:txBody>
      </p:sp>
      <p:sp>
        <p:nvSpPr>
          <p:cNvPr id="81" name="Shape 8">
            <a:extLst>
              <a:ext uri="{FF2B5EF4-FFF2-40B4-BE49-F238E27FC236}">
                <a16:creationId xmlns:a16="http://schemas.microsoft.com/office/drawing/2014/main" id="{EA277512-4F4A-2449-D3D0-E5C022A5CC26}"/>
              </a:ext>
            </a:extLst>
          </p:cNvPr>
          <p:cNvSpPr/>
          <p:nvPr/>
        </p:nvSpPr>
        <p:spPr>
          <a:xfrm>
            <a:off x="5213668" y="4082232"/>
            <a:ext cx="2880000" cy="1532184"/>
          </a:xfrm>
          <a:prstGeom prst="rect">
            <a:avLst/>
          </a:prstGeom>
          <a:solidFill>
            <a:schemeClr val="accent5">
              <a:alpha val="9000"/>
            </a:schemeClr>
          </a:solidFill>
          <a:ln w="12700">
            <a:solidFill>
              <a:srgbClr val="0070C0">
                <a:alpha val="21000"/>
              </a:srgbClr>
            </a:solidFill>
            <a:prstDash val="solid"/>
          </a:ln>
        </p:spPr>
        <p:txBody>
          <a:bodyPr/>
          <a:lstStyle/>
          <a:p>
            <a:pPr algn="ctr"/>
            <a:r>
              <a:rPr lang="en-US" sz="1600" i="1" dirty="0">
                <a:solidFill>
                  <a:srgbClr val="002060"/>
                </a:solidFill>
                <a:latin typeface="Century Gothic" panose="020B0502020202020204" pitchFamily="34" charset="0"/>
              </a:rPr>
              <a:t>Prolonged household stress, bereavement, economic disruption</a:t>
            </a:r>
          </a:p>
          <a:p>
            <a:endParaRPr lang="en-GB" dirty="0">
              <a:latin typeface="Century Gothic" panose="020B0502020202020204" pitchFamily="34" charset="0"/>
            </a:endParaRPr>
          </a:p>
        </p:txBody>
      </p:sp>
      <p:sp>
        <p:nvSpPr>
          <p:cNvPr id="83" name="Shape 8">
            <a:extLst>
              <a:ext uri="{FF2B5EF4-FFF2-40B4-BE49-F238E27FC236}">
                <a16:creationId xmlns:a16="http://schemas.microsoft.com/office/drawing/2014/main" id="{5569775D-89F7-7F64-B6C5-E1FDA16AEBEE}"/>
              </a:ext>
            </a:extLst>
          </p:cNvPr>
          <p:cNvSpPr/>
          <p:nvPr/>
        </p:nvSpPr>
        <p:spPr>
          <a:xfrm>
            <a:off x="2289260" y="2500507"/>
            <a:ext cx="2880000" cy="1532184"/>
          </a:xfrm>
          <a:prstGeom prst="rect">
            <a:avLst/>
          </a:prstGeom>
          <a:solidFill>
            <a:schemeClr val="accent5">
              <a:alpha val="9000"/>
            </a:schemeClr>
          </a:solidFill>
          <a:ln w="12700">
            <a:solidFill>
              <a:srgbClr val="0070C0">
                <a:alpha val="21922"/>
              </a:srgbClr>
            </a:solidFill>
            <a:prstDash val="solid"/>
          </a:ln>
        </p:spPr>
        <p:txBody>
          <a:bodyPr/>
          <a:lstStyle/>
          <a:p>
            <a:pPr algn="ctr"/>
            <a:r>
              <a:rPr lang="en-US" sz="1600" i="1" dirty="0">
                <a:solidFill>
                  <a:srgbClr val="002060"/>
                </a:solidFill>
                <a:latin typeface="Century Gothic" panose="020B0502020202020204" pitchFamily="34" charset="0"/>
              </a:rPr>
              <a:t>Floods, cyclones, wildfires, earthquakes, tsunamis, heatwave-triggered closures</a:t>
            </a:r>
          </a:p>
          <a:p>
            <a:endParaRPr lang="en-GB" dirty="0">
              <a:latin typeface="Century Gothic" panose="020B0502020202020204" pitchFamily="34" charset="0"/>
            </a:endParaRPr>
          </a:p>
        </p:txBody>
      </p:sp>
      <p:sp>
        <p:nvSpPr>
          <p:cNvPr id="85" name="Shape 8">
            <a:extLst>
              <a:ext uri="{FF2B5EF4-FFF2-40B4-BE49-F238E27FC236}">
                <a16:creationId xmlns:a16="http://schemas.microsoft.com/office/drawing/2014/main" id="{1D43BD11-FEA6-0628-1A26-25920C6D134A}"/>
              </a:ext>
            </a:extLst>
          </p:cNvPr>
          <p:cNvSpPr/>
          <p:nvPr/>
        </p:nvSpPr>
        <p:spPr>
          <a:xfrm>
            <a:off x="5213668" y="2501249"/>
            <a:ext cx="2880000" cy="1532184"/>
          </a:xfrm>
          <a:prstGeom prst="rect">
            <a:avLst/>
          </a:prstGeom>
          <a:solidFill>
            <a:schemeClr val="accent5">
              <a:alpha val="9000"/>
            </a:schemeClr>
          </a:solidFill>
          <a:ln w="12700">
            <a:solidFill>
              <a:srgbClr val="0070C0">
                <a:alpha val="21922"/>
              </a:srgbClr>
            </a:solidFill>
            <a:prstDash val="solid"/>
          </a:ln>
        </p:spPr>
        <p:txBody>
          <a:bodyPr/>
          <a:lstStyle/>
          <a:p>
            <a:pPr algn="ctr"/>
            <a:r>
              <a:rPr lang="en-US" sz="1600" i="1" dirty="0">
                <a:solidFill>
                  <a:srgbClr val="002060"/>
                </a:solidFill>
                <a:latin typeface="Century Gothic" panose="020B0502020202020204" pitchFamily="34" charset="0"/>
              </a:rPr>
              <a:t>Disease outbreaks causing school closures </a:t>
            </a:r>
          </a:p>
          <a:p>
            <a:pPr algn="ctr"/>
            <a:r>
              <a:rPr lang="en-US" sz="1600" i="1" dirty="0">
                <a:solidFill>
                  <a:srgbClr val="002060"/>
                </a:solidFill>
                <a:latin typeface="Century Gothic" panose="020B0502020202020204" pitchFamily="34" charset="0"/>
              </a:rPr>
              <a:t>(eg COVID-19, Ebola)</a:t>
            </a:r>
          </a:p>
          <a:p>
            <a:endParaRPr lang="en-GB" dirty="0">
              <a:latin typeface="Century Gothic" panose="020B0502020202020204" pitchFamily="34" charset="0"/>
            </a:endParaRPr>
          </a:p>
        </p:txBody>
      </p:sp>
      <p:sp>
        <p:nvSpPr>
          <p:cNvPr id="86" name="Shape 8">
            <a:extLst>
              <a:ext uri="{FF2B5EF4-FFF2-40B4-BE49-F238E27FC236}">
                <a16:creationId xmlns:a16="http://schemas.microsoft.com/office/drawing/2014/main" id="{37A9DE29-F77D-4A82-71C1-5B2F84D7DB17}"/>
              </a:ext>
            </a:extLst>
          </p:cNvPr>
          <p:cNvSpPr/>
          <p:nvPr/>
        </p:nvSpPr>
        <p:spPr>
          <a:xfrm>
            <a:off x="8122922" y="2501249"/>
            <a:ext cx="2880000" cy="1532184"/>
          </a:xfrm>
          <a:prstGeom prst="rect">
            <a:avLst/>
          </a:prstGeom>
          <a:solidFill>
            <a:schemeClr val="accent5">
              <a:alpha val="9000"/>
            </a:schemeClr>
          </a:solidFill>
          <a:ln w="12700">
            <a:solidFill>
              <a:srgbClr val="0070C0">
                <a:alpha val="21922"/>
              </a:srgbClr>
            </a:solidFill>
            <a:prstDash val="solid"/>
          </a:ln>
        </p:spPr>
        <p:txBody>
          <a:bodyPr/>
          <a:lstStyle/>
          <a:p>
            <a:pPr algn="ctr"/>
            <a:r>
              <a:rPr lang="en-US" sz="1600" i="1" dirty="0">
                <a:solidFill>
                  <a:srgbClr val="002060"/>
                </a:solidFill>
                <a:latin typeface="Century Gothic" panose="020B0502020202020204" pitchFamily="34" charset="0"/>
              </a:rPr>
              <a:t>School destruction, sudden insecurity, rapid forced displacement</a:t>
            </a:r>
          </a:p>
          <a:p>
            <a:endParaRPr lang="en-GB" dirty="0">
              <a:latin typeface="Century Gothic" panose="020B0502020202020204" pitchFamily="34" charset="0"/>
            </a:endParaRPr>
          </a:p>
        </p:txBody>
      </p:sp>
      <p:sp>
        <p:nvSpPr>
          <p:cNvPr id="44" name="Shape 8">
            <a:extLst>
              <a:ext uri="{FF2B5EF4-FFF2-40B4-BE49-F238E27FC236}">
                <a16:creationId xmlns:a16="http://schemas.microsoft.com/office/drawing/2014/main" id="{4E6D79FF-20B3-A6D6-2FDB-7E2131CE7FA1}"/>
              </a:ext>
            </a:extLst>
          </p:cNvPr>
          <p:cNvSpPr/>
          <p:nvPr/>
        </p:nvSpPr>
        <p:spPr>
          <a:xfrm>
            <a:off x="437741" y="4082232"/>
            <a:ext cx="1807111" cy="1532184"/>
          </a:xfrm>
          <a:prstGeom prst="rect">
            <a:avLst/>
          </a:prstGeom>
          <a:solidFill>
            <a:schemeClr val="accent5"/>
          </a:solidFill>
          <a:ln w="12700">
            <a:noFill/>
            <a:prstDash val="solid"/>
          </a:ln>
        </p:spPr>
        <p:txBody>
          <a:bodyPr/>
          <a:lstStyle/>
          <a:p>
            <a:endParaRPr lang="en-GB">
              <a:latin typeface="Century Gothic" panose="020B0502020202020204" pitchFamily="34" charset="0"/>
            </a:endParaRPr>
          </a:p>
        </p:txBody>
      </p:sp>
      <p:sp>
        <p:nvSpPr>
          <p:cNvPr id="45" name="Text 9">
            <a:extLst>
              <a:ext uri="{FF2B5EF4-FFF2-40B4-BE49-F238E27FC236}">
                <a16:creationId xmlns:a16="http://schemas.microsoft.com/office/drawing/2014/main" id="{47502F30-BD31-457E-2536-C5D4950700A0}"/>
              </a:ext>
            </a:extLst>
          </p:cNvPr>
          <p:cNvSpPr/>
          <p:nvPr/>
        </p:nvSpPr>
        <p:spPr>
          <a:xfrm>
            <a:off x="486256" y="4241884"/>
            <a:ext cx="1371600" cy="274320"/>
          </a:xfrm>
          <a:prstGeom prst="rect">
            <a:avLst/>
          </a:prstGeom>
          <a:noFill/>
          <a:ln/>
        </p:spPr>
        <p:txBody>
          <a:bodyPr wrap="square" rtlCol="0" anchor="ctr"/>
          <a:lstStyle/>
          <a:p>
            <a:pPr marL="0" indent="0">
              <a:buNone/>
            </a:pPr>
            <a:r>
              <a:rPr lang="en-US" sz="2000" b="1" dirty="0">
                <a:solidFill>
                  <a:srgbClr val="FFFFFF"/>
                </a:solidFill>
                <a:latin typeface="Century Gothic" panose="020B0502020202020204" pitchFamily="34" charset="0"/>
                <a:ea typeface="Aptos Display" pitchFamily="34" charset="-122"/>
                <a:cs typeface="Aptos Display" pitchFamily="34" charset="-120"/>
              </a:rPr>
              <a:t>Chronic</a:t>
            </a:r>
            <a:endParaRPr lang="en-US" sz="2000" dirty="0">
              <a:latin typeface="Century Gothic" panose="020B0502020202020204" pitchFamily="34" charset="0"/>
            </a:endParaRPr>
          </a:p>
        </p:txBody>
      </p:sp>
      <p:sp>
        <p:nvSpPr>
          <p:cNvPr id="38" name="Text 13">
            <a:extLst>
              <a:ext uri="{FF2B5EF4-FFF2-40B4-BE49-F238E27FC236}">
                <a16:creationId xmlns:a16="http://schemas.microsoft.com/office/drawing/2014/main" id="{802B3913-D522-E8D5-AF8F-D40736BA6301}"/>
              </a:ext>
            </a:extLst>
          </p:cNvPr>
          <p:cNvSpPr/>
          <p:nvPr/>
        </p:nvSpPr>
        <p:spPr>
          <a:xfrm>
            <a:off x="500225" y="4675856"/>
            <a:ext cx="1455421" cy="801032"/>
          </a:xfrm>
          <a:prstGeom prst="rect">
            <a:avLst/>
          </a:prstGeom>
          <a:noFill/>
          <a:ln/>
        </p:spPr>
        <p:txBody>
          <a:bodyPr wrap="square" rtlCol="0" anchor="ctr"/>
          <a:lstStyle/>
          <a:p>
            <a:pPr marL="0" indent="0">
              <a:buNone/>
            </a:pPr>
            <a:r>
              <a:rPr lang="en-US" sz="1200" i="1" dirty="0">
                <a:solidFill>
                  <a:srgbClr val="D0D5DD"/>
                </a:solidFill>
                <a:latin typeface="Century Gothic" panose="020B0502020202020204" pitchFamily="34" charset="0"/>
                <a:ea typeface="Aptos Display" pitchFamily="34" charset="-122"/>
                <a:cs typeface="Aptos Display" pitchFamily="34" charset="-120"/>
              </a:rPr>
              <a:t>Ongoing, accumulating stressor affecting learning</a:t>
            </a:r>
            <a:endParaRPr lang="en-US" sz="1200" dirty="0">
              <a:latin typeface="Century Gothic" panose="020B0502020202020204" pitchFamily="34" charset="0"/>
            </a:endParaRPr>
          </a:p>
        </p:txBody>
      </p:sp>
      <p:sp>
        <p:nvSpPr>
          <p:cNvPr id="2" name="Subtitle 1">
            <a:extLst>
              <a:ext uri="{FF2B5EF4-FFF2-40B4-BE49-F238E27FC236}">
                <a16:creationId xmlns:a16="http://schemas.microsoft.com/office/drawing/2014/main" id="{85315C8B-43A3-4E0B-851C-3E6BAF3BFD0B}"/>
              </a:ext>
            </a:extLst>
          </p:cNvPr>
          <p:cNvSpPr>
            <a:spLocks noGrp="1"/>
          </p:cNvSpPr>
          <p:nvPr>
            <p:ph type="subTitle" idx="1"/>
          </p:nvPr>
        </p:nvSpPr>
        <p:spPr>
          <a:xfrm>
            <a:off x="419100" y="192956"/>
            <a:ext cx="7327900" cy="867494"/>
          </a:xfrm>
        </p:spPr>
        <p:txBody>
          <a:bodyPr>
            <a:normAutofit/>
          </a:bodyPr>
          <a:lstStyle/>
          <a:p>
            <a:r>
              <a:rPr lang="en-GB" noProof="1"/>
              <a:t>Disruptions to learning vary in type and cause, and so does the evidence</a:t>
            </a:r>
          </a:p>
          <a:p>
            <a:endParaRPr lang="en-GB" dirty="0"/>
          </a:p>
        </p:txBody>
      </p:sp>
      <p:sp>
        <p:nvSpPr>
          <p:cNvPr id="33" name="Shape 8">
            <a:extLst>
              <a:ext uri="{FF2B5EF4-FFF2-40B4-BE49-F238E27FC236}">
                <a16:creationId xmlns:a16="http://schemas.microsoft.com/office/drawing/2014/main" id="{0A9F73B0-E51C-CCE9-7D53-5E7D9B041FC2}"/>
              </a:ext>
            </a:extLst>
          </p:cNvPr>
          <p:cNvSpPr/>
          <p:nvPr/>
        </p:nvSpPr>
        <p:spPr>
          <a:xfrm>
            <a:off x="437742" y="2501249"/>
            <a:ext cx="1807111" cy="1532184"/>
          </a:xfrm>
          <a:prstGeom prst="rect">
            <a:avLst/>
          </a:prstGeom>
          <a:solidFill>
            <a:schemeClr val="accent5"/>
          </a:solidFill>
          <a:ln w="12700">
            <a:noFill/>
            <a:prstDash val="solid"/>
          </a:ln>
        </p:spPr>
        <p:txBody>
          <a:bodyPr/>
          <a:lstStyle/>
          <a:p>
            <a:endParaRPr lang="en-GB">
              <a:latin typeface="Century Gothic" panose="020B0502020202020204" pitchFamily="34" charset="0"/>
            </a:endParaRPr>
          </a:p>
        </p:txBody>
      </p:sp>
      <p:sp>
        <p:nvSpPr>
          <p:cNvPr id="34" name="Text 9">
            <a:extLst>
              <a:ext uri="{FF2B5EF4-FFF2-40B4-BE49-F238E27FC236}">
                <a16:creationId xmlns:a16="http://schemas.microsoft.com/office/drawing/2014/main" id="{A463435F-627E-4FA7-5633-B5496789BEEB}"/>
              </a:ext>
            </a:extLst>
          </p:cNvPr>
          <p:cNvSpPr/>
          <p:nvPr/>
        </p:nvSpPr>
        <p:spPr>
          <a:xfrm>
            <a:off x="510895" y="2630536"/>
            <a:ext cx="1371600" cy="274320"/>
          </a:xfrm>
          <a:prstGeom prst="rect">
            <a:avLst/>
          </a:prstGeom>
          <a:noFill/>
          <a:ln/>
        </p:spPr>
        <p:txBody>
          <a:bodyPr wrap="square" rtlCol="0" anchor="ctr"/>
          <a:lstStyle/>
          <a:p>
            <a:pPr marL="0" indent="0">
              <a:buNone/>
            </a:pPr>
            <a:r>
              <a:rPr lang="en-US" sz="2000" b="1" dirty="0">
                <a:solidFill>
                  <a:srgbClr val="FFFFFF"/>
                </a:solidFill>
                <a:latin typeface="Century Gothic" panose="020B0502020202020204" pitchFamily="34" charset="0"/>
                <a:ea typeface="Aptos Display" pitchFamily="34" charset="-122"/>
                <a:cs typeface="Aptos Display" pitchFamily="34" charset="-120"/>
              </a:rPr>
              <a:t>Acute</a:t>
            </a:r>
            <a:endParaRPr lang="en-US" sz="2000" dirty="0">
              <a:latin typeface="Century Gothic" panose="020B0502020202020204" pitchFamily="34" charset="0"/>
            </a:endParaRPr>
          </a:p>
        </p:txBody>
      </p:sp>
      <p:sp>
        <p:nvSpPr>
          <p:cNvPr id="35" name="Text 10">
            <a:extLst>
              <a:ext uri="{FF2B5EF4-FFF2-40B4-BE49-F238E27FC236}">
                <a16:creationId xmlns:a16="http://schemas.microsoft.com/office/drawing/2014/main" id="{3A65C446-5724-12B2-E999-36351355C926}"/>
              </a:ext>
            </a:extLst>
          </p:cNvPr>
          <p:cNvSpPr/>
          <p:nvPr/>
        </p:nvSpPr>
        <p:spPr>
          <a:xfrm>
            <a:off x="510895" y="2959720"/>
            <a:ext cx="1444752" cy="958116"/>
          </a:xfrm>
          <a:prstGeom prst="rect">
            <a:avLst/>
          </a:prstGeom>
          <a:noFill/>
          <a:ln/>
        </p:spPr>
        <p:txBody>
          <a:bodyPr wrap="square" rtlCol="0" anchor="ctr"/>
          <a:lstStyle/>
          <a:p>
            <a:pPr marL="0" indent="0">
              <a:buNone/>
            </a:pPr>
            <a:r>
              <a:rPr lang="en-US" sz="1200" i="1" dirty="0">
                <a:solidFill>
                  <a:srgbClr val="D0D5DD"/>
                </a:solidFill>
                <a:latin typeface="Century Gothic" panose="020B0502020202020204" pitchFamily="34" charset="0"/>
                <a:ea typeface="Aptos Display" pitchFamily="34" charset="-122"/>
                <a:cs typeface="Aptos Display" pitchFamily="34" charset="-120"/>
              </a:rPr>
              <a:t>Sudden shock or event-triggered school closure</a:t>
            </a:r>
            <a:endParaRPr lang="en-US" sz="1200" dirty="0">
              <a:latin typeface="Century Gothic" panose="020B0502020202020204" pitchFamily="34" charset="0"/>
            </a:endParaRPr>
          </a:p>
        </p:txBody>
      </p:sp>
      <p:sp>
        <p:nvSpPr>
          <p:cNvPr id="47" name="Text 3">
            <a:extLst>
              <a:ext uri="{FF2B5EF4-FFF2-40B4-BE49-F238E27FC236}">
                <a16:creationId xmlns:a16="http://schemas.microsoft.com/office/drawing/2014/main" id="{010A8875-E9E1-7EE5-0574-37FE3A42E0AB}"/>
              </a:ext>
            </a:extLst>
          </p:cNvPr>
          <p:cNvSpPr/>
          <p:nvPr/>
        </p:nvSpPr>
        <p:spPr>
          <a:xfrm>
            <a:off x="1737360" y="713232"/>
            <a:ext cx="2404872" cy="457200"/>
          </a:xfrm>
          <a:prstGeom prst="rect">
            <a:avLst/>
          </a:prstGeom>
          <a:noFill/>
          <a:ln/>
        </p:spPr>
        <p:txBody>
          <a:bodyPr wrap="square" rtlCol="0" anchor="ctr"/>
          <a:lstStyle/>
          <a:p>
            <a:pPr marL="0" indent="0" algn="ctr">
              <a:buNone/>
            </a:pPr>
            <a:endParaRPr lang="en-US" sz="1150" dirty="0"/>
          </a:p>
        </p:txBody>
      </p:sp>
      <p:sp>
        <p:nvSpPr>
          <p:cNvPr id="51" name="Text 7">
            <a:extLst>
              <a:ext uri="{FF2B5EF4-FFF2-40B4-BE49-F238E27FC236}">
                <a16:creationId xmlns:a16="http://schemas.microsoft.com/office/drawing/2014/main" id="{188EAA7C-286A-CC46-963C-E9A7432E6708}"/>
              </a:ext>
            </a:extLst>
          </p:cNvPr>
          <p:cNvSpPr/>
          <p:nvPr/>
        </p:nvSpPr>
        <p:spPr>
          <a:xfrm>
            <a:off x="6620256" y="713232"/>
            <a:ext cx="2404872" cy="457200"/>
          </a:xfrm>
          <a:prstGeom prst="rect">
            <a:avLst/>
          </a:prstGeom>
          <a:noFill/>
          <a:ln/>
        </p:spPr>
        <p:txBody>
          <a:bodyPr wrap="square" rtlCol="0" anchor="ctr"/>
          <a:lstStyle/>
          <a:p>
            <a:pPr marL="0" indent="0" algn="ctr">
              <a:buNone/>
            </a:pPr>
            <a:r>
              <a:rPr lang="en-US" sz="1150" b="1" dirty="0">
                <a:solidFill>
                  <a:srgbClr val="FFFFFF"/>
                </a:solidFill>
                <a:latin typeface="Aptos Display" pitchFamily="34" charset="0"/>
                <a:ea typeface="Aptos Display" pitchFamily="34" charset="-122"/>
                <a:cs typeface="Aptos Display" pitchFamily="34" charset="-120"/>
              </a:rPr>
              <a:t>Conflict</a:t>
            </a:r>
            <a:endParaRPr lang="en-US" sz="1150" dirty="0"/>
          </a:p>
        </p:txBody>
      </p:sp>
      <p:sp>
        <p:nvSpPr>
          <p:cNvPr id="53" name="Text 15">
            <a:extLst>
              <a:ext uri="{FF2B5EF4-FFF2-40B4-BE49-F238E27FC236}">
                <a16:creationId xmlns:a16="http://schemas.microsoft.com/office/drawing/2014/main" id="{18DB3B98-BE69-046D-5A5A-E8B4FCB59BF2}"/>
              </a:ext>
            </a:extLst>
          </p:cNvPr>
          <p:cNvSpPr/>
          <p:nvPr/>
        </p:nvSpPr>
        <p:spPr>
          <a:xfrm>
            <a:off x="1810512" y="1243584"/>
            <a:ext cx="2258568" cy="585216"/>
          </a:xfrm>
          <a:prstGeom prst="rect">
            <a:avLst/>
          </a:prstGeom>
          <a:noFill/>
          <a:ln/>
        </p:spPr>
        <p:txBody>
          <a:bodyPr wrap="square" rtlCol="0" anchor="ctr"/>
          <a:lstStyle/>
          <a:p>
            <a:pPr marL="0" indent="0" algn="ctr">
              <a:buNone/>
            </a:pPr>
            <a:endParaRPr lang="en-US" sz="950" dirty="0"/>
          </a:p>
        </p:txBody>
      </p:sp>
      <p:sp>
        <p:nvSpPr>
          <p:cNvPr id="57" name="Text 19">
            <a:extLst>
              <a:ext uri="{FF2B5EF4-FFF2-40B4-BE49-F238E27FC236}">
                <a16:creationId xmlns:a16="http://schemas.microsoft.com/office/drawing/2014/main" id="{4C5F0469-9B2D-16FF-D269-834C91B834B2}"/>
              </a:ext>
            </a:extLst>
          </p:cNvPr>
          <p:cNvSpPr/>
          <p:nvPr/>
        </p:nvSpPr>
        <p:spPr>
          <a:xfrm>
            <a:off x="4251960" y="1243584"/>
            <a:ext cx="2258568" cy="585216"/>
          </a:xfrm>
          <a:prstGeom prst="rect">
            <a:avLst/>
          </a:prstGeom>
          <a:noFill/>
          <a:ln/>
        </p:spPr>
        <p:txBody>
          <a:bodyPr wrap="square" rtlCol="0" anchor="ctr"/>
          <a:lstStyle/>
          <a:p>
            <a:pPr marL="0" indent="0" algn="ctr">
              <a:buNone/>
            </a:pPr>
            <a:endParaRPr lang="en-US" sz="950" dirty="0"/>
          </a:p>
        </p:txBody>
      </p:sp>
      <p:sp>
        <p:nvSpPr>
          <p:cNvPr id="61" name="Text 23">
            <a:extLst>
              <a:ext uri="{FF2B5EF4-FFF2-40B4-BE49-F238E27FC236}">
                <a16:creationId xmlns:a16="http://schemas.microsoft.com/office/drawing/2014/main" id="{BE0CF2E4-CE7E-691F-2A33-4D05D88D076A}"/>
              </a:ext>
            </a:extLst>
          </p:cNvPr>
          <p:cNvSpPr/>
          <p:nvPr/>
        </p:nvSpPr>
        <p:spPr>
          <a:xfrm>
            <a:off x="6693408" y="1243584"/>
            <a:ext cx="2258568" cy="585216"/>
          </a:xfrm>
          <a:prstGeom prst="rect">
            <a:avLst/>
          </a:prstGeom>
          <a:noFill/>
          <a:ln/>
        </p:spPr>
        <p:txBody>
          <a:bodyPr wrap="square" rtlCol="0" anchor="ctr"/>
          <a:lstStyle/>
          <a:p>
            <a:pPr marL="0" indent="0" algn="ctr">
              <a:buNone/>
            </a:pPr>
            <a:endParaRPr lang="en-US" sz="950" dirty="0"/>
          </a:p>
        </p:txBody>
      </p:sp>
      <p:sp>
        <p:nvSpPr>
          <p:cNvPr id="65" name="Text 27">
            <a:extLst>
              <a:ext uri="{FF2B5EF4-FFF2-40B4-BE49-F238E27FC236}">
                <a16:creationId xmlns:a16="http://schemas.microsoft.com/office/drawing/2014/main" id="{252DAAB2-480C-B2B8-4A9F-3EC3A36C9963}"/>
              </a:ext>
            </a:extLst>
          </p:cNvPr>
          <p:cNvSpPr/>
          <p:nvPr/>
        </p:nvSpPr>
        <p:spPr>
          <a:xfrm>
            <a:off x="1857856" y="1763860"/>
            <a:ext cx="2258568" cy="585216"/>
          </a:xfrm>
          <a:prstGeom prst="rect">
            <a:avLst/>
          </a:prstGeom>
          <a:noFill/>
          <a:ln/>
        </p:spPr>
        <p:txBody>
          <a:bodyPr wrap="square" rtlCol="0" anchor="ctr"/>
          <a:lstStyle/>
          <a:p>
            <a:pPr marL="0" indent="0" algn="ctr">
              <a:buNone/>
            </a:pPr>
            <a:endParaRPr lang="en-US" sz="950" dirty="0"/>
          </a:p>
        </p:txBody>
      </p:sp>
      <p:sp>
        <p:nvSpPr>
          <p:cNvPr id="69" name="Text 31">
            <a:extLst>
              <a:ext uri="{FF2B5EF4-FFF2-40B4-BE49-F238E27FC236}">
                <a16:creationId xmlns:a16="http://schemas.microsoft.com/office/drawing/2014/main" id="{DACB8EDB-391A-B5E4-EE75-B33142F09C99}"/>
              </a:ext>
            </a:extLst>
          </p:cNvPr>
          <p:cNvSpPr/>
          <p:nvPr/>
        </p:nvSpPr>
        <p:spPr>
          <a:xfrm>
            <a:off x="4299304" y="1763860"/>
            <a:ext cx="2258568" cy="585216"/>
          </a:xfrm>
          <a:prstGeom prst="rect">
            <a:avLst/>
          </a:prstGeom>
          <a:noFill/>
          <a:ln/>
        </p:spPr>
        <p:txBody>
          <a:bodyPr wrap="square" rtlCol="0" anchor="ctr"/>
          <a:lstStyle/>
          <a:p>
            <a:pPr marL="0" indent="0" algn="ctr">
              <a:buNone/>
            </a:pPr>
            <a:endParaRPr lang="en-US" sz="950" dirty="0"/>
          </a:p>
        </p:txBody>
      </p:sp>
      <p:sp>
        <p:nvSpPr>
          <p:cNvPr id="73" name="Text 35">
            <a:extLst>
              <a:ext uri="{FF2B5EF4-FFF2-40B4-BE49-F238E27FC236}">
                <a16:creationId xmlns:a16="http://schemas.microsoft.com/office/drawing/2014/main" id="{F4AE3214-9A2F-B0A6-FB59-4EBE2CDF7030}"/>
              </a:ext>
            </a:extLst>
          </p:cNvPr>
          <p:cNvSpPr/>
          <p:nvPr/>
        </p:nvSpPr>
        <p:spPr>
          <a:xfrm>
            <a:off x="6740752" y="1763860"/>
            <a:ext cx="2258568" cy="585216"/>
          </a:xfrm>
          <a:prstGeom prst="rect">
            <a:avLst/>
          </a:prstGeom>
          <a:noFill/>
          <a:ln/>
        </p:spPr>
        <p:txBody>
          <a:bodyPr wrap="square" rtlCol="0" anchor="ctr"/>
          <a:lstStyle/>
          <a:p>
            <a:pPr marL="0" indent="0" algn="ctr">
              <a:buNone/>
            </a:pPr>
            <a:endParaRPr lang="en-US" sz="950" dirty="0"/>
          </a:p>
        </p:txBody>
      </p:sp>
      <p:sp>
        <p:nvSpPr>
          <p:cNvPr id="82" name="Shape 8">
            <a:extLst>
              <a:ext uri="{FF2B5EF4-FFF2-40B4-BE49-F238E27FC236}">
                <a16:creationId xmlns:a16="http://schemas.microsoft.com/office/drawing/2014/main" id="{7A2FE6F2-8EC8-ED7A-CF69-225576F97D04}"/>
              </a:ext>
            </a:extLst>
          </p:cNvPr>
          <p:cNvSpPr/>
          <p:nvPr/>
        </p:nvSpPr>
        <p:spPr>
          <a:xfrm>
            <a:off x="8122922" y="4082232"/>
            <a:ext cx="2880000" cy="1532184"/>
          </a:xfrm>
          <a:prstGeom prst="rect">
            <a:avLst/>
          </a:prstGeom>
          <a:solidFill>
            <a:schemeClr val="accent5">
              <a:alpha val="9000"/>
            </a:schemeClr>
          </a:solidFill>
          <a:ln w="12700">
            <a:solidFill>
              <a:srgbClr val="0070C0">
                <a:alpha val="21000"/>
              </a:srgbClr>
            </a:solidFill>
            <a:prstDash val="solid"/>
          </a:ln>
        </p:spPr>
        <p:txBody>
          <a:bodyPr/>
          <a:lstStyle/>
          <a:p>
            <a:pPr algn="ctr"/>
            <a:r>
              <a:rPr lang="en-US" sz="1600" i="1" dirty="0">
                <a:solidFill>
                  <a:srgbClr val="002060"/>
                </a:solidFill>
                <a:latin typeface="Century Gothic" panose="020B0502020202020204" pitchFamily="34" charset="0"/>
              </a:rPr>
              <a:t>Ongoing insecurity, displacement, inaccessible schooling</a:t>
            </a:r>
          </a:p>
        </p:txBody>
      </p:sp>
      <p:sp>
        <p:nvSpPr>
          <p:cNvPr id="87" name="Shape 8">
            <a:extLst>
              <a:ext uri="{FF2B5EF4-FFF2-40B4-BE49-F238E27FC236}">
                <a16:creationId xmlns:a16="http://schemas.microsoft.com/office/drawing/2014/main" id="{DFCC1069-3A85-F33E-6794-C02464A5460D}"/>
              </a:ext>
            </a:extLst>
          </p:cNvPr>
          <p:cNvSpPr/>
          <p:nvPr/>
        </p:nvSpPr>
        <p:spPr>
          <a:xfrm>
            <a:off x="2289260" y="1624433"/>
            <a:ext cx="2880000" cy="826533"/>
          </a:xfrm>
          <a:prstGeom prst="rect">
            <a:avLst/>
          </a:prstGeom>
          <a:solidFill>
            <a:srgbClr val="002060"/>
          </a:solidFill>
          <a:ln w="12700">
            <a:solidFill>
              <a:srgbClr val="0070C0">
                <a:alpha val="21922"/>
              </a:srgbClr>
            </a:solidFill>
            <a:prstDash val="solid"/>
          </a:ln>
        </p:spPr>
        <p:txBody>
          <a:bodyPr anchor="ctr"/>
          <a:lstStyle/>
          <a:p>
            <a:pPr algn="ctr"/>
            <a:r>
              <a:rPr lang="en-US" sz="2000" b="1" dirty="0">
                <a:solidFill>
                  <a:srgbClr val="FFFFFF"/>
                </a:solidFill>
                <a:latin typeface="Century Gothic" panose="020B0502020202020204" pitchFamily="34" charset="0"/>
                <a:ea typeface="Aptos Display" pitchFamily="34" charset="-122"/>
                <a:cs typeface="Aptos Display" pitchFamily="34" charset="-120"/>
              </a:rPr>
              <a:t>Climate-related events</a:t>
            </a:r>
            <a:endParaRPr lang="en-US" sz="2000" dirty="0">
              <a:latin typeface="Century Gothic" panose="020B0502020202020204" pitchFamily="34" charset="0"/>
            </a:endParaRPr>
          </a:p>
        </p:txBody>
      </p:sp>
      <p:sp>
        <p:nvSpPr>
          <p:cNvPr id="88" name="Shape 8">
            <a:extLst>
              <a:ext uri="{FF2B5EF4-FFF2-40B4-BE49-F238E27FC236}">
                <a16:creationId xmlns:a16="http://schemas.microsoft.com/office/drawing/2014/main" id="{14B54F00-B967-F48F-D2A2-023220B5C1E9}"/>
              </a:ext>
            </a:extLst>
          </p:cNvPr>
          <p:cNvSpPr/>
          <p:nvPr/>
        </p:nvSpPr>
        <p:spPr>
          <a:xfrm>
            <a:off x="5213668" y="1624432"/>
            <a:ext cx="2880000" cy="826533"/>
          </a:xfrm>
          <a:prstGeom prst="rect">
            <a:avLst/>
          </a:prstGeom>
          <a:solidFill>
            <a:srgbClr val="002060"/>
          </a:solidFill>
          <a:ln w="12700">
            <a:solidFill>
              <a:srgbClr val="0070C0">
                <a:alpha val="21922"/>
              </a:srgbClr>
            </a:solidFill>
            <a:prstDash val="solid"/>
          </a:ln>
        </p:spPr>
        <p:txBody>
          <a:bodyPr anchor="ctr"/>
          <a:lstStyle/>
          <a:p>
            <a:pPr algn="ctr"/>
            <a:r>
              <a:rPr lang="en-US" sz="2000" b="1" dirty="0">
                <a:solidFill>
                  <a:srgbClr val="FFFFFF"/>
                </a:solidFill>
                <a:latin typeface="Century Gothic" panose="020B0502020202020204" pitchFamily="34" charset="0"/>
                <a:ea typeface="Aptos Display" pitchFamily="34" charset="-122"/>
                <a:cs typeface="Aptos Display" pitchFamily="34" charset="-120"/>
              </a:rPr>
              <a:t>Epidemic</a:t>
            </a:r>
            <a:endParaRPr lang="en-US" sz="2000" dirty="0">
              <a:latin typeface="Century Gothic" panose="020B0502020202020204" pitchFamily="34" charset="0"/>
            </a:endParaRPr>
          </a:p>
        </p:txBody>
      </p:sp>
      <p:sp>
        <p:nvSpPr>
          <p:cNvPr id="89" name="Shape 8">
            <a:extLst>
              <a:ext uri="{FF2B5EF4-FFF2-40B4-BE49-F238E27FC236}">
                <a16:creationId xmlns:a16="http://schemas.microsoft.com/office/drawing/2014/main" id="{0E9C059C-4E8A-9DF3-D0C3-31292ADEF6FB}"/>
              </a:ext>
            </a:extLst>
          </p:cNvPr>
          <p:cNvSpPr/>
          <p:nvPr/>
        </p:nvSpPr>
        <p:spPr>
          <a:xfrm>
            <a:off x="8122922" y="1620949"/>
            <a:ext cx="2880000" cy="826533"/>
          </a:xfrm>
          <a:prstGeom prst="rect">
            <a:avLst/>
          </a:prstGeom>
          <a:solidFill>
            <a:srgbClr val="002060"/>
          </a:solidFill>
          <a:ln w="12700">
            <a:solidFill>
              <a:srgbClr val="0070C0">
                <a:alpha val="21922"/>
              </a:srgbClr>
            </a:solidFill>
            <a:prstDash val="solid"/>
          </a:ln>
        </p:spPr>
        <p:txBody>
          <a:bodyPr anchor="ctr"/>
          <a:lstStyle/>
          <a:p>
            <a:pPr algn="ctr"/>
            <a:r>
              <a:rPr lang="en-US" sz="2000" b="1" dirty="0">
                <a:solidFill>
                  <a:srgbClr val="FFFFFF"/>
                </a:solidFill>
                <a:latin typeface="Century Gothic" panose="020B0502020202020204" pitchFamily="34" charset="0"/>
                <a:ea typeface="Aptos Display" pitchFamily="34" charset="-122"/>
                <a:cs typeface="Aptos Display" pitchFamily="34" charset="-120"/>
              </a:rPr>
              <a:t>Conflict</a:t>
            </a:r>
            <a:endParaRPr lang="en-US" sz="2000" dirty="0">
              <a:latin typeface="Century Gothic" panose="020B0502020202020204" pitchFamily="34" charset="0"/>
            </a:endParaRPr>
          </a:p>
        </p:txBody>
      </p:sp>
      <p:sp>
        <p:nvSpPr>
          <p:cNvPr id="91" name="Shape 8">
            <a:extLst>
              <a:ext uri="{FF2B5EF4-FFF2-40B4-BE49-F238E27FC236}">
                <a16:creationId xmlns:a16="http://schemas.microsoft.com/office/drawing/2014/main" id="{F9534377-9905-9E45-BDB6-625C9404A593}"/>
              </a:ext>
            </a:extLst>
          </p:cNvPr>
          <p:cNvSpPr/>
          <p:nvPr/>
        </p:nvSpPr>
        <p:spPr>
          <a:xfrm>
            <a:off x="2559260" y="5064180"/>
            <a:ext cx="2340000" cy="504000"/>
          </a:xfrm>
          <a:prstGeom prst="rect">
            <a:avLst/>
          </a:prstGeom>
          <a:solidFill>
            <a:srgbClr val="C00000">
              <a:alpha val="9122"/>
            </a:srgbClr>
          </a:solidFill>
          <a:ln w="12700">
            <a:solidFill>
              <a:srgbClr val="C00000">
                <a:alpha val="21000"/>
              </a:srgbClr>
            </a:solidFill>
            <a:prstDash val="solid"/>
          </a:ln>
        </p:spPr>
        <p:txBody>
          <a:bodyPr anchor="ctr"/>
          <a:lstStyle/>
          <a:p>
            <a:pPr algn="ctr">
              <a:spcBef>
                <a:spcPts val="1200"/>
              </a:spcBef>
            </a:pPr>
            <a:r>
              <a:rPr lang="en-US" sz="1600" dirty="0">
                <a:solidFill>
                  <a:srgbClr val="C00000"/>
                </a:solidFill>
                <a:latin typeface="Century Gothic" panose="020B0502020202020204" pitchFamily="34" charset="0"/>
              </a:rPr>
              <a:t>LIMITED EVIDENCE</a:t>
            </a:r>
          </a:p>
        </p:txBody>
      </p:sp>
      <p:sp>
        <p:nvSpPr>
          <p:cNvPr id="92" name="Shape 8">
            <a:extLst>
              <a:ext uri="{FF2B5EF4-FFF2-40B4-BE49-F238E27FC236}">
                <a16:creationId xmlns:a16="http://schemas.microsoft.com/office/drawing/2014/main" id="{233DF95C-7E09-C6C3-D2CC-83D68BD803BF}"/>
              </a:ext>
            </a:extLst>
          </p:cNvPr>
          <p:cNvSpPr/>
          <p:nvPr/>
        </p:nvSpPr>
        <p:spPr>
          <a:xfrm>
            <a:off x="2551684" y="3507612"/>
            <a:ext cx="2340000" cy="504000"/>
          </a:xfrm>
          <a:prstGeom prst="rect">
            <a:avLst/>
          </a:prstGeom>
          <a:solidFill>
            <a:srgbClr val="C00000">
              <a:alpha val="9122"/>
            </a:srgbClr>
          </a:solidFill>
          <a:ln w="12700">
            <a:solidFill>
              <a:srgbClr val="C00000">
                <a:alpha val="21000"/>
              </a:srgbClr>
            </a:solidFill>
            <a:prstDash val="solid"/>
          </a:ln>
        </p:spPr>
        <p:txBody>
          <a:bodyPr anchor="ctr"/>
          <a:lstStyle/>
          <a:p>
            <a:pPr algn="ctr">
              <a:spcBef>
                <a:spcPts val="1200"/>
              </a:spcBef>
            </a:pPr>
            <a:r>
              <a:rPr lang="en-US" sz="1600" dirty="0">
                <a:solidFill>
                  <a:srgbClr val="C00000"/>
                </a:solidFill>
                <a:latin typeface="Century Gothic" panose="020B0502020202020204" pitchFamily="34" charset="0"/>
              </a:rPr>
              <a:t>LIMITED EVIDENCE</a:t>
            </a:r>
          </a:p>
        </p:txBody>
      </p:sp>
      <p:sp>
        <p:nvSpPr>
          <p:cNvPr id="93" name="Shape 8">
            <a:extLst>
              <a:ext uri="{FF2B5EF4-FFF2-40B4-BE49-F238E27FC236}">
                <a16:creationId xmlns:a16="http://schemas.microsoft.com/office/drawing/2014/main" id="{6B42564B-986E-6508-F74F-FA9EE31BDB1A}"/>
              </a:ext>
            </a:extLst>
          </p:cNvPr>
          <p:cNvSpPr/>
          <p:nvPr/>
        </p:nvSpPr>
        <p:spPr>
          <a:xfrm>
            <a:off x="8392922" y="3471612"/>
            <a:ext cx="2340000" cy="540000"/>
          </a:xfrm>
          <a:prstGeom prst="rect">
            <a:avLst/>
          </a:prstGeom>
          <a:solidFill>
            <a:srgbClr val="C00000">
              <a:alpha val="19027"/>
            </a:srgbClr>
          </a:solidFill>
          <a:ln w="12700">
            <a:solidFill>
              <a:srgbClr val="C00000">
                <a:alpha val="21000"/>
              </a:srgbClr>
            </a:solidFill>
            <a:prstDash val="solid"/>
          </a:ln>
        </p:spPr>
        <p:txBody>
          <a:bodyPr anchor="ctr"/>
          <a:lstStyle/>
          <a:p>
            <a:pPr algn="ctr">
              <a:spcBef>
                <a:spcPts val="1200"/>
              </a:spcBef>
            </a:pPr>
            <a:r>
              <a:rPr lang="en-US" sz="1600" dirty="0">
                <a:solidFill>
                  <a:srgbClr val="C00000"/>
                </a:solidFill>
                <a:latin typeface="Century Gothic" panose="020B0502020202020204" pitchFamily="34" charset="0"/>
              </a:rPr>
              <a:t>VERY LIMITED EVIDENCE</a:t>
            </a:r>
          </a:p>
        </p:txBody>
      </p:sp>
      <p:sp>
        <p:nvSpPr>
          <p:cNvPr id="94" name="Shape 8">
            <a:extLst>
              <a:ext uri="{FF2B5EF4-FFF2-40B4-BE49-F238E27FC236}">
                <a16:creationId xmlns:a16="http://schemas.microsoft.com/office/drawing/2014/main" id="{35373205-C206-2247-31EB-5333D55F1474}"/>
              </a:ext>
            </a:extLst>
          </p:cNvPr>
          <p:cNvSpPr/>
          <p:nvPr/>
        </p:nvSpPr>
        <p:spPr>
          <a:xfrm>
            <a:off x="5428588" y="5064180"/>
            <a:ext cx="2340000" cy="504000"/>
          </a:xfrm>
          <a:prstGeom prst="rect">
            <a:avLst/>
          </a:prstGeom>
          <a:solidFill>
            <a:srgbClr val="C00000">
              <a:alpha val="19027"/>
            </a:srgbClr>
          </a:solidFill>
          <a:ln w="12700">
            <a:solidFill>
              <a:srgbClr val="C00000">
                <a:alpha val="21000"/>
              </a:srgbClr>
            </a:solidFill>
            <a:prstDash val="solid"/>
          </a:ln>
        </p:spPr>
        <p:txBody>
          <a:bodyPr anchor="ctr"/>
          <a:lstStyle/>
          <a:p>
            <a:pPr algn="ctr">
              <a:spcBef>
                <a:spcPts val="1200"/>
              </a:spcBef>
            </a:pPr>
            <a:r>
              <a:rPr lang="en-US" sz="1600" dirty="0">
                <a:solidFill>
                  <a:srgbClr val="C00000"/>
                </a:solidFill>
                <a:latin typeface="Century Gothic" panose="020B0502020202020204" pitchFamily="34" charset="0"/>
              </a:rPr>
              <a:t>VERY LIMITED EVIDENCE</a:t>
            </a:r>
          </a:p>
        </p:txBody>
      </p:sp>
      <p:sp>
        <p:nvSpPr>
          <p:cNvPr id="95" name="Shape 8">
            <a:extLst>
              <a:ext uri="{FF2B5EF4-FFF2-40B4-BE49-F238E27FC236}">
                <a16:creationId xmlns:a16="http://schemas.microsoft.com/office/drawing/2014/main" id="{F6AAEF40-7D20-4EBF-4835-39FCA3672466}"/>
              </a:ext>
            </a:extLst>
          </p:cNvPr>
          <p:cNvSpPr/>
          <p:nvPr/>
        </p:nvSpPr>
        <p:spPr>
          <a:xfrm>
            <a:off x="5530036" y="3507612"/>
            <a:ext cx="2340000" cy="504000"/>
          </a:xfrm>
          <a:prstGeom prst="rect">
            <a:avLst/>
          </a:prstGeom>
          <a:solidFill>
            <a:srgbClr val="007251">
              <a:alpha val="28061"/>
            </a:srgbClr>
          </a:solidFill>
          <a:ln w="12700">
            <a:solidFill>
              <a:srgbClr val="007251">
                <a:alpha val="21000"/>
              </a:srgbClr>
            </a:solidFill>
            <a:prstDash val="solid"/>
          </a:ln>
        </p:spPr>
        <p:txBody>
          <a:bodyPr anchor="ctr"/>
          <a:lstStyle/>
          <a:p>
            <a:pPr algn="ctr">
              <a:spcBef>
                <a:spcPts val="1200"/>
              </a:spcBef>
            </a:pPr>
            <a:r>
              <a:rPr lang="en-US" sz="1600" dirty="0">
                <a:solidFill>
                  <a:srgbClr val="007251"/>
                </a:solidFill>
                <a:latin typeface="Century Gothic" panose="020B0502020202020204" pitchFamily="34" charset="0"/>
              </a:rPr>
              <a:t>STRONG EVIDENCE</a:t>
            </a:r>
          </a:p>
        </p:txBody>
      </p:sp>
      <p:sp>
        <p:nvSpPr>
          <p:cNvPr id="96" name="Shape 8">
            <a:extLst>
              <a:ext uri="{FF2B5EF4-FFF2-40B4-BE49-F238E27FC236}">
                <a16:creationId xmlns:a16="http://schemas.microsoft.com/office/drawing/2014/main" id="{F58B9EC3-86B0-DB09-4C1B-31A687DA50E1}"/>
              </a:ext>
            </a:extLst>
          </p:cNvPr>
          <p:cNvSpPr/>
          <p:nvPr/>
        </p:nvSpPr>
        <p:spPr>
          <a:xfrm>
            <a:off x="8392922" y="5064180"/>
            <a:ext cx="2340000" cy="504000"/>
          </a:xfrm>
          <a:prstGeom prst="rect">
            <a:avLst/>
          </a:prstGeom>
          <a:solidFill>
            <a:srgbClr val="FF5C2B">
              <a:alpha val="19000"/>
            </a:srgbClr>
          </a:solidFill>
          <a:ln w="12700">
            <a:solidFill>
              <a:srgbClr val="FF5C2B">
                <a:alpha val="21000"/>
              </a:srgbClr>
            </a:solidFill>
            <a:prstDash val="solid"/>
          </a:ln>
        </p:spPr>
        <p:txBody>
          <a:bodyPr anchor="ctr"/>
          <a:lstStyle/>
          <a:p>
            <a:pPr algn="ctr">
              <a:spcBef>
                <a:spcPts val="1200"/>
              </a:spcBef>
            </a:pPr>
            <a:r>
              <a:rPr lang="en-US" sz="1600" dirty="0">
                <a:solidFill>
                  <a:srgbClr val="FF5C2B"/>
                </a:solidFill>
                <a:latin typeface="Century Gothic" panose="020B0502020202020204" pitchFamily="34" charset="0"/>
              </a:rPr>
              <a:t>MODERATE EVIDENCE</a:t>
            </a:r>
          </a:p>
        </p:txBody>
      </p:sp>
    </p:spTree>
    <p:extLst>
      <p:ext uri="{BB962C8B-B14F-4D97-AF65-F5344CB8AC3E}">
        <p14:creationId xmlns:p14="http://schemas.microsoft.com/office/powerpoint/2010/main" val="3732774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2" presetClass="entr" presetSubtype="4" fill="hold" grpId="0" nodeType="clickEffect">
                                  <p:stCondLst>
                                    <p:cond delay="0"/>
                                  </p:stCondLst>
                                  <p:childTnLst>
                                    <p:set>
                                      <p:cBhvr>
                                        <p:cTn id="40" dur="1" fill="hold">
                                          <p:stCondLst>
                                            <p:cond delay="0"/>
                                          </p:stCondLst>
                                        </p:cTn>
                                        <p:tgtEl>
                                          <p:spTgt spid="92"/>
                                        </p:tgtEl>
                                        <p:attrNameLst>
                                          <p:attrName>style.visibility</p:attrName>
                                        </p:attrNameLst>
                                      </p:cBhvr>
                                      <p:to>
                                        <p:strVal val="visible"/>
                                      </p:to>
                                    </p:set>
                                    <p:anim calcmode="lin" valueType="num">
                                      <p:cBhvr additive="base">
                                        <p:cTn id="41" dur="500"/>
                                        <p:tgtEl>
                                          <p:spTgt spid="92"/>
                                        </p:tgtEl>
                                        <p:attrNameLst>
                                          <p:attrName>ppt_y</p:attrName>
                                        </p:attrNameLst>
                                      </p:cBhvr>
                                      <p:tavLst>
                                        <p:tav tm="0">
                                          <p:val>
                                            <p:strVal val="#ppt_y+#ppt_h*1.125000"/>
                                          </p:val>
                                        </p:tav>
                                        <p:tav tm="100000">
                                          <p:val>
                                            <p:strVal val="#ppt_y"/>
                                          </p:val>
                                        </p:tav>
                                      </p:tavLst>
                                    </p:anim>
                                    <p:animEffect transition="in" filter="wipe(up)">
                                      <p:cBhvr>
                                        <p:cTn id="42" dur="500"/>
                                        <p:tgtEl>
                                          <p:spTgt spid="92"/>
                                        </p:tgtEl>
                                      </p:cBhvr>
                                    </p:animEffect>
                                  </p:childTnLst>
                                </p:cTn>
                              </p:par>
                              <p:par>
                                <p:cTn id="43" presetID="12" presetClass="entr" presetSubtype="4" fill="hold" grpId="0" nodeType="withEffect">
                                  <p:stCondLst>
                                    <p:cond delay="0"/>
                                  </p:stCondLst>
                                  <p:childTnLst>
                                    <p:set>
                                      <p:cBhvr>
                                        <p:cTn id="44" dur="1" fill="hold">
                                          <p:stCondLst>
                                            <p:cond delay="0"/>
                                          </p:stCondLst>
                                        </p:cTn>
                                        <p:tgtEl>
                                          <p:spTgt spid="95"/>
                                        </p:tgtEl>
                                        <p:attrNameLst>
                                          <p:attrName>style.visibility</p:attrName>
                                        </p:attrNameLst>
                                      </p:cBhvr>
                                      <p:to>
                                        <p:strVal val="visible"/>
                                      </p:to>
                                    </p:set>
                                    <p:anim calcmode="lin" valueType="num">
                                      <p:cBhvr additive="base">
                                        <p:cTn id="45" dur="500"/>
                                        <p:tgtEl>
                                          <p:spTgt spid="95"/>
                                        </p:tgtEl>
                                        <p:attrNameLst>
                                          <p:attrName>ppt_y</p:attrName>
                                        </p:attrNameLst>
                                      </p:cBhvr>
                                      <p:tavLst>
                                        <p:tav tm="0">
                                          <p:val>
                                            <p:strVal val="#ppt_y+#ppt_h*1.125000"/>
                                          </p:val>
                                        </p:tav>
                                        <p:tav tm="100000">
                                          <p:val>
                                            <p:strVal val="#ppt_y"/>
                                          </p:val>
                                        </p:tav>
                                      </p:tavLst>
                                    </p:anim>
                                    <p:animEffect transition="in" filter="wipe(up)">
                                      <p:cBhvr>
                                        <p:cTn id="46" dur="500"/>
                                        <p:tgtEl>
                                          <p:spTgt spid="95"/>
                                        </p:tgtEl>
                                      </p:cBhvr>
                                    </p:animEffect>
                                  </p:childTnLst>
                                </p:cTn>
                              </p:par>
                              <p:par>
                                <p:cTn id="47" presetID="12" presetClass="entr" presetSubtype="4" fill="hold" grpId="0" nodeType="withEffect">
                                  <p:stCondLst>
                                    <p:cond delay="0"/>
                                  </p:stCondLst>
                                  <p:childTnLst>
                                    <p:set>
                                      <p:cBhvr>
                                        <p:cTn id="48" dur="1" fill="hold">
                                          <p:stCondLst>
                                            <p:cond delay="0"/>
                                          </p:stCondLst>
                                        </p:cTn>
                                        <p:tgtEl>
                                          <p:spTgt spid="93"/>
                                        </p:tgtEl>
                                        <p:attrNameLst>
                                          <p:attrName>style.visibility</p:attrName>
                                        </p:attrNameLst>
                                      </p:cBhvr>
                                      <p:to>
                                        <p:strVal val="visible"/>
                                      </p:to>
                                    </p:set>
                                    <p:anim calcmode="lin" valueType="num">
                                      <p:cBhvr additive="base">
                                        <p:cTn id="49" dur="500"/>
                                        <p:tgtEl>
                                          <p:spTgt spid="93"/>
                                        </p:tgtEl>
                                        <p:attrNameLst>
                                          <p:attrName>ppt_y</p:attrName>
                                        </p:attrNameLst>
                                      </p:cBhvr>
                                      <p:tavLst>
                                        <p:tav tm="0">
                                          <p:val>
                                            <p:strVal val="#ppt_y+#ppt_h*1.125000"/>
                                          </p:val>
                                        </p:tav>
                                        <p:tav tm="100000">
                                          <p:val>
                                            <p:strVal val="#ppt_y"/>
                                          </p:val>
                                        </p:tav>
                                      </p:tavLst>
                                    </p:anim>
                                    <p:animEffect transition="in" filter="wipe(up)">
                                      <p:cBhvr>
                                        <p:cTn id="50" dur="500"/>
                                        <p:tgtEl>
                                          <p:spTgt spid="93"/>
                                        </p:tgtEl>
                                      </p:cBhvr>
                                    </p:animEffect>
                                  </p:childTnLst>
                                </p:cTn>
                              </p:par>
                              <p:par>
                                <p:cTn id="51" presetID="12" presetClass="entr" presetSubtype="4" fill="hold" grpId="0" nodeType="withEffect">
                                  <p:stCondLst>
                                    <p:cond delay="0"/>
                                  </p:stCondLst>
                                  <p:childTnLst>
                                    <p:set>
                                      <p:cBhvr>
                                        <p:cTn id="52" dur="1" fill="hold">
                                          <p:stCondLst>
                                            <p:cond delay="0"/>
                                          </p:stCondLst>
                                        </p:cTn>
                                        <p:tgtEl>
                                          <p:spTgt spid="96"/>
                                        </p:tgtEl>
                                        <p:attrNameLst>
                                          <p:attrName>style.visibility</p:attrName>
                                        </p:attrNameLst>
                                      </p:cBhvr>
                                      <p:to>
                                        <p:strVal val="visible"/>
                                      </p:to>
                                    </p:set>
                                    <p:anim calcmode="lin" valueType="num">
                                      <p:cBhvr additive="base">
                                        <p:cTn id="53" dur="500"/>
                                        <p:tgtEl>
                                          <p:spTgt spid="96"/>
                                        </p:tgtEl>
                                        <p:attrNameLst>
                                          <p:attrName>ppt_y</p:attrName>
                                        </p:attrNameLst>
                                      </p:cBhvr>
                                      <p:tavLst>
                                        <p:tav tm="0">
                                          <p:val>
                                            <p:strVal val="#ppt_y+#ppt_h*1.125000"/>
                                          </p:val>
                                        </p:tav>
                                        <p:tav tm="100000">
                                          <p:val>
                                            <p:strVal val="#ppt_y"/>
                                          </p:val>
                                        </p:tav>
                                      </p:tavLst>
                                    </p:anim>
                                    <p:animEffect transition="in" filter="wipe(up)">
                                      <p:cBhvr>
                                        <p:cTn id="54" dur="500"/>
                                        <p:tgtEl>
                                          <p:spTgt spid="96"/>
                                        </p:tgtEl>
                                      </p:cBhvr>
                                    </p:animEffect>
                                  </p:childTnLst>
                                </p:cTn>
                              </p:par>
                              <p:par>
                                <p:cTn id="55" presetID="12" presetClass="entr" presetSubtype="4" fill="hold" grpId="0" nodeType="withEffect">
                                  <p:stCondLst>
                                    <p:cond delay="0"/>
                                  </p:stCondLst>
                                  <p:childTnLst>
                                    <p:set>
                                      <p:cBhvr>
                                        <p:cTn id="56" dur="1" fill="hold">
                                          <p:stCondLst>
                                            <p:cond delay="0"/>
                                          </p:stCondLst>
                                        </p:cTn>
                                        <p:tgtEl>
                                          <p:spTgt spid="94"/>
                                        </p:tgtEl>
                                        <p:attrNameLst>
                                          <p:attrName>style.visibility</p:attrName>
                                        </p:attrNameLst>
                                      </p:cBhvr>
                                      <p:to>
                                        <p:strVal val="visible"/>
                                      </p:to>
                                    </p:set>
                                    <p:anim calcmode="lin" valueType="num">
                                      <p:cBhvr additive="base">
                                        <p:cTn id="57" dur="500"/>
                                        <p:tgtEl>
                                          <p:spTgt spid="94"/>
                                        </p:tgtEl>
                                        <p:attrNameLst>
                                          <p:attrName>ppt_y</p:attrName>
                                        </p:attrNameLst>
                                      </p:cBhvr>
                                      <p:tavLst>
                                        <p:tav tm="0">
                                          <p:val>
                                            <p:strVal val="#ppt_y+#ppt_h*1.125000"/>
                                          </p:val>
                                        </p:tav>
                                        <p:tav tm="100000">
                                          <p:val>
                                            <p:strVal val="#ppt_y"/>
                                          </p:val>
                                        </p:tav>
                                      </p:tavLst>
                                    </p:anim>
                                    <p:animEffect transition="in" filter="wipe(up)">
                                      <p:cBhvr>
                                        <p:cTn id="58" dur="500"/>
                                        <p:tgtEl>
                                          <p:spTgt spid="94"/>
                                        </p:tgtEl>
                                      </p:cBhvr>
                                    </p:animEffect>
                                  </p:childTnLst>
                                </p:cTn>
                              </p:par>
                              <p:par>
                                <p:cTn id="59" presetID="12" presetClass="entr" presetSubtype="4" fill="hold" grpId="0" nodeType="withEffect">
                                  <p:stCondLst>
                                    <p:cond delay="0"/>
                                  </p:stCondLst>
                                  <p:childTnLst>
                                    <p:set>
                                      <p:cBhvr>
                                        <p:cTn id="60" dur="1" fill="hold">
                                          <p:stCondLst>
                                            <p:cond delay="0"/>
                                          </p:stCondLst>
                                        </p:cTn>
                                        <p:tgtEl>
                                          <p:spTgt spid="91"/>
                                        </p:tgtEl>
                                        <p:attrNameLst>
                                          <p:attrName>style.visibility</p:attrName>
                                        </p:attrNameLst>
                                      </p:cBhvr>
                                      <p:to>
                                        <p:strVal val="visible"/>
                                      </p:to>
                                    </p:set>
                                    <p:anim calcmode="lin" valueType="num">
                                      <p:cBhvr additive="base">
                                        <p:cTn id="61" dur="500"/>
                                        <p:tgtEl>
                                          <p:spTgt spid="91"/>
                                        </p:tgtEl>
                                        <p:attrNameLst>
                                          <p:attrName>ppt_y</p:attrName>
                                        </p:attrNameLst>
                                      </p:cBhvr>
                                      <p:tavLst>
                                        <p:tav tm="0">
                                          <p:val>
                                            <p:strVal val="#ppt_y+#ppt_h*1.125000"/>
                                          </p:val>
                                        </p:tav>
                                        <p:tav tm="100000">
                                          <p:val>
                                            <p:strVal val="#ppt_y"/>
                                          </p:val>
                                        </p:tav>
                                      </p:tavLst>
                                    </p:anim>
                                    <p:animEffect transition="in" filter="wipe(up)">
                                      <p:cBhvr>
                                        <p:cTn id="62"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1" grpId="0" animBg="1"/>
      <p:bldP spid="83" grpId="0" animBg="1"/>
      <p:bldP spid="85" grpId="0" animBg="1"/>
      <p:bldP spid="86" grpId="0" animBg="1"/>
      <p:bldP spid="44" grpId="0" animBg="1"/>
      <p:bldP spid="38" grpId="0" animBg="1"/>
      <p:bldP spid="33" grpId="0" animBg="1"/>
      <p:bldP spid="35" grpId="0" animBg="1"/>
      <p:bldP spid="82" grpId="0" animBg="1"/>
      <p:bldP spid="87" grpId="0" animBg="1"/>
      <p:bldP spid="88" grpId="0" animBg="1"/>
      <p:bldP spid="89" grpId="0" animBg="1"/>
      <p:bldP spid="91" grpId="0" animBg="1"/>
      <p:bldP spid="92" grpId="0" animBg="1"/>
      <p:bldP spid="93" grpId="0" animBg="1"/>
      <p:bldP spid="94" grpId="0" animBg="1"/>
      <p:bldP spid="95" grpId="0" animBg="1"/>
      <p:bldP spid="9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E30B0-84B0-F2A2-C92A-E72771E0EE46}"/>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296DAEC5-ADE5-830C-CC08-6356947ACA2C}"/>
              </a:ext>
            </a:extLst>
          </p:cNvPr>
          <p:cNvSpPr/>
          <p:nvPr/>
        </p:nvSpPr>
        <p:spPr>
          <a:xfrm>
            <a:off x="463054" y="2971082"/>
            <a:ext cx="3850312" cy="1620000"/>
          </a:xfrm>
          <a:prstGeom prst="roundRect">
            <a:avLst/>
          </a:prstGeom>
          <a:solidFill>
            <a:schemeClr val="accent5">
              <a:alpha val="6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rtlCol="0" anchor="t"/>
          <a:lstStyle/>
          <a:p>
            <a:r>
              <a:rPr lang="en-GB" sz="1600" b="1" noProof="1">
                <a:solidFill>
                  <a:schemeClr val="bg1"/>
                </a:solidFill>
                <a:latin typeface="Century Gothic" panose="020B0502020202020204" pitchFamily="34" charset="0"/>
              </a:rPr>
              <a:t>RADIO BROADCASTS</a:t>
            </a:r>
          </a:p>
        </p:txBody>
      </p:sp>
      <p:sp>
        <p:nvSpPr>
          <p:cNvPr id="6" name="Rounded Rectangle 5">
            <a:extLst>
              <a:ext uri="{FF2B5EF4-FFF2-40B4-BE49-F238E27FC236}">
                <a16:creationId xmlns:a16="http://schemas.microsoft.com/office/drawing/2014/main" id="{A040CF32-68D8-7E15-D0C4-83930875A2DE}"/>
              </a:ext>
            </a:extLst>
          </p:cNvPr>
          <p:cNvSpPr/>
          <p:nvPr/>
        </p:nvSpPr>
        <p:spPr>
          <a:xfrm>
            <a:off x="6369377" y="1206703"/>
            <a:ext cx="3912809" cy="1620000"/>
          </a:xfrm>
          <a:prstGeom prst="roundRect">
            <a:avLst/>
          </a:prstGeom>
          <a:solidFill>
            <a:schemeClr val="accent5">
              <a:alpha val="6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rtlCol="0" anchor="t"/>
          <a:lstStyle/>
          <a:p>
            <a:r>
              <a:rPr lang="en-GB" sz="1600" b="1" noProof="1">
                <a:solidFill>
                  <a:schemeClr val="bg1"/>
                </a:solidFill>
                <a:latin typeface="Century Gothic" panose="020B0502020202020204" pitchFamily="34" charset="0"/>
              </a:rPr>
              <a:t>MATERIALS DISTRIBUTION</a:t>
            </a:r>
          </a:p>
        </p:txBody>
      </p:sp>
      <p:sp>
        <p:nvSpPr>
          <p:cNvPr id="15" name="Rounded Rectangle 14">
            <a:extLst>
              <a:ext uri="{FF2B5EF4-FFF2-40B4-BE49-F238E27FC236}">
                <a16:creationId xmlns:a16="http://schemas.microsoft.com/office/drawing/2014/main" id="{5F81BF67-9720-2010-8FC1-C0D30D12AA0C}"/>
              </a:ext>
            </a:extLst>
          </p:cNvPr>
          <p:cNvSpPr/>
          <p:nvPr/>
        </p:nvSpPr>
        <p:spPr>
          <a:xfrm>
            <a:off x="522516" y="1207004"/>
            <a:ext cx="5759818" cy="1620000"/>
          </a:xfrm>
          <a:prstGeom prst="roundRect">
            <a:avLst/>
          </a:prstGeom>
          <a:solidFill>
            <a:schemeClr val="accent5">
              <a:alpha val="6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rtlCol="0" anchor="t"/>
          <a:lstStyle/>
          <a:p>
            <a:r>
              <a:rPr lang="en-GB" sz="1600" b="1" noProof="1">
                <a:solidFill>
                  <a:schemeClr val="bg1"/>
                </a:solidFill>
                <a:latin typeface="Century Gothic" panose="020B0502020202020204" pitchFamily="34" charset="0"/>
              </a:rPr>
              <a:t>SMS-BASED SUPPORT</a:t>
            </a:r>
          </a:p>
        </p:txBody>
      </p:sp>
      <p:sp>
        <p:nvSpPr>
          <p:cNvPr id="16" name="Rounded Rectangle 15">
            <a:extLst>
              <a:ext uri="{FF2B5EF4-FFF2-40B4-BE49-F238E27FC236}">
                <a16:creationId xmlns:a16="http://schemas.microsoft.com/office/drawing/2014/main" id="{0B1D5560-9DC5-DFFF-A4A1-02E48A28C55B}"/>
              </a:ext>
            </a:extLst>
          </p:cNvPr>
          <p:cNvSpPr/>
          <p:nvPr/>
        </p:nvSpPr>
        <p:spPr>
          <a:xfrm>
            <a:off x="4375862" y="2971082"/>
            <a:ext cx="7569396" cy="1620000"/>
          </a:xfrm>
          <a:prstGeom prst="roundRect">
            <a:avLst/>
          </a:prstGeom>
          <a:solidFill>
            <a:schemeClr val="accent5">
              <a:alpha val="6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rtlCol="0" anchor="t"/>
          <a:lstStyle/>
          <a:p>
            <a:r>
              <a:rPr lang="en-GB" sz="1600" b="1" noProof="1">
                <a:solidFill>
                  <a:schemeClr val="bg1"/>
                </a:solidFill>
                <a:latin typeface="Century Gothic" panose="020B0502020202020204" pitchFamily="34" charset="0"/>
              </a:rPr>
              <a:t>PHONE-BASED SUPPORT</a:t>
            </a:r>
          </a:p>
        </p:txBody>
      </p:sp>
      <p:sp>
        <p:nvSpPr>
          <p:cNvPr id="17" name="Rounded Rectangle 16">
            <a:extLst>
              <a:ext uri="{FF2B5EF4-FFF2-40B4-BE49-F238E27FC236}">
                <a16:creationId xmlns:a16="http://schemas.microsoft.com/office/drawing/2014/main" id="{428735CC-F935-D2EB-4F5B-E3A126CE7583}"/>
              </a:ext>
            </a:extLst>
          </p:cNvPr>
          <p:cNvSpPr/>
          <p:nvPr/>
        </p:nvSpPr>
        <p:spPr>
          <a:xfrm>
            <a:off x="463053" y="4702050"/>
            <a:ext cx="11482204" cy="1620000"/>
          </a:xfrm>
          <a:prstGeom prst="roundRect">
            <a:avLst/>
          </a:prstGeom>
          <a:solidFill>
            <a:schemeClr val="accent5">
              <a:alpha val="6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rtlCol="0" anchor="t"/>
          <a:lstStyle/>
          <a:p>
            <a:r>
              <a:rPr lang="en-GB" sz="1600" b="1" noProof="1">
                <a:solidFill>
                  <a:schemeClr val="bg1"/>
                </a:solidFill>
                <a:latin typeface="Century Gothic" panose="020B0502020202020204" pitchFamily="34" charset="0"/>
              </a:rPr>
              <a:t>IN-PERSON SUPPORT</a:t>
            </a:r>
          </a:p>
        </p:txBody>
      </p:sp>
      <p:sp>
        <p:nvSpPr>
          <p:cNvPr id="13" name="Rounded Rectangle 12">
            <a:extLst>
              <a:ext uri="{FF2B5EF4-FFF2-40B4-BE49-F238E27FC236}">
                <a16:creationId xmlns:a16="http://schemas.microsoft.com/office/drawing/2014/main" id="{CB47B537-683D-F208-FF00-33D7D92F26E4}"/>
              </a:ext>
            </a:extLst>
          </p:cNvPr>
          <p:cNvSpPr/>
          <p:nvPr/>
        </p:nvSpPr>
        <p:spPr>
          <a:xfrm>
            <a:off x="525550" y="3411985"/>
            <a:ext cx="1843200" cy="1080000"/>
          </a:xfrm>
          <a:prstGeom prst="roundRect">
            <a:avLst/>
          </a:prstGeom>
          <a:solidFill>
            <a:srgbClr val="234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Radio broadcasts of curriculum aligned lessons – Sierra Leone</a:t>
            </a:r>
          </a:p>
        </p:txBody>
      </p:sp>
      <p:sp>
        <p:nvSpPr>
          <p:cNvPr id="7" name="Subtitle 6">
            <a:extLst>
              <a:ext uri="{FF2B5EF4-FFF2-40B4-BE49-F238E27FC236}">
                <a16:creationId xmlns:a16="http://schemas.microsoft.com/office/drawing/2014/main" id="{3F6EE204-0EE0-83F0-D036-CFC3C328631E}"/>
              </a:ext>
            </a:extLst>
          </p:cNvPr>
          <p:cNvSpPr>
            <a:spLocks noGrp="1"/>
          </p:cNvSpPr>
          <p:nvPr>
            <p:ph type="subTitle" idx="1"/>
          </p:nvPr>
        </p:nvSpPr>
        <p:spPr>
          <a:xfrm>
            <a:off x="419100" y="164592"/>
            <a:ext cx="7327900" cy="895858"/>
          </a:xfrm>
          <a:noFill/>
        </p:spPr>
        <p:txBody>
          <a:bodyPr>
            <a:normAutofit/>
          </a:bodyPr>
          <a:lstStyle/>
          <a:p>
            <a:r>
              <a:rPr lang="en-GB" noProof="1"/>
              <a:t>Interventions to support or recover learning through disruptions</a:t>
            </a:r>
          </a:p>
        </p:txBody>
      </p:sp>
      <p:sp>
        <p:nvSpPr>
          <p:cNvPr id="10" name="Rounded Rectangle 9">
            <a:extLst>
              <a:ext uri="{FF2B5EF4-FFF2-40B4-BE49-F238E27FC236}">
                <a16:creationId xmlns:a16="http://schemas.microsoft.com/office/drawing/2014/main" id="{8900D036-80BF-0347-447D-C42FEBD9ED37}"/>
              </a:ext>
            </a:extLst>
          </p:cNvPr>
          <p:cNvSpPr/>
          <p:nvPr/>
        </p:nvSpPr>
        <p:spPr>
          <a:xfrm>
            <a:off x="10042748" y="3411985"/>
            <a:ext cx="1843200" cy="1080000"/>
          </a:xfrm>
          <a:prstGeom prst="roundRect">
            <a:avLst/>
          </a:prstGeom>
          <a:solidFill>
            <a:srgbClr val="234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Video tutoring + flexible content coverage – Kenya </a:t>
            </a:r>
          </a:p>
        </p:txBody>
      </p:sp>
      <p:sp>
        <p:nvSpPr>
          <p:cNvPr id="11" name="Rounded Rectangle 10">
            <a:extLst>
              <a:ext uri="{FF2B5EF4-FFF2-40B4-BE49-F238E27FC236}">
                <a16:creationId xmlns:a16="http://schemas.microsoft.com/office/drawing/2014/main" id="{749B1BE7-7FFA-CEFC-7463-D77373BD4B54}"/>
              </a:ext>
            </a:extLst>
          </p:cNvPr>
          <p:cNvSpPr/>
          <p:nvPr/>
        </p:nvSpPr>
        <p:spPr>
          <a:xfrm>
            <a:off x="2389946" y="3411985"/>
            <a:ext cx="1843200" cy="1080000"/>
          </a:xfrm>
          <a:prstGeom prst="roundRect">
            <a:avLst/>
          </a:prstGeom>
          <a:solidFill>
            <a:srgbClr val="234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Interactive radio with facilitator present – Sudan &amp; Somalia</a:t>
            </a:r>
          </a:p>
        </p:txBody>
      </p:sp>
      <p:sp>
        <p:nvSpPr>
          <p:cNvPr id="14" name="Rounded Rectangle 13">
            <a:extLst>
              <a:ext uri="{FF2B5EF4-FFF2-40B4-BE49-F238E27FC236}">
                <a16:creationId xmlns:a16="http://schemas.microsoft.com/office/drawing/2014/main" id="{5D32F1AB-AC84-41AE-3166-B5740CCCDC9F}"/>
              </a:ext>
            </a:extLst>
          </p:cNvPr>
          <p:cNvSpPr/>
          <p:nvPr/>
        </p:nvSpPr>
        <p:spPr>
          <a:xfrm>
            <a:off x="2427919" y="5132219"/>
            <a:ext cx="1843200" cy="1080000"/>
          </a:xfrm>
          <a:prstGeom prst="roundRect">
            <a:avLst/>
          </a:prstGeom>
          <a:solidFill>
            <a:srgbClr val="234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Structured pedagogy adapted home visits – Zambia </a:t>
            </a:r>
          </a:p>
        </p:txBody>
      </p:sp>
      <p:sp>
        <p:nvSpPr>
          <p:cNvPr id="19" name="Rounded Rectangle 18">
            <a:extLst>
              <a:ext uri="{FF2B5EF4-FFF2-40B4-BE49-F238E27FC236}">
                <a16:creationId xmlns:a16="http://schemas.microsoft.com/office/drawing/2014/main" id="{F48E4696-3E65-AECB-1C5E-8C8C081086E2}"/>
              </a:ext>
            </a:extLst>
          </p:cNvPr>
          <p:cNvSpPr/>
          <p:nvPr/>
        </p:nvSpPr>
        <p:spPr>
          <a:xfrm>
            <a:off x="542472" y="5132219"/>
            <a:ext cx="1843200" cy="1080000"/>
          </a:xfrm>
          <a:prstGeom prst="roundRect">
            <a:avLst/>
          </a:prstGeom>
          <a:solidFill>
            <a:srgbClr val="234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Teacher visits to home or community groups – India  </a:t>
            </a:r>
          </a:p>
        </p:txBody>
      </p:sp>
      <p:sp>
        <p:nvSpPr>
          <p:cNvPr id="20" name="Rounded Rectangle 19">
            <a:extLst>
              <a:ext uri="{FF2B5EF4-FFF2-40B4-BE49-F238E27FC236}">
                <a16:creationId xmlns:a16="http://schemas.microsoft.com/office/drawing/2014/main" id="{C04A73BA-E45D-AD8E-8E2D-DDE06704DCC6}"/>
              </a:ext>
            </a:extLst>
          </p:cNvPr>
          <p:cNvSpPr/>
          <p:nvPr/>
        </p:nvSpPr>
        <p:spPr>
          <a:xfrm>
            <a:off x="600528" y="1663335"/>
            <a:ext cx="1843200" cy="1080000"/>
          </a:xfrm>
          <a:prstGeom prst="roundRect">
            <a:avLst/>
          </a:prstGeom>
          <a:solidFill>
            <a:srgbClr val="234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1">
                <a:solidFill>
                  <a:schemeClr val="bg1"/>
                </a:solidFill>
                <a:latin typeface="Century Gothic" panose="020B0502020202020204" pitchFamily="34" charset="0"/>
              </a:rPr>
              <a:t>Mathematics content delivered by SMS </a:t>
            </a:r>
            <a:r>
              <a:rPr lang="en-GB" sz="1400" noProof="1">
                <a:solidFill>
                  <a:schemeClr val="bg1"/>
                </a:solidFill>
                <a:latin typeface="Century Gothic" panose="020B0502020202020204" pitchFamily="34" charset="0"/>
              </a:rPr>
              <a:t>– </a:t>
            </a:r>
            <a:r>
              <a:rPr lang="en-GB" sz="1200" noProof="1">
                <a:solidFill>
                  <a:schemeClr val="bg1"/>
                </a:solidFill>
                <a:latin typeface="Century Gothic" panose="020B0502020202020204" pitchFamily="34" charset="0"/>
              </a:rPr>
              <a:t>Kenya, Nepal, Philippines, Uganda, Botswana</a:t>
            </a:r>
            <a:endParaRPr lang="en-GB" sz="1400" noProof="1">
              <a:solidFill>
                <a:schemeClr val="bg1"/>
              </a:solidFill>
              <a:latin typeface="Century Gothic" panose="020B0502020202020204" pitchFamily="34" charset="0"/>
            </a:endParaRPr>
          </a:p>
        </p:txBody>
      </p:sp>
      <p:sp>
        <p:nvSpPr>
          <p:cNvPr id="21" name="Rounded Rectangle 20">
            <a:extLst>
              <a:ext uri="{FF2B5EF4-FFF2-40B4-BE49-F238E27FC236}">
                <a16:creationId xmlns:a16="http://schemas.microsoft.com/office/drawing/2014/main" id="{4BD9F2F7-7BC1-A12B-8B45-4A63307EF334}"/>
              </a:ext>
            </a:extLst>
          </p:cNvPr>
          <p:cNvSpPr/>
          <p:nvPr/>
        </p:nvSpPr>
        <p:spPr>
          <a:xfrm>
            <a:off x="4329175" y="1663335"/>
            <a:ext cx="1843200" cy="1080000"/>
          </a:xfrm>
          <a:prstGeom prst="roundRect">
            <a:avLst/>
          </a:prstGeom>
          <a:solidFill>
            <a:srgbClr val="234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noProof="1">
                <a:solidFill>
                  <a:schemeClr val="bg1"/>
                </a:solidFill>
                <a:latin typeface="Century Gothic" panose="020B0502020202020204" pitchFamily="34" charset="0"/>
              </a:rPr>
              <a:t>WhatsApp groups for low performing students – Pakistan </a:t>
            </a:r>
          </a:p>
        </p:txBody>
      </p:sp>
      <p:sp>
        <p:nvSpPr>
          <p:cNvPr id="25" name="Rounded Rectangle 24">
            <a:extLst>
              <a:ext uri="{FF2B5EF4-FFF2-40B4-BE49-F238E27FC236}">
                <a16:creationId xmlns:a16="http://schemas.microsoft.com/office/drawing/2014/main" id="{87218C62-88B1-2484-EE90-E9A22B43054B}"/>
              </a:ext>
            </a:extLst>
          </p:cNvPr>
          <p:cNvSpPr/>
          <p:nvPr/>
        </p:nvSpPr>
        <p:spPr>
          <a:xfrm>
            <a:off x="6198813" y="5132219"/>
            <a:ext cx="1843200" cy="1080000"/>
          </a:xfrm>
          <a:prstGeom prst="roundRect">
            <a:avLst/>
          </a:prstGeom>
          <a:solidFill>
            <a:srgbClr val="234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1">
                <a:solidFill>
                  <a:schemeClr val="bg1"/>
                </a:solidFill>
                <a:latin typeface="Century Gothic" panose="020B0502020202020204" pitchFamily="34" charset="0"/>
              </a:rPr>
              <a:t>Teaching assistants for low-performing students + </a:t>
            </a:r>
            <a:r>
              <a:rPr lang="en-GB" sz="1100" noProof="1">
                <a:solidFill>
                  <a:schemeClr val="bg1"/>
                </a:solidFill>
                <a:latin typeface="Century Gothic" panose="020B0502020202020204" pitchFamily="34" charset="0"/>
              </a:rPr>
              <a:t>structured pedagogy </a:t>
            </a:r>
            <a:r>
              <a:rPr lang="en-GB" sz="1200" noProof="1">
                <a:solidFill>
                  <a:schemeClr val="bg1"/>
                </a:solidFill>
                <a:latin typeface="Century Gothic" panose="020B0502020202020204" pitchFamily="34" charset="0"/>
              </a:rPr>
              <a:t>– </a:t>
            </a:r>
            <a:r>
              <a:rPr lang="en-GB" sz="1100" noProof="1">
                <a:solidFill>
                  <a:schemeClr val="bg1"/>
                </a:solidFill>
                <a:latin typeface="Century Gothic" panose="020B0502020202020204" pitchFamily="34" charset="0"/>
              </a:rPr>
              <a:t>South Africa </a:t>
            </a:r>
            <a:endParaRPr lang="en-GB" sz="1200" noProof="1">
              <a:solidFill>
                <a:schemeClr val="bg1"/>
              </a:solidFill>
              <a:latin typeface="Century Gothic" panose="020B0502020202020204" pitchFamily="34" charset="0"/>
            </a:endParaRPr>
          </a:p>
        </p:txBody>
      </p:sp>
      <p:sp>
        <p:nvSpPr>
          <p:cNvPr id="26" name="Rounded Rectangle 25">
            <a:extLst>
              <a:ext uri="{FF2B5EF4-FFF2-40B4-BE49-F238E27FC236}">
                <a16:creationId xmlns:a16="http://schemas.microsoft.com/office/drawing/2014/main" id="{974D81D6-98E0-04B5-0C75-E3BD652F9119}"/>
              </a:ext>
            </a:extLst>
          </p:cNvPr>
          <p:cNvSpPr/>
          <p:nvPr/>
        </p:nvSpPr>
        <p:spPr>
          <a:xfrm>
            <a:off x="2464851" y="1663335"/>
            <a:ext cx="1843200" cy="1080000"/>
          </a:xfrm>
          <a:prstGeom prst="roundRect">
            <a:avLst/>
          </a:prstGeom>
          <a:solidFill>
            <a:srgbClr val="234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noProof="1">
                <a:solidFill>
                  <a:schemeClr val="bg1"/>
                </a:solidFill>
                <a:latin typeface="Century Gothic" panose="020B0502020202020204" pitchFamily="34" charset="0"/>
              </a:rPr>
              <a:t>SMS-based adaptive platform for catch-up classes – Kenya </a:t>
            </a:r>
          </a:p>
        </p:txBody>
      </p:sp>
      <p:sp>
        <p:nvSpPr>
          <p:cNvPr id="27" name="Rounded Rectangle 26">
            <a:extLst>
              <a:ext uri="{FF2B5EF4-FFF2-40B4-BE49-F238E27FC236}">
                <a16:creationId xmlns:a16="http://schemas.microsoft.com/office/drawing/2014/main" id="{6608D9B3-2C8E-AF9C-15D8-E4039399F76E}"/>
              </a:ext>
            </a:extLst>
          </p:cNvPr>
          <p:cNvSpPr/>
          <p:nvPr/>
        </p:nvSpPr>
        <p:spPr>
          <a:xfrm>
            <a:off x="8084260" y="5132219"/>
            <a:ext cx="1843200" cy="1080000"/>
          </a:xfrm>
          <a:prstGeom prst="roundRect">
            <a:avLst/>
          </a:prstGeom>
          <a:solidFill>
            <a:srgbClr val="234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1">
                <a:solidFill>
                  <a:schemeClr val="bg1"/>
                </a:solidFill>
                <a:latin typeface="Century Gothic" panose="020B0502020202020204" pitchFamily="34" charset="0"/>
              </a:rPr>
              <a:t>After-school catch-up classes by assessed level – Myanmar, India, DRC</a:t>
            </a:r>
          </a:p>
        </p:txBody>
      </p:sp>
      <p:sp>
        <p:nvSpPr>
          <p:cNvPr id="29" name="Rounded Rectangle 28">
            <a:extLst>
              <a:ext uri="{FF2B5EF4-FFF2-40B4-BE49-F238E27FC236}">
                <a16:creationId xmlns:a16="http://schemas.microsoft.com/office/drawing/2014/main" id="{F5A84FA5-CAEF-8FA6-54A8-F8ECFBC43D76}"/>
              </a:ext>
            </a:extLst>
          </p:cNvPr>
          <p:cNvSpPr/>
          <p:nvPr/>
        </p:nvSpPr>
        <p:spPr>
          <a:xfrm>
            <a:off x="4313366" y="5132219"/>
            <a:ext cx="1843200" cy="1080000"/>
          </a:xfrm>
          <a:prstGeom prst="roundRect">
            <a:avLst/>
          </a:prstGeom>
          <a:solidFill>
            <a:srgbClr val="234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1">
                <a:solidFill>
                  <a:schemeClr val="bg1"/>
                </a:solidFill>
                <a:latin typeface="Century Gothic" panose="020B0502020202020204" pitchFamily="34" charset="0"/>
              </a:rPr>
              <a:t>Teacher training in targeted instruction + school action plans – Madagascar </a:t>
            </a:r>
          </a:p>
        </p:txBody>
      </p:sp>
      <p:sp>
        <p:nvSpPr>
          <p:cNvPr id="31" name="Rounded Rectangle 30">
            <a:extLst>
              <a:ext uri="{FF2B5EF4-FFF2-40B4-BE49-F238E27FC236}">
                <a16:creationId xmlns:a16="http://schemas.microsoft.com/office/drawing/2014/main" id="{B3C6F001-96DA-F457-4F87-410CCF98B406}"/>
              </a:ext>
            </a:extLst>
          </p:cNvPr>
          <p:cNvSpPr/>
          <p:nvPr/>
        </p:nvSpPr>
        <p:spPr>
          <a:xfrm>
            <a:off x="4439134" y="3411985"/>
            <a:ext cx="1843200" cy="1080000"/>
          </a:xfrm>
          <a:prstGeom prst="roundRect">
            <a:avLst/>
          </a:prstGeom>
          <a:solidFill>
            <a:srgbClr val="234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Phone tutorials to review broadcast content –Sierra Leone</a:t>
            </a:r>
          </a:p>
        </p:txBody>
      </p:sp>
      <p:sp>
        <p:nvSpPr>
          <p:cNvPr id="32" name="Rounded Rectangle 31">
            <a:extLst>
              <a:ext uri="{FF2B5EF4-FFF2-40B4-BE49-F238E27FC236}">
                <a16:creationId xmlns:a16="http://schemas.microsoft.com/office/drawing/2014/main" id="{5B76DEC9-1998-9D83-B4DB-DF65C9CE5FD0}"/>
              </a:ext>
            </a:extLst>
          </p:cNvPr>
          <p:cNvSpPr/>
          <p:nvPr/>
        </p:nvSpPr>
        <p:spPr>
          <a:xfrm>
            <a:off x="6449531" y="1663335"/>
            <a:ext cx="1843200" cy="1080000"/>
          </a:xfrm>
          <a:prstGeom prst="roundRect">
            <a:avLst/>
          </a:prstGeom>
          <a:solidFill>
            <a:srgbClr val="234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Printed materials distributed to households – Sierra Leone</a:t>
            </a:r>
          </a:p>
        </p:txBody>
      </p:sp>
      <p:sp>
        <p:nvSpPr>
          <p:cNvPr id="33" name="Rounded Rectangle 32">
            <a:extLst>
              <a:ext uri="{FF2B5EF4-FFF2-40B4-BE49-F238E27FC236}">
                <a16:creationId xmlns:a16="http://schemas.microsoft.com/office/drawing/2014/main" id="{E3C6665C-CC78-3851-3F8F-68FF7A0720FB}"/>
              </a:ext>
            </a:extLst>
          </p:cNvPr>
          <p:cNvSpPr/>
          <p:nvPr/>
        </p:nvSpPr>
        <p:spPr>
          <a:xfrm>
            <a:off x="9969706" y="5132219"/>
            <a:ext cx="1843200" cy="1080000"/>
          </a:xfrm>
          <a:prstGeom prst="roundRect">
            <a:avLst/>
          </a:prstGeom>
          <a:solidFill>
            <a:srgbClr val="234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noProof="1">
                <a:solidFill>
                  <a:schemeClr val="bg1"/>
                </a:solidFill>
                <a:latin typeface="Century Gothic" panose="020B0502020202020204" pitchFamily="34" charset="0"/>
              </a:rPr>
              <a:t>Small-group tutoring for low-performing students – Niger </a:t>
            </a:r>
          </a:p>
        </p:txBody>
      </p:sp>
      <p:sp>
        <p:nvSpPr>
          <p:cNvPr id="9" name="Rounded Rectangle 8">
            <a:extLst>
              <a:ext uri="{FF2B5EF4-FFF2-40B4-BE49-F238E27FC236}">
                <a16:creationId xmlns:a16="http://schemas.microsoft.com/office/drawing/2014/main" id="{1A182D29-24BA-667A-6F16-9AA0BD447225}"/>
              </a:ext>
            </a:extLst>
          </p:cNvPr>
          <p:cNvSpPr/>
          <p:nvPr/>
        </p:nvSpPr>
        <p:spPr>
          <a:xfrm>
            <a:off x="8351902" y="1678571"/>
            <a:ext cx="1843200" cy="1080000"/>
          </a:xfrm>
          <a:prstGeom prst="roundRect">
            <a:avLst/>
          </a:prstGeom>
          <a:solidFill>
            <a:srgbClr val="234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Device and laptop provision – Peru &amp; Columbia*</a:t>
            </a:r>
          </a:p>
        </p:txBody>
      </p:sp>
      <p:sp>
        <p:nvSpPr>
          <p:cNvPr id="12" name="TextBox 11">
            <a:extLst>
              <a:ext uri="{FF2B5EF4-FFF2-40B4-BE49-F238E27FC236}">
                <a16:creationId xmlns:a16="http://schemas.microsoft.com/office/drawing/2014/main" id="{0E4A71A9-91FE-CED0-24C4-937DDBC668CA}"/>
              </a:ext>
            </a:extLst>
          </p:cNvPr>
          <p:cNvSpPr txBox="1"/>
          <p:nvPr/>
        </p:nvSpPr>
        <p:spPr>
          <a:xfrm>
            <a:off x="8569020" y="6425222"/>
            <a:ext cx="2322286" cy="230832"/>
          </a:xfrm>
          <a:prstGeom prst="rect">
            <a:avLst/>
          </a:prstGeom>
          <a:noFill/>
        </p:spPr>
        <p:txBody>
          <a:bodyPr wrap="square" rtlCol="0">
            <a:spAutoFit/>
          </a:bodyPr>
          <a:lstStyle/>
          <a:p>
            <a:r>
              <a:rPr lang="en-GB" sz="900" dirty="0">
                <a:latin typeface="Century Gothic" panose="020B0502020202020204" pitchFamily="34" charset="0"/>
              </a:rPr>
              <a:t>*Non-disruption context </a:t>
            </a:r>
          </a:p>
        </p:txBody>
      </p:sp>
      <p:sp>
        <p:nvSpPr>
          <p:cNvPr id="18" name="Rounded Rectangle 17">
            <a:extLst>
              <a:ext uri="{FF2B5EF4-FFF2-40B4-BE49-F238E27FC236}">
                <a16:creationId xmlns:a16="http://schemas.microsoft.com/office/drawing/2014/main" id="{CB77DD70-3B93-AC95-027E-96E3D3B4AD73}"/>
              </a:ext>
            </a:extLst>
          </p:cNvPr>
          <p:cNvSpPr/>
          <p:nvPr/>
        </p:nvSpPr>
        <p:spPr>
          <a:xfrm>
            <a:off x="8174876" y="3411985"/>
            <a:ext cx="1843200" cy="1080000"/>
          </a:xfrm>
          <a:prstGeom prst="roundRect">
            <a:avLst/>
          </a:prstGeom>
          <a:solidFill>
            <a:srgbClr val="234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Phone tutorials to review online content – Kenya</a:t>
            </a:r>
          </a:p>
        </p:txBody>
      </p:sp>
      <p:sp>
        <p:nvSpPr>
          <p:cNvPr id="3" name="Rounded Rectangle 2">
            <a:extLst>
              <a:ext uri="{FF2B5EF4-FFF2-40B4-BE49-F238E27FC236}">
                <a16:creationId xmlns:a16="http://schemas.microsoft.com/office/drawing/2014/main" id="{6FE634A1-5695-7F2A-635B-39139CCA5382}"/>
              </a:ext>
            </a:extLst>
          </p:cNvPr>
          <p:cNvSpPr/>
          <p:nvPr/>
        </p:nvSpPr>
        <p:spPr>
          <a:xfrm>
            <a:off x="6307005" y="3411985"/>
            <a:ext cx="1843200" cy="1080000"/>
          </a:xfrm>
          <a:prstGeom prst="roundRect">
            <a:avLst/>
          </a:prstGeom>
          <a:solidFill>
            <a:srgbClr val="234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Phone tutorials by assessed level – </a:t>
            </a:r>
            <a:r>
              <a:rPr lang="en-GB" sz="1200" noProof="1">
                <a:solidFill>
                  <a:schemeClr val="bg1"/>
                </a:solidFill>
                <a:latin typeface="Century Gothic" panose="020B0502020202020204" pitchFamily="34" charset="0"/>
              </a:rPr>
              <a:t>India, Kenya, Nepal, Philippines, Uganda &amp; Botswana</a:t>
            </a:r>
            <a:endParaRPr lang="en-GB" sz="1400" noProof="1">
              <a:solidFill>
                <a:schemeClr val="bg1"/>
              </a:solidFill>
              <a:latin typeface="Century Gothic" panose="020B0502020202020204" pitchFamily="34" charset="0"/>
            </a:endParaRPr>
          </a:p>
        </p:txBody>
      </p:sp>
    </p:spTree>
    <p:extLst>
      <p:ext uri="{BB962C8B-B14F-4D97-AF65-F5344CB8AC3E}">
        <p14:creationId xmlns:p14="http://schemas.microsoft.com/office/powerpoint/2010/main" val="316892969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15" grpId="0" animBg="1"/>
      <p:bldP spid="16" grpId="0" animBg="1"/>
      <p:bldP spid="17" grpId="0" animBg="1"/>
      <p:bldP spid="13" grpId="0" animBg="1"/>
      <p:bldP spid="10" grpId="0" animBg="1"/>
      <p:bldP spid="11" grpId="0" animBg="1"/>
      <p:bldP spid="14" grpId="0" animBg="1"/>
      <p:bldP spid="19" grpId="0" animBg="1"/>
      <p:bldP spid="20" grpId="0" animBg="1"/>
      <p:bldP spid="21" grpId="0" animBg="1"/>
      <p:bldP spid="25" grpId="0" animBg="1"/>
      <p:bldP spid="26" grpId="0" animBg="1"/>
      <p:bldP spid="27" grpId="0" animBg="1"/>
      <p:bldP spid="29" grpId="0" animBg="1"/>
      <p:bldP spid="31" grpId="0" animBg="1"/>
      <p:bldP spid="32" grpId="0" animBg="1"/>
      <p:bldP spid="33" grpId="0" animBg="1"/>
      <p:bldP spid="9" grpId="0" animBg="1"/>
      <p:bldP spid="18"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935D5-F20F-EAAB-D1F4-ECA18C78ABC1}"/>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0C3464F5-BDC5-82C8-4929-186AC70BFAE1}"/>
              </a:ext>
            </a:extLst>
          </p:cNvPr>
          <p:cNvSpPr/>
          <p:nvPr/>
        </p:nvSpPr>
        <p:spPr>
          <a:xfrm>
            <a:off x="463054" y="2971082"/>
            <a:ext cx="3850312" cy="1620000"/>
          </a:xfrm>
          <a:prstGeom prst="roundRect">
            <a:avLst/>
          </a:prstGeom>
          <a:solidFill>
            <a:schemeClr val="accent5">
              <a:alpha val="6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rtlCol="0" anchor="t"/>
          <a:lstStyle/>
          <a:p>
            <a:r>
              <a:rPr lang="en-GB" sz="1600" b="1" noProof="1">
                <a:solidFill>
                  <a:schemeClr val="bg1"/>
                </a:solidFill>
                <a:latin typeface="Century Gothic" panose="020B0502020202020204" pitchFamily="34" charset="0"/>
              </a:rPr>
              <a:t>RADIO BROADCASTS</a:t>
            </a:r>
          </a:p>
        </p:txBody>
      </p:sp>
      <p:sp>
        <p:nvSpPr>
          <p:cNvPr id="6" name="Rounded Rectangle 5">
            <a:extLst>
              <a:ext uri="{FF2B5EF4-FFF2-40B4-BE49-F238E27FC236}">
                <a16:creationId xmlns:a16="http://schemas.microsoft.com/office/drawing/2014/main" id="{38C5B8D0-E66F-F278-F077-8AC45E338881}"/>
              </a:ext>
            </a:extLst>
          </p:cNvPr>
          <p:cNvSpPr/>
          <p:nvPr/>
        </p:nvSpPr>
        <p:spPr>
          <a:xfrm>
            <a:off x="6369377" y="1206703"/>
            <a:ext cx="3912809" cy="1620000"/>
          </a:xfrm>
          <a:prstGeom prst="roundRect">
            <a:avLst/>
          </a:prstGeom>
          <a:solidFill>
            <a:schemeClr val="accent5">
              <a:alpha val="6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rtlCol="0" anchor="t"/>
          <a:lstStyle/>
          <a:p>
            <a:r>
              <a:rPr lang="en-GB" sz="1600" b="1" noProof="1">
                <a:solidFill>
                  <a:schemeClr val="bg1"/>
                </a:solidFill>
                <a:latin typeface="Century Gothic" panose="020B0502020202020204" pitchFamily="34" charset="0"/>
              </a:rPr>
              <a:t>MATERIALS DISTRIBUTION</a:t>
            </a:r>
          </a:p>
        </p:txBody>
      </p:sp>
      <p:sp>
        <p:nvSpPr>
          <p:cNvPr id="15" name="Rounded Rectangle 14">
            <a:extLst>
              <a:ext uri="{FF2B5EF4-FFF2-40B4-BE49-F238E27FC236}">
                <a16:creationId xmlns:a16="http://schemas.microsoft.com/office/drawing/2014/main" id="{D48796EB-73C0-F75B-CCDC-EA7D4673A7A7}"/>
              </a:ext>
            </a:extLst>
          </p:cNvPr>
          <p:cNvSpPr/>
          <p:nvPr/>
        </p:nvSpPr>
        <p:spPr>
          <a:xfrm>
            <a:off x="522516" y="1207004"/>
            <a:ext cx="5759818" cy="1620000"/>
          </a:xfrm>
          <a:prstGeom prst="roundRect">
            <a:avLst/>
          </a:prstGeom>
          <a:solidFill>
            <a:schemeClr val="accent5">
              <a:alpha val="6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rtlCol="0" anchor="t"/>
          <a:lstStyle/>
          <a:p>
            <a:r>
              <a:rPr lang="en-GB" sz="1600" b="1" noProof="1">
                <a:solidFill>
                  <a:schemeClr val="bg1"/>
                </a:solidFill>
                <a:latin typeface="Century Gothic" panose="020B0502020202020204" pitchFamily="34" charset="0"/>
              </a:rPr>
              <a:t>SMS-BASED SUPPORT</a:t>
            </a:r>
          </a:p>
        </p:txBody>
      </p:sp>
      <p:sp>
        <p:nvSpPr>
          <p:cNvPr id="16" name="Rounded Rectangle 15">
            <a:extLst>
              <a:ext uri="{FF2B5EF4-FFF2-40B4-BE49-F238E27FC236}">
                <a16:creationId xmlns:a16="http://schemas.microsoft.com/office/drawing/2014/main" id="{E27B8EB4-E138-1430-85F8-D625DCEAA5A8}"/>
              </a:ext>
            </a:extLst>
          </p:cNvPr>
          <p:cNvSpPr/>
          <p:nvPr/>
        </p:nvSpPr>
        <p:spPr>
          <a:xfrm>
            <a:off x="4375862" y="2971082"/>
            <a:ext cx="7569396" cy="1620000"/>
          </a:xfrm>
          <a:prstGeom prst="roundRect">
            <a:avLst/>
          </a:prstGeom>
          <a:solidFill>
            <a:schemeClr val="accent5">
              <a:alpha val="6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rtlCol="0" anchor="t"/>
          <a:lstStyle/>
          <a:p>
            <a:r>
              <a:rPr lang="en-GB" sz="1600" b="1" noProof="1">
                <a:solidFill>
                  <a:schemeClr val="bg1"/>
                </a:solidFill>
                <a:latin typeface="Century Gothic" panose="020B0502020202020204" pitchFamily="34" charset="0"/>
              </a:rPr>
              <a:t>PHONE-BASED SUPPORT</a:t>
            </a:r>
          </a:p>
        </p:txBody>
      </p:sp>
      <p:sp>
        <p:nvSpPr>
          <p:cNvPr id="17" name="Rounded Rectangle 16">
            <a:extLst>
              <a:ext uri="{FF2B5EF4-FFF2-40B4-BE49-F238E27FC236}">
                <a16:creationId xmlns:a16="http://schemas.microsoft.com/office/drawing/2014/main" id="{36FA1351-454D-CBC2-D226-013F2F495F3F}"/>
              </a:ext>
            </a:extLst>
          </p:cNvPr>
          <p:cNvSpPr/>
          <p:nvPr/>
        </p:nvSpPr>
        <p:spPr>
          <a:xfrm>
            <a:off x="463053" y="4702050"/>
            <a:ext cx="11482204" cy="1620000"/>
          </a:xfrm>
          <a:prstGeom prst="roundRect">
            <a:avLst/>
          </a:prstGeom>
          <a:solidFill>
            <a:schemeClr val="accent5">
              <a:alpha val="6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rtlCol="0" anchor="t"/>
          <a:lstStyle/>
          <a:p>
            <a:r>
              <a:rPr lang="en-GB" sz="1600" b="1" noProof="1">
                <a:solidFill>
                  <a:schemeClr val="bg1"/>
                </a:solidFill>
                <a:latin typeface="Century Gothic" panose="020B0502020202020204" pitchFamily="34" charset="0"/>
              </a:rPr>
              <a:t>IN-PERSON SUPPORT</a:t>
            </a:r>
          </a:p>
        </p:txBody>
      </p:sp>
      <p:sp>
        <p:nvSpPr>
          <p:cNvPr id="13" name="Rounded Rectangle 12">
            <a:extLst>
              <a:ext uri="{FF2B5EF4-FFF2-40B4-BE49-F238E27FC236}">
                <a16:creationId xmlns:a16="http://schemas.microsoft.com/office/drawing/2014/main" id="{80F9B472-6F51-EEBB-36C8-D3A0503B2E49}"/>
              </a:ext>
            </a:extLst>
          </p:cNvPr>
          <p:cNvSpPr/>
          <p:nvPr/>
        </p:nvSpPr>
        <p:spPr>
          <a:xfrm>
            <a:off x="525550" y="3411985"/>
            <a:ext cx="1843200" cy="1080000"/>
          </a:xfrm>
          <a:prstGeom prst="roundRect">
            <a:avLst/>
          </a:prstGeom>
          <a:solidFill>
            <a:srgbClr val="C00000">
              <a:alpha val="90000"/>
            </a:srgb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Radio broadcasts of curriculum aligned lessons – Sierra Leone</a:t>
            </a:r>
          </a:p>
        </p:txBody>
      </p:sp>
      <p:sp>
        <p:nvSpPr>
          <p:cNvPr id="7" name="Subtitle 6">
            <a:extLst>
              <a:ext uri="{FF2B5EF4-FFF2-40B4-BE49-F238E27FC236}">
                <a16:creationId xmlns:a16="http://schemas.microsoft.com/office/drawing/2014/main" id="{3C47AC18-A55C-4E87-EA7D-67DF984C7E74}"/>
              </a:ext>
            </a:extLst>
          </p:cNvPr>
          <p:cNvSpPr>
            <a:spLocks noGrp="1"/>
          </p:cNvSpPr>
          <p:nvPr>
            <p:ph type="subTitle" idx="1"/>
          </p:nvPr>
        </p:nvSpPr>
        <p:spPr>
          <a:xfrm>
            <a:off x="419100" y="164592"/>
            <a:ext cx="7327900" cy="895858"/>
          </a:xfrm>
          <a:noFill/>
        </p:spPr>
        <p:txBody>
          <a:bodyPr>
            <a:normAutofit/>
          </a:bodyPr>
          <a:lstStyle/>
          <a:p>
            <a:r>
              <a:rPr lang="en-GB" noProof="1"/>
              <a:t>What </a:t>
            </a:r>
            <a:r>
              <a:rPr lang="en-GB" noProof="1">
                <a:solidFill>
                  <a:srgbClr val="C00000"/>
                </a:solidFill>
              </a:rPr>
              <a:t>did not work </a:t>
            </a:r>
            <a:r>
              <a:rPr lang="en-GB" noProof="1"/>
              <a:t>to support or recover learning</a:t>
            </a:r>
          </a:p>
        </p:txBody>
      </p:sp>
      <p:sp>
        <p:nvSpPr>
          <p:cNvPr id="10" name="Rounded Rectangle 9">
            <a:extLst>
              <a:ext uri="{FF2B5EF4-FFF2-40B4-BE49-F238E27FC236}">
                <a16:creationId xmlns:a16="http://schemas.microsoft.com/office/drawing/2014/main" id="{ED72927A-D553-B991-B06C-0468D8AB045E}"/>
              </a:ext>
            </a:extLst>
          </p:cNvPr>
          <p:cNvSpPr/>
          <p:nvPr/>
        </p:nvSpPr>
        <p:spPr>
          <a:xfrm>
            <a:off x="10042748" y="3411985"/>
            <a:ext cx="1843200" cy="1080000"/>
          </a:xfrm>
          <a:prstGeom prst="roundRect">
            <a:avLst/>
          </a:prstGeom>
          <a:solidFill>
            <a:srgbClr val="234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Video tutoring + flexible content coverage – Kenya </a:t>
            </a:r>
          </a:p>
        </p:txBody>
      </p:sp>
      <p:sp>
        <p:nvSpPr>
          <p:cNvPr id="11" name="Rounded Rectangle 10">
            <a:extLst>
              <a:ext uri="{FF2B5EF4-FFF2-40B4-BE49-F238E27FC236}">
                <a16:creationId xmlns:a16="http://schemas.microsoft.com/office/drawing/2014/main" id="{F903EA89-95FA-F753-79D4-07990FC56FD0}"/>
              </a:ext>
            </a:extLst>
          </p:cNvPr>
          <p:cNvSpPr/>
          <p:nvPr/>
        </p:nvSpPr>
        <p:spPr>
          <a:xfrm>
            <a:off x="2389946" y="3411985"/>
            <a:ext cx="1843200" cy="1080000"/>
          </a:xfrm>
          <a:prstGeom prst="roundRect">
            <a:avLst/>
          </a:prstGeom>
          <a:solidFill>
            <a:srgbClr val="234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Interactive radio with facilitator present – Sudan &amp; Somalia</a:t>
            </a:r>
          </a:p>
        </p:txBody>
      </p:sp>
      <p:sp>
        <p:nvSpPr>
          <p:cNvPr id="14" name="Rounded Rectangle 13">
            <a:extLst>
              <a:ext uri="{FF2B5EF4-FFF2-40B4-BE49-F238E27FC236}">
                <a16:creationId xmlns:a16="http://schemas.microsoft.com/office/drawing/2014/main" id="{1A7E0473-B65D-8A69-A3E4-3B3397269DDA}"/>
              </a:ext>
            </a:extLst>
          </p:cNvPr>
          <p:cNvSpPr/>
          <p:nvPr/>
        </p:nvSpPr>
        <p:spPr>
          <a:xfrm>
            <a:off x="2427919" y="5132219"/>
            <a:ext cx="1843200" cy="1080000"/>
          </a:xfrm>
          <a:prstGeom prst="roundRect">
            <a:avLst/>
          </a:prstGeom>
          <a:solidFill>
            <a:srgbClr val="234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Structured pedagogy adapted home visits – Zambia </a:t>
            </a:r>
          </a:p>
        </p:txBody>
      </p:sp>
      <p:sp>
        <p:nvSpPr>
          <p:cNvPr id="19" name="Rounded Rectangle 18">
            <a:extLst>
              <a:ext uri="{FF2B5EF4-FFF2-40B4-BE49-F238E27FC236}">
                <a16:creationId xmlns:a16="http://schemas.microsoft.com/office/drawing/2014/main" id="{AF7B229C-96FD-B3D5-C5AF-9DC29C3DB15A}"/>
              </a:ext>
            </a:extLst>
          </p:cNvPr>
          <p:cNvSpPr/>
          <p:nvPr/>
        </p:nvSpPr>
        <p:spPr>
          <a:xfrm>
            <a:off x="542472" y="5132219"/>
            <a:ext cx="1843200" cy="1080000"/>
          </a:xfrm>
          <a:prstGeom prst="roundRect">
            <a:avLst/>
          </a:prstGeom>
          <a:solidFill>
            <a:srgbClr val="234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Teacher visits to home or community groups – India  </a:t>
            </a:r>
          </a:p>
        </p:txBody>
      </p:sp>
      <p:sp>
        <p:nvSpPr>
          <p:cNvPr id="20" name="Rounded Rectangle 19">
            <a:extLst>
              <a:ext uri="{FF2B5EF4-FFF2-40B4-BE49-F238E27FC236}">
                <a16:creationId xmlns:a16="http://schemas.microsoft.com/office/drawing/2014/main" id="{3A496965-032D-80DD-2015-5B28C97BC374}"/>
              </a:ext>
            </a:extLst>
          </p:cNvPr>
          <p:cNvSpPr/>
          <p:nvPr/>
        </p:nvSpPr>
        <p:spPr>
          <a:xfrm>
            <a:off x="600528" y="1663335"/>
            <a:ext cx="1843200" cy="1080000"/>
          </a:xfrm>
          <a:prstGeom prst="roundRect">
            <a:avLst/>
          </a:prstGeom>
          <a:solidFill>
            <a:srgbClr val="C00000">
              <a:alpha val="89882"/>
            </a:srgb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1">
                <a:solidFill>
                  <a:schemeClr val="bg1"/>
                </a:solidFill>
                <a:latin typeface="Century Gothic" panose="020B0502020202020204" pitchFamily="34" charset="0"/>
              </a:rPr>
              <a:t>Mathematics content delivered by SMS – Kenya, Nepal, Philippines, Uganda, Botswana</a:t>
            </a:r>
          </a:p>
        </p:txBody>
      </p:sp>
      <p:sp>
        <p:nvSpPr>
          <p:cNvPr id="21" name="Rounded Rectangle 20">
            <a:extLst>
              <a:ext uri="{FF2B5EF4-FFF2-40B4-BE49-F238E27FC236}">
                <a16:creationId xmlns:a16="http://schemas.microsoft.com/office/drawing/2014/main" id="{E48466F8-D5F1-50C2-D15B-6BD61FF1D4AF}"/>
              </a:ext>
            </a:extLst>
          </p:cNvPr>
          <p:cNvSpPr/>
          <p:nvPr/>
        </p:nvSpPr>
        <p:spPr>
          <a:xfrm>
            <a:off x="4329175" y="1663335"/>
            <a:ext cx="1843200" cy="1080000"/>
          </a:xfrm>
          <a:prstGeom prst="roundRect">
            <a:avLst/>
          </a:prstGeom>
          <a:solidFill>
            <a:srgbClr val="234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noProof="1">
                <a:solidFill>
                  <a:schemeClr val="bg1"/>
                </a:solidFill>
                <a:latin typeface="Century Gothic" panose="020B0502020202020204" pitchFamily="34" charset="0"/>
              </a:rPr>
              <a:t>WhatsApp groups for low performing students – Pakistan</a:t>
            </a:r>
          </a:p>
        </p:txBody>
      </p:sp>
      <p:sp>
        <p:nvSpPr>
          <p:cNvPr id="25" name="Rounded Rectangle 24">
            <a:extLst>
              <a:ext uri="{FF2B5EF4-FFF2-40B4-BE49-F238E27FC236}">
                <a16:creationId xmlns:a16="http://schemas.microsoft.com/office/drawing/2014/main" id="{6A547163-7778-03FF-C719-23B0FAB37400}"/>
              </a:ext>
            </a:extLst>
          </p:cNvPr>
          <p:cNvSpPr/>
          <p:nvPr/>
        </p:nvSpPr>
        <p:spPr>
          <a:xfrm>
            <a:off x="6198813" y="5132219"/>
            <a:ext cx="1843200" cy="1080000"/>
          </a:xfrm>
          <a:prstGeom prst="roundRect">
            <a:avLst/>
          </a:prstGeom>
          <a:solidFill>
            <a:srgbClr val="234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1">
                <a:solidFill>
                  <a:schemeClr val="bg1"/>
                </a:solidFill>
                <a:latin typeface="Century Gothic" panose="020B0502020202020204" pitchFamily="34" charset="0"/>
              </a:rPr>
              <a:t>Teaching assistants for low-performing students + </a:t>
            </a:r>
            <a:r>
              <a:rPr lang="en-GB" sz="1100" noProof="1">
                <a:solidFill>
                  <a:schemeClr val="bg1"/>
                </a:solidFill>
                <a:latin typeface="Century Gothic" panose="020B0502020202020204" pitchFamily="34" charset="0"/>
              </a:rPr>
              <a:t>structured pedagogy </a:t>
            </a:r>
            <a:r>
              <a:rPr lang="en-GB" sz="1200" noProof="1">
                <a:solidFill>
                  <a:schemeClr val="bg1"/>
                </a:solidFill>
                <a:latin typeface="Century Gothic" panose="020B0502020202020204" pitchFamily="34" charset="0"/>
              </a:rPr>
              <a:t>– </a:t>
            </a:r>
            <a:r>
              <a:rPr lang="en-GB" sz="1100" noProof="1">
                <a:solidFill>
                  <a:schemeClr val="bg1"/>
                </a:solidFill>
                <a:latin typeface="Century Gothic" panose="020B0502020202020204" pitchFamily="34" charset="0"/>
              </a:rPr>
              <a:t>South Africa </a:t>
            </a:r>
            <a:endParaRPr lang="en-GB" sz="1200" noProof="1">
              <a:solidFill>
                <a:schemeClr val="bg1"/>
              </a:solidFill>
              <a:latin typeface="Century Gothic" panose="020B0502020202020204" pitchFamily="34" charset="0"/>
            </a:endParaRPr>
          </a:p>
        </p:txBody>
      </p:sp>
      <p:sp>
        <p:nvSpPr>
          <p:cNvPr id="26" name="Rounded Rectangle 25">
            <a:extLst>
              <a:ext uri="{FF2B5EF4-FFF2-40B4-BE49-F238E27FC236}">
                <a16:creationId xmlns:a16="http://schemas.microsoft.com/office/drawing/2014/main" id="{6C2C8CE0-47B5-5C94-A74A-0C0929E954C1}"/>
              </a:ext>
            </a:extLst>
          </p:cNvPr>
          <p:cNvSpPr/>
          <p:nvPr/>
        </p:nvSpPr>
        <p:spPr>
          <a:xfrm>
            <a:off x="2464851" y="1663335"/>
            <a:ext cx="1843200" cy="1080000"/>
          </a:xfrm>
          <a:prstGeom prst="roundRect">
            <a:avLst/>
          </a:prstGeom>
          <a:solidFill>
            <a:srgbClr val="234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noProof="1">
                <a:solidFill>
                  <a:schemeClr val="bg1"/>
                </a:solidFill>
                <a:latin typeface="Century Gothic" panose="020B0502020202020204" pitchFamily="34" charset="0"/>
              </a:rPr>
              <a:t>SMS-based adaptive platform for catch-up classes – Kenya </a:t>
            </a:r>
          </a:p>
        </p:txBody>
      </p:sp>
      <p:sp>
        <p:nvSpPr>
          <p:cNvPr id="27" name="Rounded Rectangle 26">
            <a:extLst>
              <a:ext uri="{FF2B5EF4-FFF2-40B4-BE49-F238E27FC236}">
                <a16:creationId xmlns:a16="http://schemas.microsoft.com/office/drawing/2014/main" id="{C8F1EDD4-DA59-B2CC-F1F6-C4C8CBFB3FA7}"/>
              </a:ext>
            </a:extLst>
          </p:cNvPr>
          <p:cNvSpPr/>
          <p:nvPr/>
        </p:nvSpPr>
        <p:spPr>
          <a:xfrm>
            <a:off x="8084260" y="5132219"/>
            <a:ext cx="1843200" cy="1080000"/>
          </a:xfrm>
          <a:prstGeom prst="roundRect">
            <a:avLst/>
          </a:prstGeom>
          <a:solidFill>
            <a:srgbClr val="234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1">
                <a:solidFill>
                  <a:schemeClr val="bg1"/>
                </a:solidFill>
                <a:latin typeface="Century Gothic" panose="020B0502020202020204" pitchFamily="34" charset="0"/>
              </a:rPr>
              <a:t>After-school catch-up classes by assessed level – Myanmar, India, DRC</a:t>
            </a:r>
          </a:p>
        </p:txBody>
      </p:sp>
      <p:sp>
        <p:nvSpPr>
          <p:cNvPr id="29" name="Rounded Rectangle 28">
            <a:extLst>
              <a:ext uri="{FF2B5EF4-FFF2-40B4-BE49-F238E27FC236}">
                <a16:creationId xmlns:a16="http://schemas.microsoft.com/office/drawing/2014/main" id="{D10D2666-8AD4-3F06-031D-F3425603D0B3}"/>
              </a:ext>
            </a:extLst>
          </p:cNvPr>
          <p:cNvSpPr/>
          <p:nvPr/>
        </p:nvSpPr>
        <p:spPr>
          <a:xfrm>
            <a:off x="4313366" y="5132219"/>
            <a:ext cx="1843200" cy="1080000"/>
          </a:xfrm>
          <a:prstGeom prst="roundRect">
            <a:avLst/>
          </a:prstGeom>
          <a:solidFill>
            <a:srgbClr val="234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1">
                <a:solidFill>
                  <a:schemeClr val="bg1"/>
                </a:solidFill>
                <a:latin typeface="Century Gothic" panose="020B0502020202020204" pitchFamily="34" charset="0"/>
              </a:rPr>
              <a:t>Teacher training in targeted instruction + school action plans – Madagascar </a:t>
            </a:r>
          </a:p>
        </p:txBody>
      </p:sp>
      <p:sp>
        <p:nvSpPr>
          <p:cNvPr id="31" name="Rounded Rectangle 30">
            <a:extLst>
              <a:ext uri="{FF2B5EF4-FFF2-40B4-BE49-F238E27FC236}">
                <a16:creationId xmlns:a16="http://schemas.microsoft.com/office/drawing/2014/main" id="{07D694D8-4188-0774-AEC6-C6FB850179FD}"/>
              </a:ext>
            </a:extLst>
          </p:cNvPr>
          <p:cNvSpPr/>
          <p:nvPr/>
        </p:nvSpPr>
        <p:spPr>
          <a:xfrm>
            <a:off x="4439134" y="3411985"/>
            <a:ext cx="1843200" cy="1080000"/>
          </a:xfrm>
          <a:prstGeom prst="roundRect">
            <a:avLst/>
          </a:prstGeom>
          <a:solidFill>
            <a:srgbClr val="C00000">
              <a:alpha val="90000"/>
            </a:srgb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Phone tutorials to review broadcast content –Sierra Leone</a:t>
            </a:r>
          </a:p>
        </p:txBody>
      </p:sp>
      <p:sp>
        <p:nvSpPr>
          <p:cNvPr id="32" name="Rounded Rectangle 31">
            <a:extLst>
              <a:ext uri="{FF2B5EF4-FFF2-40B4-BE49-F238E27FC236}">
                <a16:creationId xmlns:a16="http://schemas.microsoft.com/office/drawing/2014/main" id="{72EC5700-3FB4-B4A8-C956-69B7A876B670}"/>
              </a:ext>
            </a:extLst>
          </p:cNvPr>
          <p:cNvSpPr/>
          <p:nvPr/>
        </p:nvSpPr>
        <p:spPr>
          <a:xfrm>
            <a:off x="6449531" y="1663335"/>
            <a:ext cx="1843200" cy="1080000"/>
          </a:xfrm>
          <a:prstGeom prst="roundRect">
            <a:avLst/>
          </a:prstGeom>
          <a:solidFill>
            <a:srgbClr val="C00000">
              <a:alpha val="90000"/>
            </a:srgb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Printed materials distributed to households – Sierra Leone</a:t>
            </a:r>
          </a:p>
        </p:txBody>
      </p:sp>
      <p:sp>
        <p:nvSpPr>
          <p:cNvPr id="33" name="Rounded Rectangle 32">
            <a:extLst>
              <a:ext uri="{FF2B5EF4-FFF2-40B4-BE49-F238E27FC236}">
                <a16:creationId xmlns:a16="http://schemas.microsoft.com/office/drawing/2014/main" id="{15963F1F-4DC1-9D87-EF03-AD726C1DD182}"/>
              </a:ext>
            </a:extLst>
          </p:cNvPr>
          <p:cNvSpPr/>
          <p:nvPr/>
        </p:nvSpPr>
        <p:spPr>
          <a:xfrm>
            <a:off x="9969706" y="5132219"/>
            <a:ext cx="1843200" cy="1080000"/>
          </a:xfrm>
          <a:prstGeom prst="roundRect">
            <a:avLst/>
          </a:prstGeom>
          <a:solidFill>
            <a:srgbClr val="234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noProof="1">
                <a:solidFill>
                  <a:schemeClr val="bg1"/>
                </a:solidFill>
                <a:latin typeface="Century Gothic" panose="020B0502020202020204" pitchFamily="34" charset="0"/>
              </a:rPr>
              <a:t>Small-group tutoring for low-performing students – Niger </a:t>
            </a:r>
          </a:p>
        </p:txBody>
      </p:sp>
      <p:sp>
        <p:nvSpPr>
          <p:cNvPr id="9" name="Rounded Rectangle 8">
            <a:extLst>
              <a:ext uri="{FF2B5EF4-FFF2-40B4-BE49-F238E27FC236}">
                <a16:creationId xmlns:a16="http://schemas.microsoft.com/office/drawing/2014/main" id="{F920EB18-44AC-CF18-A44C-4040A49A6201}"/>
              </a:ext>
            </a:extLst>
          </p:cNvPr>
          <p:cNvSpPr/>
          <p:nvPr/>
        </p:nvSpPr>
        <p:spPr>
          <a:xfrm>
            <a:off x="8351902" y="1678571"/>
            <a:ext cx="1843200" cy="1080000"/>
          </a:xfrm>
          <a:prstGeom prst="roundRect">
            <a:avLst/>
          </a:prstGeom>
          <a:solidFill>
            <a:srgbClr val="C00000">
              <a:alpha val="90000"/>
            </a:srgb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Device and laptop provision – Peru &amp; Columbia*</a:t>
            </a:r>
          </a:p>
        </p:txBody>
      </p:sp>
      <p:sp>
        <p:nvSpPr>
          <p:cNvPr id="12" name="TextBox 11">
            <a:extLst>
              <a:ext uri="{FF2B5EF4-FFF2-40B4-BE49-F238E27FC236}">
                <a16:creationId xmlns:a16="http://schemas.microsoft.com/office/drawing/2014/main" id="{4D1447F7-388B-58FC-5D38-B14B2008BA7B}"/>
              </a:ext>
            </a:extLst>
          </p:cNvPr>
          <p:cNvSpPr txBox="1"/>
          <p:nvPr/>
        </p:nvSpPr>
        <p:spPr>
          <a:xfrm>
            <a:off x="8569020" y="6425222"/>
            <a:ext cx="2322286" cy="230832"/>
          </a:xfrm>
          <a:prstGeom prst="rect">
            <a:avLst/>
          </a:prstGeom>
          <a:noFill/>
        </p:spPr>
        <p:txBody>
          <a:bodyPr wrap="square" rtlCol="0">
            <a:spAutoFit/>
          </a:bodyPr>
          <a:lstStyle/>
          <a:p>
            <a:r>
              <a:rPr lang="en-GB" sz="900" dirty="0">
                <a:latin typeface="Century Gothic" panose="020B0502020202020204" pitchFamily="34" charset="0"/>
              </a:rPr>
              <a:t>*Non-disruption context </a:t>
            </a:r>
          </a:p>
        </p:txBody>
      </p:sp>
      <p:sp>
        <p:nvSpPr>
          <p:cNvPr id="18" name="Rounded Rectangle 17">
            <a:extLst>
              <a:ext uri="{FF2B5EF4-FFF2-40B4-BE49-F238E27FC236}">
                <a16:creationId xmlns:a16="http://schemas.microsoft.com/office/drawing/2014/main" id="{42E14B5F-9C5B-532C-7DAA-F3F82C9557DA}"/>
              </a:ext>
            </a:extLst>
          </p:cNvPr>
          <p:cNvSpPr/>
          <p:nvPr/>
        </p:nvSpPr>
        <p:spPr>
          <a:xfrm>
            <a:off x="8174876" y="3411985"/>
            <a:ext cx="1843200" cy="1080000"/>
          </a:xfrm>
          <a:prstGeom prst="roundRect">
            <a:avLst/>
          </a:prstGeom>
          <a:solidFill>
            <a:srgbClr val="C00000">
              <a:alpha val="90000"/>
            </a:srgb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Phone tutorials to review online content – Kenya</a:t>
            </a:r>
          </a:p>
        </p:txBody>
      </p:sp>
      <p:sp>
        <p:nvSpPr>
          <p:cNvPr id="3" name="Rounded Rectangle 2">
            <a:extLst>
              <a:ext uri="{FF2B5EF4-FFF2-40B4-BE49-F238E27FC236}">
                <a16:creationId xmlns:a16="http://schemas.microsoft.com/office/drawing/2014/main" id="{BD30B122-B79D-6BDE-17A7-22DCA3E402C2}"/>
              </a:ext>
            </a:extLst>
          </p:cNvPr>
          <p:cNvSpPr/>
          <p:nvPr/>
        </p:nvSpPr>
        <p:spPr>
          <a:xfrm>
            <a:off x="6307005" y="3411985"/>
            <a:ext cx="1843200" cy="1080000"/>
          </a:xfrm>
          <a:prstGeom prst="roundRect">
            <a:avLst/>
          </a:prstGeom>
          <a:solidFill>
            <a:srgbClr val="234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Phone tutorials by assessed level – </a:t>
            </a:r>
            <a:r>
              <a:rPr lang="en-GB" sz="1200" noProof="1">
                <a:solidFill>
                  <a:schemeClr val="bg1"/>
                </a:solidFill>
                <a:latin typeface="Century Gothic" panose="020B0502020202020204" pitchFamily="34" charset="0"/>
              </a:rPr>
              <a:t>India, Kenya, Nepal, Philippines, Uganda &amp; Botswana</a:t>
            </a:r>
            <a:endParaRPr lang="en-GB" sz="1400" noProof="1">
              <a:solidFill>
                <a:schemeClr val="bg1"/>
              </a:solidFill>
              <a:latin typeface="Century Gothic" panose="020B0502020202020204" pitchFamily="34" charset="0"/>
            </a:endParaRPr>
          </a:p>
        </p:txBody>
      </p:sp>
    </p:spTree>
    <p:extLst>
      <p:ext uri="{BB962C8B-B14F-4D97-AF65-F5344CB8AC3E}">
        <p14:creationId xmlns:p14="http://schemas.microsoft.com/office/powerpoint/2010/main" val="415433901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12297-73E2-948E-3D2C-F6352E19AEC8}"/>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AEE685C4-3D66-1FCD-9931-DFEF6AFF62E7}"/>
              </a:ext>
            </a:extLst>
          </p:cNvPr>
          <p:cNvSpPr/>
          <p:nvPr/>
        </p:nvSpPr>
        <p:spPr>
          <a:xfrm>
            <a:off x="463054" y="2971082"/>
            <a:ext cx="3850312" cy="1620000"/>
          </a:xfrm>
          <a:prstGeom prst="roundRect">
            <a:avLst/>
          </a:prstGeom>
          <a:solidFill>
            <a:schemeClr val="accent5">
              <a:alpha val="6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rtlCol="0" anchor="t"/>
          <a:lstStyle/>
          <a:p>
            <a:r>
              <a:rPr lang="en-GB" sz="1600" b="1" noProof="1">
                <a:solidFill>
                  <a:schemeClr val="bg1"/>
                </a:solidFill>
                <a:latin typeface="Century Gothic" panose="020B0502020202020204" pitchFamily="34" charset="0"/>
              </a:rPr>
              <a:t>RADIO BROADCASTS</a:t>
            </a:r>
          </a:p>
        </p:txBody>
      </p:sp>
      <p:sp>
        <p:nvSpPr>
          <p:cNvPr id="6" name="Rounded Rectangle 5">
            <a:extLst>
              <a:ext uri="{FF2B5EF4-FFF2-40B4-BE49-F238E27FC236}">
                <a16:creationId xmlns:a16="http://schemas.microsoft.com/office/drawing/2014/main" id="{38A2BA0D-F8B5-4B6B-464D-BC9D376F6012}"/>
              </a:ext>
            </a:extLst>
          </p:cNvPr>
          <p:cNvSpPr/>
          <p:nvPr/>
        </p:nvSpPr>
        <p:spPr>
          <a:xfrm>
            <a:off x="6369377" y="1206703"/>
            <a:ext cx="3912809" cy="1620000"/>
          </a:xfrm>
          <a:prstGeom prst="roundRect">
            <a:avLst/>
          </a:prstGeom>
          <a:solidFill>
            <a:schemeClr val="accent5">
              <a:alpha val="6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rtlCol="0" anchor="t"/>
          <a:lstStyle/>
          <a:p>
            <a:r>
              <a:rPr lang="en-GB" sz="1600" b="1" noProof="1">
                <a:solidFill>
                  <a:schemeClr val="bg1"/>
                </a:solidFill>
                <a:latin typeface="Century Gothic" panose="020B0502020202020204" pitchFamily="34" charset="0"/>
              </a:rPr>
              <a:t>MATERIALS DISTRIBUTION</a:t>
            </a:r>
          </a:p>
        </p:txBody>
      </p:sp>
      <p:sp>
        <p:nvSpPr>
          <p:cNvPr id="15" name="Rounded Rectangle 14">
            <a:extLst>
              <a:ext uri="{FF2B5EF4-FFF2-40B4-BE49-F238E27FC236}">
                <a16:creationId xmlns:a16="http://schemas.microsoft.com/office/drawing/2014/main" id="{59A7517D-96A0-B150-88C3-85CB503F677F}"/>
              </a:ext>
            </a:extLst>
          </p:cNvPr>
          <p:cNvSpPr/>
          <p:nvPr/>
        </p:nvSpPr>
        <p:spPr>
          <a:xfrm>
            <a:off x="522516" y="1207004"/>
            <a:ext cx="5759818" cy="1620000"/>
          </a:xfrm>
          <a:prstGeom prst="roundRect">
            <a:avLst/>
          </a:prstGeom>
          <a:solidFill>
            <a:schemeClr val="accent5">
              <a:alpha val="6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rtlCol="0" anchor="t"/>
          <a:lstStyle/>
          <a:p>
            <a:r>
              <a:rPr lang="en-GB" sz="1600" b="1" noProof="1">
                <a:solidFill>
                  <a:schemeClr val="bg1"/>
                </a:solidFill>
                <a:latin typeface="Century Gothic" panose="020B0502020202020204" pitchFamily="34" charset="0"/>
              </a:rPr>
              <a:t>SMS-BASED SUPPORT</a:t>
            </a:r>
          </a:p>
        </p:txBody>
      </p:sp>
      <p:sp>
        <p:nvSpPr>
          <p:cNvPr id="16" name="Rounded Rectangle 15">
            <a:extLst>
              <a:ext uri="{FF2B5EF4-FFF2-40B4-BE49-F238E27FC236}">
                <a16:creationId xmlns:a16="http://schemas.microsoft.com/office/drawing/2014/main" id="{27E46EA6-BC8E-73FE-B14A-A3EA5FA2A342}"/>
              </a:ext>
            </a:extLst>
          </p:cNvPr>
          <p:cNvSpPr/>
          <p:nvPr/>
        </p:nvSpPr>
        <p:spPr>
          <a:xfrm>
            <a:off x="4375862" y="2971082"/>
            <a:ext cx="7569396" cy="1620000"/>
          </a:xfrm>
          <a:prstGeom prst="roundRect">
            <a:avLst/>
          </a:prstGeom>
          <a:solidFill>
            <a:schemeClr val="accent5">
              <a:alpha val="6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rtlCol="0" anchor="t"/>
          <a:lstStyle/>
          <a:p>
            <a:r>
              <a:rPr lang="en-GB" sz="1600" b="1" noProof="1">
                <a:solidFill>
                  <a:schemeClr val="bg1"/>
                </a:solidFill>
                <a:latin typeface="Century Gothic" panose="020B0502020202020204" pitchFamily="34" charset="0"/>
              </a:rPr>
              <a:t>PHONE-BASED SUPPORT</a:t>
            </a:r>
          </a:p>
        </p:txBody>
      </p:sp>
      <p:sp>
        <p:nvSpPr>
          <p:cNvPr id="17" name="Rounded Rectangle 16">
            <a:extLst>
              <a:ext uri="{FF2B5EF4-FFF2-40B4-BE49-F238E27FC236}">
                <a16:creationId xmlns:a16="http://schemas.microsoft.com/office/drawing/2014/main" id="{D2061253-5DE8-F7B2-27F8-46D0CB6A48D8}"/>
              </a:ext>
            </a:extLst>
          </p:cNvPr>
          <p:cNvSpPr/>
          <p:nvPr/>
        </p:nvSpPr>
        <p:spPr>
          <a:xfrm>
            <a:off x="463053" y="4702050"/>
            <a:ext cx="11482204" cy="1620000"/>
          </a:xfrm>
          <a:prstGeom prst="roundRect">
            <a:avLst/>
          </a:prstGeom>
          <a:solidFill>
            <a:schemeClr val="accent5">
              <a:alpha val="6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rtlCol="0" anchor="t"/>
          <a:lstStyle/>
          <a:p>
            <a:r>
              <a:rPr lang="en-GB" sz="1600" b="1" noProof="1">
                <a:solidFill>
                  <a:schemeClr val="bg1"/>
                </a:solidFill>
                <a:latin typeface="Century Gothic" panose="020B0502020202020204" pitchFamily="34" charset="0"/>
              </a:rPr>
              <a:t>IN-PERSON SUPPORT</a:t>
            </a:r>
          </a:p>
        </p:txBody>
      </p:sp>
      <p:sp>
        <p:nvSpPr>
          <p:cNvPr id="13" name="Rounded Rectangle 12">
            <a:extLst>
              <a:ext uri="{FF2B5EF4-FFF2-40B4-BE49-F238E27FC236}">
                <a16:creationId xmlns:a16="http://schemas.microsoft.com/office/drawing/2014/main" id="{5EA3FC7C-3EB0-0A04-91A3-D4059E3FD2B9}"/>
              </a:ext>
            </a:extLst>
          </p:cNvPr>
          <p:cNvSpPr/>
          <p:nvPr/>
        </p:nvSpPr>
        <p:spPr>
          <a:xfrm>
            <a:off x="525550" y="3411985"/>
            <a:ext cx="1843200" cy="1080000"/>
          </a:xfrm>
          <a:prstGeom prst="roundRect">
            <a:avLst/>
          </a:prstGeom>
          <a:solidFill>
            <a:srgbClr val="C00000">
              <a:alpha val="90000"/>
            </a:srgb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Radio broadcasts of curriculum aligned lessons – Sierra Leone</a:t>
            </a:r>
          </a:p>
        </p:txBody>
      </p:sp>
      <p:sp>
        <p:nvSpPr>
          <p:cNvPr id="7" name="Subtitle 6">
            <a:extLst>
              <a:ext uri="{FF2B5EF4-FFF2-40B4-BE49-F238E27FC236}">
                <a16:creationId xmlns:a16="http://schemas.microsoft.com/office/drawing/2014/main" id="{C381098C-4260-5003-E809-67740B8FC4FE}"/>
              </a:ext>
            </a:extLst>
          </p:cNvPr>
          <p:cNvSpPr>
            <a:spLocks noGrp="1"/>
          </p:cNvSpPr>
          <p:nvPr>
            <p:ph type="subTitle" idx="1"/>
          </p:nvPr>
        </p:nvSpPr>
        <p:spPr>
          <a:xfrm>
            <a:off x="419100" y="164592"/>
            <a:ext cx="7327900" cy="895858"/>
          </a:xfrm>
          <a:noFill/>
        </p:spPr>
        <p:txBody>
          <a:bodyPr>
            <a:normAutofit/>
          </a:bodyPr>
          <a:lstStyle/>
          <a:p>
            <a:r>
              <a:rPr lang="en-GB" noProof="1"/>
              <a:t>What </a:t>
            </a:r>
            <a:r>
              <a:rPr lang="en-GB" noProof="1">
                <a:solidFill>
                  <a:srgbClr val="007251"/>
                </a:solidFill>
              </a:rPr>
              <a:t>worked </a:t>
            </a:r>
            <a:r>
              <a:rPr lang="en-GB" noProof="1"/>
              <a:t>to support or recover learning</a:t>
            </a:r>
          </a:p>
        </p:txBody>
      </p:sp>
      <p:sp>
        <p:nvSpPr>
          <p:cNvPr id="10" name="Rounded Rectangle 9">
            <a:extLst>
              <a:ext uri="{FF2B5EF4-FFF2-40B4-BE49-F238E27FC236}">
                <a16:creationId xmlns:a16="http://schemas.microsoft.com/office/drawing/2014/main" id="{7C22CE8A-418B-8145-BBFE-28EEBB570CBF}"/>
              </a:ext>
            </a:extLst>
          </p:cNvPr>
          <p:cNvSpPr/>
          <p:nvPr/>
        </p:nvSpPr>
        <p:spPr>
          <a:xfrm>
            <a:off x="10042748" y="3411985"/>
            <a:ext cx="1843200" cy="1080000"/>
          </a:xfrm>
          <a:prstGeom prst="roundRect">
            <a:avLst/>
          </a:prstGeom>
          <a:solidFill>
            <a:srgbClr val="007251">
              <a:alpha val="89000"/>
            </a:srgbClr>
          </a:solidFill>
          <a:ln>
            <a:solidFill>
              <a:srgbClr val="0072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Video tutoring + flexible content coverage – Kenya </a:t>
            </a:r>
          </a:p>
        </p:txBody>
      </p:sp>
      <p:sp>
        <p:nvSpPr>
          <p:cNvPr id="11" name="Rounded Rectangle 10">
            <a:extLst>
              <a:ext uri="{FF2B5EF4-FFF2-40B4-BE49-F238E27FC236}">
                <a16:creationId xmlns:a16="http://schemas.microsoft.com/office/drawing/2014/main" id="{7361C187-E48E-51A7-3880-E3A3B32DCD38}"/>
              </a:ext>
            </a:extLst>
          </p:cNvPr>
          <p:cNvSpPr/>
          <p:nvPr/>
        </p:nvSpPr>
        <p:spPr>
          <a:xfrm>
            <a:off x="2389946" y="3411985"/>
            <a:ext cx="1843200" cy="1080000"/>
          </a:xfrm>
          <a:prstGeom prst="roundRect">
            <a:avLst/>
          </a:prstGeom>
          <a:solidFill>
            <a:srgbClr val="007251">
              <a:alpha val="89000"/>
            </a:srgbClr>
          </a:solidFill>
          <a:ln>
            <a:solidFill>
              <a:srgbClr val="0072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Interactive radio with facilitator present – Sudan &amp; Somalia</a:t>
            </a:r>
          </a:p>
        </p:txBody>
      </p:sp>
      <p:sp>
        <p:nvSpPr>
          <p:cNvPr id="14" name="Rounded Rectangle 13">
            <a:extLst>
              <a:ext uri="{FF2B5EF4-FFF2-40B4-BE49-F238E27FC236}">
                <a16:creationId xmlns:a16="http://schemas.microsoft.com/office/drawing/2014/main" id="{3F194A22-A1F2-7B1F-0424-68E98C5D1B29}"/>
              </a:ext>
            </a:extLst>
          </p:cNvPr>
          <p:cNvSpPr/>
          <p:nvPr/>
        </p:nvSpPr>
        <p:spPr>
          <a:xfrm>
            <a:off x="2427919" y="5132219"/>
            <a:ext cx="1843200" cy="1080000"/>
          </a:xfrm>
          <a:prstGeom prst="roundRect">
            <a:avLst/>
          </a:prstGeom>
          <a:solidFill>
            <a:srgbClr val="007251">
              <a:alpha val="89000"/>
            </a:srgbClr>
          </a:solidFill>
          <a:ln>
            <a:solidFill>
              <a:srgbClr val="0072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Structured pedagogy adapted home visits – Zambia </a:t>
            </a:r>
          </a:p>
        </p:txBody>
      </p:sp>
      <p:sp>
        <p:nvSpPr>
          <p:cNvPr id="19" name="Rounded Rectangle 18">
            <a:extLst>
              <a:ext uri="{FF2B5EF4-FFF2-40B4-BE49-F238E27FC236}">
                <a16:creationId xmlns:a16="http://schemas.microsoft.com/office/drawing/2014/main" id="{AE9ECEDE-39AA-CAD5-6A08-19823E20B107}"/>
              </a:ext>
            </a:extLst>
          </p:cNvPr>
          <p:cNvSpPr/>
          <p:nvPr/>
        </p:nvSpPr>
        <p:spPr>
          <a:xfrm>
            <a:off x="542472" y="5132219"/>
            <a:ext cx="1843200" cy="1080000"/>
          </a:xfrm>
          <a:prstGeom prst="roundRect">
            <a:avLst/>
          </a:prstGeom>
          <a:solidFill>
            <a:srgbClr val="007251">
              <a:alpha val="89000"/>
            </a:srgbClr>
          </a:solidFill>
          <a:ln>
            <a:solidFill>
              <a:srgbClr val="0072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Teacher visits to home or community groups – India  </a:t>
            </a:r>
          </a:p>
        </p:txBody>
      </p:sp>
      <p:sp>
        <p:nvSpPr>
          <p:cNvPr id="20" name="Rounded Rectangle 19">
            <a:extLst>
              <a:ext uri="{FF2B5EF4-FFF2-40B4-BE49-F238E27FC236}">
                <a16:creationId xmlns:a16="http://schemas.microsoft.com/office/drawing/2014/main" id="{8C1F876E-95E7-5203-69E2-B12C5A7D89C0}"/>
              </a:ext>
            </a:extLst>
          </p:cNvPr>
          <p:cNvSpPr/>
          <p:nvPr/>
        </p:nvSpPr>
        <p:spPr>
          <a:xfrm>
            <a:off x="600528" y="1663335"/>
            <a:ext cx="1843200" cy="1080000"/>
          </a:xfrm>
          <a:prstGeom prst="roundRect">
            <a:avLst/>
          </a:prstGeom>
          <a:solidFill>
            <a:srgbClr val="C00000">
              <a:alpha val="89882"/>
            </a:srgb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1">
                <a:solidFill>
                  <a:schemeClr val="bg1"/>
                </a:solidFill>
                <a:latin typeface="Century Gothic" panose="020B0502020202020204" pitchFamily="34" charset="0"/>
              </a:rPr>
              <a:t>Mathematics content delivered by SMS – Kenya, Nepal, Philippines, Uganda, Botswana</a:t>
            </a:r>
          </a:p>
        </p:txBody>
      </p:sp>
      <p:sp>
        <p:nvSpPr>
          <p:cNvPr id="21" name="Rounded Rectangle 20">
            <a:extLst>
              <a:ext uri="{FF2B5EF4-FFF2-40B4-BE49-F238E27FC236}">
                <a16:creationId xmlns:a16="http://schemas.microsoft.com/office/drawing/2014/main" id="{E52B0621-A2AF-C129-4F4E-0548DFF2F9AC}"/>
              </a:ext>
            </a:extLst>
          </p:cNvPr>
          <p:cNvSpPr/>
          <p:nvPr/>
        </p:nvSpPr>
        <p:spPr>
          <a:xfrm>
            <a:off x="4329175" y="1663335"/>
            <a:ext cx="1843200" cy="1080000"/>
          </a:xfrm>
          <a:prstGeom prst="roundRect">
            <a:avLst/>
          </a:prstGeom>
          <a:solidFill>
            <a:srgbClr val="007251">
              <a:alpha val="89000"/>
            </a:srgbClr>
          </a:solidFill>
          <a:ln>
            <a:solidFill>
              <a:srgbClr val="0072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noProof="1">
                <a:solidFill>
                  <a:schemeClr val="bg1"/>
                </a:solidFill>
                <a:latin typeface="Century Gothic" panose="020B0502020202020204" pitchFamily="34" charset="0"/>
              </a:rPr>
              <a:t>WhatsApp groups for low performing students – Pakistan</a:t>
            </a:r>
          </a:p>
        </p:txBody>
      </p:sp>
      <p:sp>
        <p:nvSpPr>
          <p:cNvPr id="25" name="Rounded Rectangle 24">
            <a:extLst>
              <a:ext uri="{FF2B5EF4-FFF2-40B4-BE49-F238E27FC236}">
                <a16:creationId xmlns:a16="http://schemas.microsoft.com/office/drawing/2014/main" id="{604229D7-8FF3-0293-DC83-9B75C24386B4}"/>
              </a:ext>
            </a:extLst>
          </p:cNvPr>
          <p:cNvSpPr/>
          <p:nvPr/>
        </p:nvSpPr>
        <p:spPr>
          <a:xfrm>
            <a:off x="6198813" y="5132219"/>
            <a:ext cx="1843200" cy="1080000"/>
          </a:xfrm>
          <a:prstGeom prst="roundRect">
            <a:avLst/>
          </a:prstGeom>
          <a:solidFill>
            <a:srgbClr val="007251">
              <a:alpha val="89000"/>
            </a:srgbClr>
          </a:solidFill>
          <a:ln>
            <a:solidFill>
              <a:srgbClr val="0072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1">
                <a:solidFill>
                  <a:schemeClr val="bg1"/>
                </a:solidFill>
                <a:latin typeface="Century Gothic" panose="020B0502020202020204" pitchFamily="34" charset="0"/>
              </a:rPr>
              <a:t>Teaching assistants for low-performing students + </a:t>
            </a:r>
            <a:r>
              <a:rPr lang="en-GB" sz="1100" noProof="1">
                <a:solidFill>
                  <a:schemeClr val="bg1"/>
                </a:solidFill>
                <a:latin typeface="Century Gothic" panose="020B0502020202020204" pitchFamily="34" charset="0"/>
              </a:rPr>
              <a:t>structured pedagogy </a:t>
            </a:r>
            <a:r>
              <a:rPr lang="en-GB" sz="1200" noProof="1">
                <a:solidFill>
                  <a:schemeClr val="bg1"/>
                </a:solidFill>
                <a:latin typeface="Century Gothic" panose="020B0502020202020204" pitchFamily="34" charset="0"/>
              </a:rPr>
              <a:t>– </a:t>
            </a:r>
            <a:r>
              <a:rPr lang="en-GB" sz="1100" noProof="1">
                <a:solidFill>
                  <a:schemeClr val="bg1"/>
                </a:solidFill>
                <a:latin typeface="Century Gothic" panose="020B0502020202020204" pitchFamily="34" charset="0"/>
              </a:rPr>
              <a:t>South Africa </a:t>
            </a:r>
            <a:endParaRPr lang="en-GB" sz="1200" noProof="1">
              <a:solidFill>
                <a:schemeClr val="bg1"/>
              </a:solidFill>
              <a:latin typeface="Century Gothic" panose="020B0502020202020204" pitchFamily="34" charset="0"/>
            </a:endParaRPr>
          </a:p>
        </p:txBody>
      </p:sp>
      <p:sp>
        <p:nvSpPr>
          <p:cNvPr id="26" name="Rounded Rectangle 25">
            <a:extLst>
              <a:ext uri="{FF2B5EF4-FFF2-40B4-BE49-F238E27FC236}">
                <a16:creationId xmlns:a16="http://schemas.microsoft.com/office/drawing/2014/main" id="{095921CC-D06A-FD0D-4C22-C64A8D4B318C}"/>
              </a:ext>
            </a:extLst>
          </p:cNvPr>
          <p:cNvSpPr/>
          <p:nvPr/>
        </p:nvSpPr>
        <p:spPr>
          <a:xfrm>
            <a:off x="2464851" y="1663335"/>
            <a:ext cx="1843200" cy="1080000"/>
          </a:xfrm>
          <a:prstGeom prst="roundRect">
            <a:avLst/>
          </a:prstGeom>
          <a:solidFill>
            <a:srgbClr val="007251">
              <a:alpha val="89000"/>
            </a:srgbClr>
          </a:solidFill>
          <a:ln>
            <a:solidFill>
              <a:srgbClr val="0072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noProof="1">
                <a:solidFill>
                  <a:schemeClr val="bg1"/>
                </a:solidFill>
                <a:latin typeface="Century Gothic" panose="020B0502020202020204" pitchFamily="34" charset="0"/>
              </a:rPr>
              <a:t>SMS-based adaptive platform for catch-up classes – Kenya </a:t>
            </a:r>
          </a:p>
        </p:txBody>
      </p:sp>
      <p:sp>
        <p:nvSpPr>
          <p:cNvPr id="27" name="Rounded Rectangle 26">
            <a:extLst>
              <a:ext uri="{FF2B5EF4-FFF2-40B4-BE49-F238E27FC236}">
                <a16:creationId xmlns:a16="http://schemas.microsoft.com/office/drawing/2014/main" id="{35FA2626-52CE-ACFD-D5C0-FA3A16BA3D5E}"/>
              </a:ext>
            </a:extLst>
          </p:cNvPr>
          <p:cNvSpPr/>
          <p:nvPr/>
        </p:nvSpPr>
        <p:spPr>
          <a:xfrm>
            <a:off x="8084260" y="5132219"/>
            <a:ext cx="1843200" cy="1080000"/>
          </a:xfrm>
          <a:prstGeom prst="roundRect">
            <a:avLst/>
          </a:prstGeom>
          <a:solidFill>
            <a:srgbClr val="007251">
              <a:alpha val="89000"/>
            </a:srgbClr>
          </a:solidFill>
          <a:ln>
            <a:solidFill>
              <a:srgbClr val="0072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1">
                <a:solidFill>
                  <a:schemeClr val="bg1"/>
                </a:solidFill>
                <a:latin typeface="Century Gothic" panose="020B0502020202020204" pitchFamily="34" charset="0"/>
              </a:rPr>
              <a:t>After-school catch-up classes by assessed level – Myanmar, India, DRC</a:t>
            </a:r>
          </a:p>
        </p:txBody>
      </p:sp>
      <p:sp>
        <p:nvSpPr>
          <p:cNvPr id="29" name="Rounded Rectangle 28">
            <a:extLst>
              <a:ext uri="{FF2B5EF4-FFF2-40B4-BE49-F238E27FC236}">
                <a16:creationId xmlns:a16="http://schemas.microsoft.com/office/drawing/2014/main" id="{7201D1A8-6F51-4BA3-3D48-6BD5577C6F56}"/>
              </a:ext>
            </a:extLst>
          </p:cNvPr>
          <p:cNvSpPr/>
          <p:nvPr/>
        </p:nvSpPr>
        <p:spPr>
          <a:xfrm>
            <a:off x="4313366" y="5132219"/>
            <a:ext cx="1843200" cy="1080000"/>
          </a:xfrm>
          <a:prstGeom prst="roundRect">
            <a:avLst/>
          </a:prstGeom>
          <a:solidFill>
            <a:srgbClr val="007251">
              <a:alpha val="89000"/>
            </a:srgbClr>
          </a:solidFill>
          <a:ln>
            <a:solidFill>
              <a:srgbClr val="0072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1">
                <a:solidFill>
                  <a:schemeClr val="bg1"/>
                </a:solidFill>
                <a:latin typeface="Century Gothic" panose="020B0502020202020204" pitchFamily="34" charset="0"/>
              </a:rPr>
              <a:t>Teacher training in targeted instruction + school action plans – Madagascar </a:t>
            </a:r>
          </a:p>
        </p:txBody>
      </p:sp>
      <p:sp>
        <p:nvSpPr>
          <p:cNvPr id="31" name="Rounded Rectangle 30">
            <a:extLst>
              <a:ext uri="{FF2B5EF4-FFF2-40B4-BE49-F238E27FC236}">
                <a16:creationId xmlns:a16="http://schemas.microsoft.com/office/drawing/2014/main" id="{DB9C7D5E-3018-5622-861D-D6706F7CABAE}"/>
              </a:ext>
            </a:extLst>
          </p:cNvPr>
          <p:cNvSpPr/>
          <p:nvPr/>
        </p:nvSpPr>
        <p:spPr>
          <a:xfrm>
            <a:off x="4439134" y="3411985"/>
            <a:ext cx="1843200" cy="1080000"/>
          </a:xfrm>
          <a:prstGeom prst="roundRect">
            <a:avLst/>
          </a:prstGeom>
          <a:solidFill>
            <a:srgbClr val="C00000">
              <a:alpha val="90000"/>
            </a:srgb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Phone tutorials to review broadcast content –Sierra Leone</a:t>
            </a:r>
          </a:p>
        </p:txBody>
      </p:sp>
      <p:sp>
        <p:nvSpPr>
          <p:cNvPr id="32" name="Rounded Rectangle 31">
            <a:extLst>
              <a:ext uri="{FF2B5EF4-FFF2-40B4-BE49-F238E27FC236}">
                <a16:creationId xmlns:a16="http://schemas.microsoft.com/office/drawing/2014/main" id="{6EBDBF9C-21BB-E918-E2A6-6E835E5B9558}"/>
              </a:ext>
            </a:extLst>
          </p:cNvPr>
          <p:cNvSpPr/>
          <p:nvPr/>
        </p:nvSpPr>
        <p:spPr>
          <a:xfrm>
            <a:off x="6449531" y="1663335"/>
            <a:ext cx="1843200" cy="1080000"/>
          </a:xfrm>
          <a:prstGeom prst="roundRect">
            <a:avLst/>
          </a:prstGeom>
          <a:solidFill>
            <a:srgbClr val="C00000">
              <a:alpha val="90000"/>
            </a:srgb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Printed materials distributed to households – Sierra Leone</a:t>
            </a:r>
          </a:p>
        </p:txBody>
      </p:sp>
      <p:sp>
        <p:nvSpPr>
          <p:cNvPr id="33" name="Rounded Rectangle 32">
            <a:extLst>
              <a:ext uri="{FF2B5EF4-FFF2-40B4-BE49-F238E27FC236}">
                <a16:creationId xmlns:a16="http://schemas.microsoft.com/office/drawing/2014/main" id="{0378E399-408A-8F56-398B-F42885DADB0B}"/>
              </a:ext>
            </a:extLst>
          </p:cNvPr>
          <p:cNvSpPr/>
          <p:nvPr/>
        </p:nvSpPr>
        <p:spPr>
          <a:xfrm>
            <a:off x="9969706" y="5132219"/>
            <a:ext cx="1843200" cy="1080000"/>
          </a:xfrm>
          <a:prstGeom prst="roundRect">
            <a:avLst/>
          </a:prstGeom>
          <a:solidFill>
            <a:srgbClr val="007251">
              <a:alpha val="89000"/>
            </a:srgbClr>
          </a:solidFill>
          <a:ln>
            <a:solidFill>
              <a:srgbClr val="0072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noProof="1">
                <a:solidFill>
                  <a:schemeClr val="bg1"/>
                </a:solidFill>
                <a:latin typeface="Century Gothic" panose="020B0502020202020204" pitchFamily="34" charset="0"/>
              </a:rPr>
              <a:t>Small-group tutoring for low-performing students – Niger </a:t>
            </a:r>
          </a:p>
        </p:txBody>
      </p:sp>
      <p:sp>
        <p:nvSpPr>
          <p:cNvPr id="9" name="Rounded Rectangle 8">
            <a:extLst>
              <a:ext uri="{FF2B5EF4-FFF2-40B4-BE49-F238E27FC236}">
                <a16:creationId xmlns:a16="http://schemas.microsoft.com/office/drawing/2014/main" id="{6E449D6B-315F-135B-4E71-17D456D39675}"/>
              </a:ext>
            </a:extLst>
          </p:cNvPr>
          <p:cNvSpPr/>
          <p:nvPr/>
        </p:nvSpPr>
        <p:spPr>
          <a:xfrm>
            <a:off x="8351902" y="1678571"/>
            <a:ext cx="1843200" cy="1080000"/>
          </a:xfrm>
          <a:prstGeom prst="roundRect">
            <a:avLst/>
          </a:prstGeom>
          <a:solidFill>
            <a:srgbClr val="C00000">
              <a:alpha val="90000"/>
            </a:srgb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Device and laptop provision – Peru &amp; Columbia*</a:t>
            </a:r>
          </a:p>
        </p:txBody>
      </p:sp>
      <p:sp>
        <p:nvSpPr>
          <p:cNvPr id="12" name="TextBox 11">
            <a:extLst>
              <a:ext uri="{FF2B5EF4-FFF2-40B4-BE49-F238E27FC236}">
                <a16:creationId xmlns:a16="http://schemas.microsoft.com/office/drawing/2014/main" id="{71677DC9-019E-BC10-ACE9-A5307C1F455B}"/>
              </a:ext>
            </a:extLst>
          </p:cNvPr>
          <p:cNvSpPr txBox="1"/>
          <p:nvPr/>
        </p:nvSpPr>
        <p:spPr>
          <a:xfrm>
            <a:off x="8569020" y="6425222"/>
            <a:ext cx="2322286" cy="230832"/>
          </a:xfrm>
          <a:prstGeom prst="rect">
            <a:avLst/>
          </a:prstGeom>
          <a:noFill/>
        </p:spPr>
        <p:txBody>
          <a:bodyPr wrap="square" rtlCol="0">
            <a:spAutoFit/>
          </a:bodyPr>
          <a:lstStyle/>
          <a:p>
            <a:r>
              <a:rPr lang="en-GB" sz="900" dirty="0">
                <a:latin typeface="Century Gothic" panose="020B0502020202020204" pitchFamily="34" charset="0"/>
              </a:rPr>
              <a:t>*Non-disruption context </a:t>
            </a:r>
          </a:p>
        </p:txBody>
      </p:sp>
      <p:sp>
        <p:nvSpPr>
          <p:cNvPr id="18" name="Rounded Rectangle 17">
            <a:extLst>
              <a:ext uri="{FF2B5EF4-FFF2-40B4-BE49-F238E27FC236}">
                <a16:creationId xmlns:a16="http://schemas.microsoft.com/office/drawing/2014/main" id="{276EAA78-2BC8-BA3B-705F-0F31982C4470}"/>
              </a:ext>
            </a:extLst>
          </p:cNvPr>
          <p:cNvSpPr/>
          <p:nvPr/>
        </p:nvSpPr>
        <p:spPr>
          <a:xfrm>
            <a:off x="8174876" y="3411985"/>
            <a:ext cx="1843200" cy="1080000"/>
          </a:xfrm>
          <a:prstGeom prst="roundRect">
            <a:avLst/>
          </a:prstGeom>
          <a:solidFill>
            <a:srgbClr val="C00000">
              <a:alpha val="90000"/>
            </a:srgb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Phone tutorials to review online content – Kenya</a:t>
            </a:r>
          </a:p>
        </p:txBody>
      </p:sp>
      <p:sp>
        <p:nvSpPr>
          <p:cNvPr id="3" name="Rounded Rectangle 2">
            <a:extLst>
              <a:ext uri="{FF2B5EF4-FFF2-40B4-BE49-F238E27FC236}">
                <a16:creationId xmlns:a16="http://schemas.microsoft.com/office/drawing/2014/main" id="{2965DD4E-D3DE-70CC-2E62-CB61A16736AA}"/>
              </a:ext>
            </a:extLst>
          </p:cNvPr>
          <p:cNvSpPr/>
          <p:nvPr/>
        </p:nvSpPr>
        <p:spPr>
          <a:xfrm>
            <a:off x="6307005" y="3411985"/>
            <a:ext cx="1843200" cy="1080000"/>
          </a:xfrm>
          <a:prstGeom prst="roundRect">
            <a:avLst/>
          </a:prstGeom>
          <a:solidFill>
            <a:srgbClr val="007251">
              <a:alpha val="89000"/>
            </a:srgbClr>
          </a:solidFill>
          <a:ln>
            <a:solidFill>
              <a:srgbClr val="0072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Phone tutorials by assessed level – </a:t>
            </a:r>
            <a:r>
              <a:rPr lang="en-GB" sz="1200" noProof="1">
                <a:solidFill>
                  <a:schemeClr val="bg1"/>
                </a:solidFill>
                <a:latin typeface="Century Gothic" panose="020B0502020202020204" pitchFamily="34" charset="0"/>
              </a:rPr>
              <a:t>India, Kenya, Nepal, Philippines, Uganda &amp; Botswana</a:t>
            </a:r>
            <a:endParaRPr lang="en-GB" sz="1400" noProof="1">
              <a:solidFill>
                <a:schemeClr val="bg1"/>
              </a:solidFill>
              <a:latin typeface="Century Gothic" panose="020B0502020202020204" pitchFamily="34" charset="0"/>
            </a:endParaRPr>
          </a:p>
        </p:txBody>
      </p:sp>
    </p:spTree>
    <p:extLst>
      <p:ext uri="{BB962C8B-B14F-4D97-AF65-F5344CB8AC3E}">
        <p14:creationId xmlns:p14="http://schemas.microsoft.com/office/powerpoint/2010/main" val="243547660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AADF2-B339-86C6-9F64-8282E43F509A}"/>
            </a:ext>
          </a:extLst>
        </p:cNvPr>
        <p:cNvGrpSpPr/>
        <p:nvPr/>
      </p:nvGrpSpPr>
      <p:grpSpPr>
        <a:xfrm>
          <a:off x="0" y="0"/>
          <a:ext cx="0" cy="0"/>
          <a:chOff x="0" y="0"/>
          <a:chExt cx="0" cy="0"/>
        </a:xfrm>
      </p:grpSpPr>
      <p:sp>
        <p:nvSpPr>
          <p:cNvPr id="10" name="Rounded Rectangle 9">
            <a:extLst>
              <a:ext uri="{FF2B5EF4-FFF2-40B4-BE49-F238E27FC236}">
                <a16:creationId xmlns:a16="http://schemas.microsoft.com/office/drawing/2014/main" id="{62E0C929-3732-E6FC-ABA4-8B106A0EC856}"/>
              </a:ext>
            </a:extLst>
          </p:cNvPr>
          <p:cNvSpPr/>
          <p:nvPr/>
        </p:nvSpPr>
        <p:spPr>
          <a:xfrm>
            <a:off x="10042748" y="3411985"/>
            <a:ext cx="1843200" cy="1080000"/>
          </a:xfrm>
          <a:prstGeom prst="roundRect">
            <a:avLst/>
          </a:prstGeom>
          <a:solidFill>
            <a:srgbClr val="007251">
              <a:alpha val="89000"/>
            </a:srgbClr>
          </a:solidFill>
          <a:ln>
            <a:solidFill>
              <a:srgbClr val="0072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Video tutoring + </a:t>
            </a:r>
            <a:r>
              <a:rPr lang="en-GB" sz="1400" b="1" noProof="1">
                <a:solidFill>
                  <a:schemeClr val="bg1"/>
                </a:solidFill>
                <a:latin typeface="Century Gothic" panose="020B0502020202020204" pitchFamily="34" charset="0"/>
              </a:rPr>
              <a:t>flexible content </a:t>
            </a:r>
            <a:r>
              <a:rPr lang="en-GB" sz="1400" noProof="1">
                <a:solidFill>
                  <a:schemeClr val="bg1"/>
                </a:solidFill>
                <a:latin typeface="Century Gothic" panose="020B0502020202020204" pitchFamily="34" charset="0"/>
              </a:rPr>
              <a:t>coverage – Kenya </a:t>
            </a:r>
          </a:p>
        </p:txBody>
      </p:sp>
      <p:sp>
        <p:nvSpPr>
          <p:cNvPr id="11" name="Rounded Rectangle 10">
            <a:extLst>
              <a:ext uri="{FF2B5EF4-FFF2-40B4-BE49-F238E27FC236}">
                <a16:creationId xmlns:a16="http://schemas.microsoft.com/office/drawing/2014/main" id="{F827171C-1B4E-09FE-F9C0-5AB0E5A5FD4C}"/>
              </a:ext>
            </a:extLst>
          </p:cNvPr>
          <p:cNvSpPr/>
          <p:nvPr/>
        </p:nvSpPr>
        <p:spPr>
          <a:xfrm>
            <a:off x="2389946" y="3411985"/>
            <a:ext cx="1843200" cy="1080000"/>
          </a:xfrm>
          <a:prstGeom prst="roundRect">
            <a:avLst/>
          </a:prstGeom>
          <a:solidFill>
            <a:srgbClr val="007251">
              <a:alpha val="89000"/>
            </a:srgbClr>
          </a:solidFill>
          <a:ln>
            <a:solidFill>
              <a:srgbClr val="0072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noProof="1">
                <a:solidFill>
                  <a:schemeClr val="bg1"/>
                </a:solidFill>
                <a:latin typeface="Century Gothic" panose="020B0502020202020204" pitchFamily="34" charset="0"/>
              </a:rPr>
              <a:t>Interactive</a:t>
            </a:r>
            <a:r>
              <a:rPr lang="en-GB" sz="1400" noProof="1">
                <a:solidFill>
                  <a:schemeClr val="bg1"/>
                </a:solidFill>
                <a:latin typeface="Century Gothic" panose="020B0502020202020204" pitchFamily="34" charset="0"/>
              </a:rPr>
              <a:t> radio with facilitator present – Sudan &amp; Somalia</a:t>
            </a:r>
          </a:p>
        </p:txBody>
      </p:sp>
      <p:sp>
        <p:nvSpPr>
          <p:cNvPr id="14" name="Rounded Rectangle 13">
            <a:extLst>
              <a:ext uri="{FF2B5EF4-FFF2-40B4-BE49-F238E27FC236}">
                <a16:creationId xmlns:a16="http://schemas.microsoft.com/office/drawing/2014/main" id="{8CD7CA7D-FBD1-EACB-49D0-DD0B7EC8DAD9}"/>
              </a:ext>
            </a:extLst>
          </p:cNvPr>
          <p:cNvSpPr/>
          <p:nvPr/>
        </p:nvSpPr>
        <p:spPr>
          <a:xfrm>
            <a:off x="2427919" y="5132219"/>
            <a:ext cx="1843200" cy="1080000"/>
          </a:xfrm>
          <a:prstGeom prst="roundRect">
            <a:avLst/>
          </a:prstGeom>
          <a:solidFill>
            <a:srgbClr val="007251">
              <a:alpha val="89000"/>
            </a:srgbClr>
          </a:solidFill>
          <a:ln>
            <a:solidFill>
              <a:srgbClr val="0072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Structured pedagogy </a:t>
            </a:r>
            <a:r>
              <a:rPr lang="en-GB" sz="1400" b="1" noProof="1">
                <a:solidFill>
                  <a:schemeClr val="bg1"/>
                </a:solidFill>
                <a:latin typeface="Century Gothic" panose="020B0502020202020204" pitchFamily="34" charset="0"/>
              </a:rPr>
              <a:t>adapted home visits </a:t>
            </a:r>
            <a:r>
              <a:rPr lang="en-GB" sz="1400" noProof="1">
                <a:solidFill>
                  <a:schemeClr val="bg1"/>
                </a:solidFill>
                <a:latin typeface="Century Gothic" panose="020B0502020202020204" pitchFamily="34" charset="0"/>
              </a:rPr>
              <a:t>– Zambia </a:t>
            </a:r>
          </a:p>
        </p:txBody>
      </p:sp>
      <p:sp>
        <p:nvSpPr>
          <p:cNvPr id="19" name="Rounded Rectangle 18">
            <a:extLst>
              <a:ext uri="{FF2B5EF4-FFF2-40B4-BE49-F238E27FC236}">
                <a16:creationId xmlns:a16="http://schemas.microsoft.com/office/drawing/2014/main" id="{3A3B734B-94B4-C7C8-3D8D-8AE422962D90}"/>
              </a:ext>
            </a:extLst>
          </p:cNvPr>
          <p:cNvSpPr/>
          <p:nvPr/>
        </p:nvSpPr>
        <p:spPr>
          <a:xfrm>
            <a:off x="542472" y="5132219"/>
            <a:ext cx="1843200" cy="1080000"/>
          </a:xfrm>
          <a:prstGeom prst="roundRect">
            <a:avLst/>
          </a:prstGeom>
          <a:solidFill>
            <a:srgbClr val="007251">
              <a:alpha val="89000"/>
            </a:srgbClr>
          </a:solidFill>
          <a:ln>
            <a:solidFill>
              <a:srgbClr val="0072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Teacher </a:t>
            </a:r>
            <a:r>
              <a:rPr lang="en-GB" sz="1400" b="1" noProof="1">
                <a:solidFill>
                  <a:schemeClr val="bg1"/>
                </a:solidFill>
                <a:latin typeface="Century Gothic" panose="020B0502020202020204" pitchFamily="34" charset="0"/>
              </a:rPr>
              <a:t>visits to home </a:t>
            </a:r>
            <a:r>
              <a:rPr lang="en-GB" sz="1400" noProof="1">
                <a:solidFill>
                  <a:schemeClr val="bg1"/>
                </a:solidFill>
                <a:latin typeface="Century Gothic" panose="020B0502020202020204" pitchFamily="34" charset="0"/>
              </a:rPr>
              <a:t>or community groups – India  </a:t>
            </a:r>
          </a:p>
        </p:txBody>
      </p:sp>
      <p:sp>
        <p:nvSpPr>
          <p:cNvPr id="21" name="Rounded Rectangle 20">
            <a:extLst>
              <a:ext uri="{FF2B5EF4-FFF2-40B4-BE49-F238E27FC236}">
                <a16:creationId xmlns:a16="http://schemas.microsoft.com/office/drawing/2014/main" id="{2882F83D-0299-A814-C592-AA7F2D2E6E18}"/>
              </a:ext>
            </a:extLst>
          </p:cNvPr>
          <p:cNvSpPr/>
          <p:nvPr/>
        </p:nvSpPr>
        <p:spPr>
          <a:xfrm>
            <a:off x="4329175" y="1663335"/>
            <a:ext cx="1843200" cy="1080000"/>
          </a:xfrm>
          <a:prstGeom prst="roundRect">
            <a:avLst/>
          </a:prstGeom>
          <a:solidFill>
            <a:srgbClr val="007251">
              <a:alpha val="89000"/>
            </a:srgbClr>
          </a:solidFill>
          <a:ln>
            <a:solidFill>
              <a:srgbClr val="0072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noProof="1">
                <a:solidFill>
                  <a:schemeClr val="bg1"/>
                </a:solidFill>
                <a:latin typeface="Century Gothic" panose="020B0502020202020204" pitchFamily="34" charset="0"/>
              </a:rPr>
              <a:t>WhatsApp groups </a:t>
            </a:r>
            <a:r>
              <a:rPr lang="en-GB" sz="1300" b="1" noProof="1">
                <a:solidFill>
                  <a:schemeClr val="bg1"/>
                </a:solidFill>
                <a:latin typeface="Century Gothic" panose="020B0502020202020204" pitchFamily="34" charset="0"/>
              </a:rPr>
              <a:t>for low performing students </a:t>
            </a:r>
            <a:r>
              <a:rPr lang="en-GB" sz="1300" noProof="1">
                <a:solidFill>
                  <a:schemeClr val="bg1"/>
                </a:solidFill>
                <a:latin typeface="Century Gothic" panose="020B0502020202020204" pitchFamily="34" charset="0"/>
              </a:rPr>
              <a:t>– Pakistan </a:t>
            </a:r>
          </a:p>
        </p:txBody>
      </p:sp>
      <p:sp>
        <p:nvSpPr>
          <p:cNvPr id="25" name="Rounded Rectangle 24">
            <a:extLst>
              <a:ext uri="{FF2B5EF4-FFF2-40B4-BE49-F238E27FC236}">
                <a16:creationId xmlns:a16="http://schemas.microsoft.com/office/drawing/2014/main" id="{0DDD7F40-25D0-8C9D-774B-1F180A558EAD}"/>
              </a:ext>
            </a:extLst>
          </p:cNvPr>
          <p:cNvSpPr/>
          <p:nvPr/>
        </p:nvSpPr>
        <p:spPr>
          <a:xfrm>
            <a:off x="6198813" y="5132219"/>
            <a:ext cx="1843200" cy="1080000"/>
          </a:xfrm>
          <a:prstGeom prst="roundRect">
            <a:avLst/>
          </a:prstGeom>
          <a:solidFill>
            <a:srgbClr val="007251">
              <a:alpha val="89000"/>
            </a:srgbClr>
          </a:solidFill>
          <a:ln>
            <a:solidFill>
              <a:srgbClr val="0072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1">
                <a:solidFill>
                  <a:schemeClr val="bg1"/>
                </a:solidFill>
                <a:latin typeface="Century Gothic" panose="020B0502020202020204" pitchFamily="34" charset="0"/>
              </a:rPr>
              <a:t>Teaching </a:t>
            </a:r>
            <a:r>
              <a:rPr lang="en-GB" sz="1200" b="1" noProof="1">
                <a:solidFill>
                  <a:schemeClr val="bg1"/>
                </a:solidFill>
                <a:latin typeface="Century Gothic" panose="020B0502020202020204" pitchFamily="34" charset="0"/>
              </a:rPr>
              <a:t>assistants for low-performing students</a:t>
            </a:r>
            <a:r>
              <a:rPr lang="en-GB" sz="1200" noProof="1">
                <a:solidFill>
                  <a:schemeClr val="bg1"/>
                </a:solidFill>
                <a:latin typeface="Century Gothic" panose="020B0502020202020204" pitchFamily="34" charset="0"/>
              </a:rPr>
              <a:t> + </a:t>
            </a:r>
            <a:r>
              <a:rPr lang="en-GB" sz="1100" noProof="1">
                <a:solidFill>
                  <a:schemeClr val="bg1"/>
                </a:solidFill>
                <a:latin typeface="Century Gothic" panose="020B0502020202020204" pitchFamily="34" charset="0"/>
              </a:rPr>
              <a:t>structured pedagogy </a:t>
            </a:r>
            <a:r>
              <a:rPr lang="en-GB" sz="1200" noProof="1">
                <a:solidFill>
                  <a:schemeClr val="bg1"/>
                </a:solidFill>
                <a:latin typeface="Century Gothic" panose="020B0502020202020204" pitchFamily="34" charset="0"/>
              </a:rPr>
              <a:t>– </a:t>
            </a:r>
            <a:r>
              <a:rPr lang="en-GB" sz="1100" noProof="1">
                <a:solidFill>
                  <a:schemeClr val="bg1"/>
                </a:solidFill>
                <a:latin typeface="Century Gothic" panose="020B0502020202020204" pitchFamily="34" charset="0"/>
              </a:rPr>
              <a:t>South Africa </a:t>
            </a:r>
            <a:endParaRPr lang="en-GB" sz="1200" noProof="1">
              <a:solidFill>
                <a:schemeClr val="bg1"/>
              </a:solidFill>
              <a:latin typeface="Century Gothic" panose="020B0502020202020204" pitchFamily="34" charset="0"/>
            </a:endParaRPr>
          </a:p>
        </p:txBody>
      </p:sp>
      <p:sp>
        <p:nvSpPr>
          <p:cNvPr id="26" name="Rounded Rectangle 25">
            <a:extLst>
              <a:ext uri="{FF2B5EF4-FFF2-40B4-BE49-F238E27FC236}">
                <a16:creationId xmlns:a16="http://schemas.microsoft.com/office/drawing/2014/main" id="{11780222-6EA3-D262-3EE1-FF762F5045D3}"/>
              </a:ext>
            </a:extLst>
          </p:cNvPr>
          <p:cNvSpPr/>
          <p:nvPr/>
        </p:nvSpPr>
        <p:spPr>
          <a:xfrm>
            <a:off x="2464851" y="1663335"/>
            <a:ext cx="1843200" cy="1080000"/>
          </a:xfrm>
          <a:prstGeom prst="roundRect">
            <a:avLst/>
          </a:prstGeom>
          <a:solidFill>
            <a:srgbClr val="007251">
              <a:alpha val="89000"/>
            </a:srgbClr>
          </a:solidFill>
          <a:ln>
            <a:solidFill>
              <a:srgbClr val="0072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noProof="1">
                <a:solidFill>
                  <a:schemeClr val="bg1"/>
                </a:solidFill>
                <a:latin typeface="Century Gothic" panose="020B0502020202020204" pitchFamily="34" charset="0"/>
              </a:rPr>
              <a:t>SMS-based </a:t>
            </a:r>
            <a:r>
              <a:rPr lang="en-GB" sz="1300" b="1" noProof="1">
                <a:solidFill>
                  <a:schemeClr val="bg1"/>
                </a:solidFill>
                <a:latin typeface="Century Gothic" panose="020B0502020202020204" pitchFamily="34" charset="0"/>
              </a:rPr>
              <a:t>adaptive platform</a:t>
            </a:r>
            <a:r>
              <a:rPr lang="en-GB" sz="1300" noProof="1">
                <a:solidFill>
                  <a:schemeClr val="bg1"/>
                </a:solidFill>
                <a:latin typeface="Century Gothic" panose="020B0502020202020204" pitchFamily="34" charset="0"/>
              </a:rPr>
              <a:t> for catch-up classes – Kenya </a:t>
            </a:r>
          </a:p>
        </p:txBody>
      </p:sp>
      <p:sp>
        <p:nvSpPr>
          <p:cNvPr id="27" name="Rounded Rectangle 26">
            <a:extLst>
              <a:ext uri="{FF2B5EF4-FFF2-40B4-BE49-F238E27FC236}">
                <a16:creationId xmlns:a16="http://schemas.microsoft.com/office/drawing/2014/main" id="{843CD4B6-40C4-6AC4-F403-B9328264E211}"/>
              </a:ext>
            </a:extLst>
          </p:cNvPr>
          <p:cNvSpPr/>
          <p:nvPr/>
        </p:nvSpPr>
        <p:spPr>
          <a:xfrm>
            <a:off x="8084260" y="5132219"/>
            <a:ext cx="1843200" cy="1080000"/>
          </a:xfrm>
          <a:prstGeom prst="roundRect">
            <a:avLst/>
          </a:prstGeom>
          <a:solidFill>
            <a:srgbClr val="007251">
              <a:alpha val="89000"/>
            </a:srgbClr>
          </a:solidFill>
          <a:ln>
            <a:solidFill>
              <a:srgbClr val="0072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1">
                <a:solidFill>
                  <a:schemeClr val="bg1"/>
                </a:solidFill>
                <a:latin typeface="Century Gothic" panose="020B0502020202020204" pitchFamily="34" charset="0"/>
              </a:rPr>
              <a:t>After-school catch-up classes </a:t>
            </a:r>
            <a:r>
              <a:rPr lang="en-GB" sz="1200" b="1" noProof="1">
                <a:solidFill>
                  <a:schemeClr val="bg1"/>
                </a:solidFill>
                <a:latin typeface="Century Gothic" panose="020B0502020202020204" pitchFamily="34" charset="0"/>
              </a:rPr>
              <a:t>by assessed level </a:t>
            </a:r>
            <a:r>
              <a:rPr lang="en-GB" sz="1200" noProof="1">
                <a:solidFill>
                  <a:schemeClr val="bg1"/>
                </a:solidFill>
                <a:latin typeface="Century Gothic" panose="020B0502020202020204" pitchFamily="34" charset="0"/>
              </a:rPr>
              <a:t>– Myanmar, India, DRC</a:t>
            </a:r>
          </a:p>
        </p:txBody>
      </p:sp>
      <p:sp>
        <p:nvSpPr>
          <p:cNvPr id="29" name="Rounded Rectangle 28">
            <a:extLst>
              <a:ext uri="{FF2B5EF4-FFF2-40B4-BE49-F238E27FC236}">
                <a16:creationId xmlns:a16="http://schemas.microsoft.com/office/drawing/2014/main" id="{FB406831-A6AB-9C51-020E-A1B4EC635C0B}"/>
              </a:ext>
            </a:extLst>
          </p:cNvPr>
          <p:cNvSpPr/>
          <p:nvPr/>
        </p:nvSpPr>
        <p:spPr>
          <a:xfrm>
            <a:off x="4313366" y="5132219"/>
            <a:ext cx="1843200" cy="1080000"/>
          </a:xfrm>
          <a:prstGeom prst="roundRect">
            <a:avLst/>
          </a:prstGeom>
          <a:solidFill>
            <a:srgbClr val="007251">
              <a:alpha val="89000"/>
            </a:srgbClr>
          </a:solidFill>
          <a:ln>
            <a:solidFill>
              <a:srgbClr val="0072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noProof="1">
                <a:solidFill>
                  <a:schemeClr val="bg1"/>
                </a:solidFill>
                <a:latin typeface="Century Gothic" panose="020B0502020202020204" pitchFamily="34" charset="0"/>
              </a:rPr>
              <a:t>Teacher </a:t>
            </a:r>
            <a:r>
              <a:rPr lang="en-GB" sz="1200" b="1" noProof="1">
                <a:solidFill>
                  <a:schemeClr val="bg1"/>
                </a:solidFill>
                <a:latin typeface="Century Gothic" panose="020B0502020202020204" pitchFamily="34" charset="0"/>
              </a:rPr>
              <a:t>training in targeted instruction </a:t>
            </a:r>
            <a:r>
              <a:rPr lang="en-GB" sz="1200" noProof="1">
                <a:solidFill>
                  <a:schemeClr val="bg1"/>
                </a:solidFill>
                <a:latin typeface="Century Gothic" panose="020B0502020202020204" pitchFamily="34" charset="0"/>
              </a:rPr>
              <a:t>+ school action plans – Madagascar </a:t>
            </a:r>
          </a:p>
        </p:txBody>
      </p:sp>
      <p:sp>
        <p:nvSpPr>
          <p:cNvPr id="33" name="Rounded Rectangle 32">
            <a:extLst>
              <a:ext uri="{FF2B5EF4-FFF2-40B4-BE49-F238E27FC236}">
                <a16:creationId xmlns:a16="http://schemas.microsoft.com/office/drawing/2014/main" id="{F8545FCC-5DD4-833E-2450-36D0B5EC401B}"/>
              </a:ext>
            </a:extLst>
          </p:cNvPr>
          <p:cNvSpPr/>
          <p:nvPr/>
        </p:nvSpPr>
        <p:spPr>
          <a:xfrm>
            <a:off x="9969706" y="5132219"/>
            <a:ext cx="1843200" cy="1080000"/>
          </a:xfrm>
          <a:prstGeom prst="roundRect">
            <a:avLst/>
          </a:prstGeom>
          <a:solidFill>
            <a:srgbClr val="007251">
              <a:alpha val="89000"/>
            </a:srgbClr>
          </a:solidFill>
          <a:ln>
            <a:solidFill>
              <a:srgbClr val="0072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noProof="1">
                <a:solidFill>
                  <a:schemeClr val="bg1"/>
                </a:solidFill>
                <a:latin typeface="Century Gothic" panose="020B0502020202020204" pitchFamily="34" charset="0"/>
              </a:rPr>
              <a:t>Small-group tutoring </a:t>
            </a:r>
            <a:r>
              <a:rPr lang="en-GB" sz="1300" b="1" noProof="1">
                <a:solidFill>
                  <a:schemeClr val="bg1"/>
                </a:solidFill>
                <a:latin typeface="Century Gothic" panose="020B0502020202020204" pitchFamily="34" charset="0"/>
              </a:rPr>
              <a:t>for low-performing students</a:t>
            </a:r>
            <a:r>
              <a:rPr lang="en-GB" sz="1300" noProof="1">
                <a:solidFill>
                  <a:schemeClr val="bg1"/>
                </a:solidFill>
                <a:latin typeface="Century Gothic" panose="020B0502020202020204" pitchFamily="34" charset="0"/>
              </a:rPr>
              <a:t> – Niger </a:t>
            </a:r>
          </a:p>
        </p:txBody>
      </p:sp>
      <p:sp>
        <p:nvSpPr>
          <p:cNvPr id="3" name="Rounded Rectangle 2">
            <a:extLst>
              <a:ext uri="{FF2B5EF4-FFF2-40B4-BE49-F238E27FC236}">
                <a16:creationId xmlns:a16="http://schemas.microsoft.com/office/drawing/2014/main" id="{592F421D-4EE1-28B1-D565-154BDC374ECE}"/>
              </a:ext>
            </a:extLst>
          </p:cNvPr>
          <p:cNvSpPr/>
          <p:nvPr/>
        </p:nvSpPr>
        <p:spPr>
          <a:xfrm>
            <a:off x="6241060" y="3411985"/>
            <a:ext cx="1843200" cy="1080000"/>
          </a:xfrm>
          <a:prstGeom prst="roundRect">
            <a:avLst/>
          </a:prstGeom>
          <a:solidFill>
            <a:srgbClr val="007251">
              <a:alpha val="89000"/>
            </a:srgbClr>
          </a:solidFill>
          <a:ln>
            <a:solidFill>
              <a:srgbClr val="0072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Phone tutorials </a:t>
            </a:r>
            <a:r>
              <a:rPr lang="en-GB" sz="1400" b="1" noProof="1">
                <a:solidFill>
                  <a:schemeClr val="bg1"/>
                </a:solidFill>
                <a:latin typeface="Century Gothic" panose="020B0502020202020204" pitchFamily="34" charset="0"/>
              </a:rPr>
              <a:t>by assessed level </a:t>
            </a:r>
            <a:r>
              <a:rPr lang="en-GB" sz="1400" noProof="1">
                <a:solidFill>
                  <a:schemeClr val="bg1"/>
                </a:solidFill>
                <a:latin typeface="Century Gothic" panose="020B0502020202020204" pitchFamily="34" charset="0"/>
              </a:rPr>
              <a:t>– </a:t>
            </a:r>
            <a:r>
              <a:rPr lang="en-GB" sz="1200" noProof="1">
                <a:solidFill>
                  <a:schemeClr val="bg1"/>
                </a:solidFill>
                <a:latin typeface="Century Gothic" panose="020B0502020202020204" pitchFamily="34" charset="0"/>
              </a:rPr>
              <a:t>India, Kenya, Nepal, Philippines, Uganda &amp; Botswana</a:t>
            </a:r>
            <a:endParaRPr lang="en-GB" sz="1400" noProof="1">
              <a:solidFill>
                <a:schemeClr val="bg1"/>
              </a:solidFill>
              <a:latin typeface="Century Gothic" panose="020B0502020202020204" pitchFamily="34" charset="0"/>
            </a:endParaRPr>
          </a:p>
        </p:txBody>
      </p:sp>
      <p:sp>
        <p:nvSpPr>
          <p:cNvPr id="22" name="Subtitle 6">
            <a:extLst>
              <a:ext uri="{FF2B5EF4-FFF2-40B4-BE49-F238E27FC236}">
                <a16:creationId xmlns:a16="http://schemas.microsoft.com/office/drawing/2014/main" id="{63EF2AE6-E608-E81A-EC1A-43719A6D41F1}"/>
              </a:ext>
            </a:extLst>
          </p:cNvPr>
          <p:cNvSpPr>
            <a:spLocks noGrp="1"/>
          </p:cNvSpPr>
          <p:nvPr>
            <p:ph type="subTitle" idx="1"/>
          </p:nvPr>
        </p:nvSpPr>
        <p:spPr/>
        <p:txBody>
          <a:bodyPr>
            <a:normAutofit/>
          </a:bodyPr>
          <a:lstStyle/>
          <a:p>
            <a:r>
              <a:rPr lang="en-GB" noProof="1"/>
              <a:t>Features of what </a:t>
            </a:r>
            <a:r>
              <a:rPr lang="en-GB" noProof="1">
                <a:solidFill>
                  <a:srgbClr val="007251"/>
                </a:solidFill>
              </a:rPr>
              <a:t>worked</a:t>
            </a:r>
          </a:p>
        </p:txBody>
      </p:sp>
      <p:sp>
        <p:nvSpPr>
          <p:cNvPr id="4" name="Rounded Rectangle 3">
            <a:extLst>
              <a:ext uri="{FF2B5EF4-FFF2-40B4-BE49-F238E27FC236}">
                <a16:creationId xmlns:a16="http://schemas.microsoft.com/office/drawing/2014/main" id="{28185A1D-2DE1-359C-767A-3185130DA933}"/>
              </a:ext>
            </a:extLst>
          </p:cNvPr>
          <p:cNvSpPr/>
          <p:nvPr/>
        </p:nvSpPr>
        <p:spPr>
          <a:xfrm>
            <a:off x="419100" y="1428056"/>
            <a:ext cx="11466847" cy="1461445"/>
          </a:xfrm>
          <a:prstGeom prst="roundRect">
            <a:avLst/>
          </a:prstGeom>
          <a:solidFill>
            <a:srgbClr val="007251"/>
          </a:solidFill>
          <a:ln>
            <a:solidFill>
              <a:srgbClr val="0090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noProof="1">
                <a:solidFill>
                  <a:schemeClr val="bg1"/>
                </a:solidFill>
                <a:latin typeface="Century Gothic" panose="020B0502020202020204" pitchFamily="34" charset="0"/>
              </a:rPr>
              <a:t>Across all effective approaches, </a:t>
            </a:r>
            <a:r>
              <a:rPr lang="en-GB" sz="2400" b="1" noProof="1">
                <a:solidFill>
                  <a:schemeClr val="bg1"/>
                </a:solidFill>
                <a:latin typeface="Century Gothic" panose="020B0502020202020204" pitchFamily="34" charset="0"/>
              </a:rPr>
              <a:t>instruction was targeted to children’s learning levels </a:t>
            </a:r>
            <a:r>
              <a:rPr lang="en-GB" sz="2400" noProof="1">
                <a:solidFill>
                  <a:schemeClr val="bg1"/>
                </a:solidFill>
                <a:latin typeface="Century Gothic" panose="020B0502020202020204" pitchFamily="34" charset="0"/>
              </a:rPr>
              <a:t>and </a:t>
            </a:r>
            <a:r>
              <a:rPr lang="en-GB" sz="2400" b="1" noProof="1">
                <a:solidFill>
                  <a:schemeClr val="bg1"/>
                </a:solidFill>
                <a:latin typeface="Century Gothic" panose="020B0502020202020204" pitchFamily="34" charset="0"/>
              </a:rPr>
              <a:t>included regular two-way interaction</a:t>
            </a:r>
            <a:r>
              <a:rPr lang="en-GB" sz="2400" noProof="1">
                <a:solidFill>
                  <a:schemeClr val="bg1"/>
                </a:solidFill>
                <a:latin typeface="Century Gothic" panose="020B0502020202020204" pitchFamily="34" charset="0"/>
              </a:rPr>
              <a:t> between tutors and students </a:t>
            </a:r>
          </a:p>
        </p:txBody>
      </p:sp>
    </p:spTree>
    <p:extLst>
      <p:ext uri="{BB962C8B-B14F-4D97-AF65-F5344CB8AC3E}">
        <p14:creationId xmlns:p14="http://schemas.microsoft.com/office/powerpoint/2010/main" val="155972764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grpId="0" nodeType="withEffect">
                                  <p:stCondLst>
                                    <p:cond delay="0"/>
                                  </p:stCondLst>
                                  <p:childTnLst>
                                    <p:animMotion origin="layout" path="M 0.003 -0.04699 L 0.00599 -0.50532 " pathEditMode="relative" rAng="0" ptsTypes="AA">
                                      <p:cBhvr>
                                        <p:cTn id="6" dur="500" fill="hold"/>
                                        <p:tgtEl>
                                          <p:spTgt spid="19">
                                            <p:bg/>
                                          </p:spTgt>
                                        </p:tgtEl>
                                        <p:attrNameLst>
                                          <p:attrName>ppt_x</p:attrName>
                                          <p:attrName>ppt_y</p:attrName>
                                        </p:attrNameLst>
                                      </p:cBhvr>
                                      <p:rCtr x="143" y="-22917"/>
                                    </p:animMotion>
                                  </p:childTnLst>
                                </p:cTn>
                              </p:par>
                              <p:par>
                                <p:cTn id="7" presetID="64" presetClass="path" presetSubtype="0" accel="50000" decel="50000" fill="hold" grpId="0" nodeType="withEffect">
                                  <p:stCondLst>
                                    <p:cond delay="0"/>
                                  </p:stCondLst>
                                  <p:childTnLst>
                                    <p:animMotion origin="layout" path="M 0.00299 -0.04699 L 0.00599 -0.50532 " pathEditMode="relative" rAng="0" ptsTypes="AA">
                                      <p:cBhvr>
                                        <p:cTn id="8" dur="500" fill="hold"/>
                                        <p:tgtEl>
                                          <p:spTgt spid="19">
                                            <p:txEl>
                                              <p:pRg st="0" end="0"/>
                                            </p:txEl>
                                          </p:spTgt>
                                        </p:tgtEl>
                                        <p:attrNameLst>
                                          <p:attrName>ppt_x</p:attrName>
                                          <p:attrName>ppt_y</p:attrName>
                                        </p:attrNameLst>
                                      </p:cBhvr>
                                      <p:rCtr x="143" y="-22917"/>
                                    </p:animMotion>
                                  </p:childTnLst>
                                </p:cTn>
                              </p:par>
                              <p:par>
                                <p:cTn id="9" presetID="64" presetClass="path" presetSubtype="0" accel="50000" decel="50000" fill="hold" grpId="0" nodeType="withEffect">
                                  <p:stCondLst>
                                    <p:cond delay="0"/>
                                  </p:stCondLst>
                                  <p:childTnLst>
                                    <p:animMotion origin="layout" path="M -4.58333E-6 2.59259E-6 L -4.58333E-6 -0.25 " pathEditMode="relative" rAng="0" ptsTypes="AA">
                                      <p:cBhvr>
                                        <p:cTn id="10" dur="500" fill="hold"/>
                                        <p:tgtEl>
                                          <p:spTgt spid="11">
                                            <p:bg/>
                                          </p:spTgt>
                                        </p:tgtEl>
                                        <p:attrNameLst>
                                          <p:attrName>ppt_x</p:attrName>
                                          <p:attrName>ppt_y</p:attrName>
                                        </p:attrNameLst>
                                      </p:cBhvr>
                                      <p:rCtr x="0" y="-12500"/>
                                    </p:animMotion>
                                  </p:childTnLst>
                                </p:cTn>
                              </p:par>
                              <p:par>
                                <p:cTn id="11" presetID="64" presetClass="path" presetSubtype="0" accel="50000" decel="50000" fill="hold" grpId="0" nodeType="withEffect">
                                  <p:stCondLst>
                                    <p:cond delay="0"/>
                                  </p:stCondLst>
                                  <p:childTnLst>
                                    <p:animMotion origin="layout" path="M -6.25E-7 1.48148E-6 L -6.25E-7 -0.25 " pathEditMode="relative" rAng="0" ptsTypes="AA">
                                      <p:cBhvr>
                                        <p:cTn id="12" dur="500" fill="hold"/>
                                        <p:tgtEl>
                                          <p:spTgt spid="11">
                                            <p:txEl>
                                              <p:pRg st="0" end="0"/>
                                            </p:txEl>
                                          </p:spTgt>
                                        </p:tgtEl>
                                        <p:attrNameLst>
                                          <p:attrName>ppt_x</p:attrName>
                                          <p:attrName>ppt_y</p:attrName>
                                        </p:attrNameLst>
                                      </p:cBhvr>
                                      <p:rCtr x="0" y="-12500"/>
                                    </p:animMotion>
                                  </p:childTnLst>
                                </p:cTn>
                              </p:par>
                              <p:par>
                                <p:cTn id="13" presetID="64" presetClass="path" presetSubtype="0" accel="50000" decel="50000" fill="hold" grpId="0" nodeType="withEffect">
                                  <p:stCondLst>
                                    <p:cond delay="0"/>
                                  </p:stCondLst>
                                  <p:childTnLst>
                                    <p:animMotion origin="layout" path="M 6.25E-7 -3.33333E-6 L -0.0026 -0.50185 " pathEditMode="relative" rAng="0" ptsTypes="AA">
                                      <p:cBhvr>
                                        <p:cTn id="14" dur="500" fill="hold"/>
                                        <p:tgtEl>
                                          <p:spTgt spid="14">
                                            <p:bg/>
                                          </p:spTgt>
                                        </p:tgtEl>
                                        <p:attrNameLst>
                                          <p:attrName>ppt_x</p:attrName>
                                          <p:attrName>ppt_y</p:attrName>
                                        </p:attrNameLst>
                                      </p:cBhvr>
                                      <p:rCtr x="-130" y="-25093"/>
                                    </p:animMotion>
                                  </p:childTnLst>
                                </p:cTn>
                              </p:par>
                              <p:par>
                                <p:cTn id="15" presetID="64" presetClass="path" presetSubtype="0" accel="50000" decel="50000" fill="hold" grpId="0" nodeType="withEffect">
                                  <p:stCondLst>
                                    <p:cond delay="0"/>
                                  </p:stCondLst>
                                  <p:childTnLst>
                                    <p:animMotion origin="layout" path="M 3.33333E-6 -4.44444E-6 L -0.00261 -0.50185 " pathEditMode="relative" rAng="0" ptsTypes="AA">
                                      <p:cBhvr>
                                        <p:cTn id="16" dur="500" fill="hold"/>
                                        <p:tgtEl>
                                          <p:spTgt spid="14">
                                            <p:txEl>
                                              <p:pRg st="0" end="0"/>
                                            </p:txEl>
                                          </p:spTgt>
                                        </p:tgtEl>
                                        <p:attrNameLst>
                                          <p:attrName>ppt_x</p:attrName>
                                          <p:attrName>ppt_y</p:attrName>
                                        </p:attrNameLst>
                                      </p:cBhvr>
                                      <p:rCtr x="-130" y="-25093"/>
                                    </p:animMotion>
                                  </p:childTnLst>
                                </p:cTn>
                              </p:par>
                              <p:par>
                                <p:cTn id="17" presetID="64" presetClass="path" presetSubtype="0" accel="50000" decel="50000" fill="hold" grpId="0" nodeType="withEffect">
                                  <p:stCondLst>
                                    <p:cond delay="0"/>
                                  </p:stCondLst>
                                  <p:childTnLst>
                                    <p:animMotion origin="layout" path="M 3.125E-6 -3.33333E-6 L 0.00065 -0.50532 " pathEditMode="relative" rAng="0" ptsTypes="AA">
                                      <p:cBhvr>
                                        <p:cTn id="18" dur="500" fill="hold"/>
                                        <p:tgtEl>
                                          <p:spTgt spid="29">
                                            <p:bg/>
                                          </p:spTgt>
                                        </p:tgtEl>
                                        <p:attrNameLst>
                                          <p:attrName>ppt_x</p:attrName>
                                          <p:attrName>ppt_y</p:attrName>
                                        </p:attrNameLst>
                                      </p:cBhvr>
                                      <p:rCtr x="26" y="-25278"/>
                                    </p:animMotion>
                                  </p:childTnLst>
                                </p:cTn>
                              </p:par>
                              <p:par>
                                <p:cTn id="19" presetID="64" presetClass="path" presetSubtype="0" accel="50000" decel="50000" fill="hold" grpId="0" nodeType="withEffect">
                                  <p:stCondLst>
                                    <p:cond delay="0"/>
                                  </p:stCondLst>
                                  <p:childTnLst>
                                    <p:animMotion origin="layout" path="M 4.375E-6 -4.44444E-6 L 0.00065 -0.50532 " pathEditMode="relative" rAng="0" ptsTypes="AA">
                                      <p:cBhvr>
                                        <p:cTn id="20" dur="500" fill="hold"/>
                                        <p:tgtEl>
                                          <p:spTgt spid="29">
                                            <p:txEl>
                                              <p:pRg st="0" end="0"/>
                                            </p:txEl>
                                          </p:spTgt>
                                        </p:tgtEl>
                                        <p:attrNameLst>
                                          <p:attrName>ppt_x</p:attrName>
                                          <p:attrName>ppt_y</p:attrName>
                                        </p:attrNameLst>
                                      </p:cBhvr>
                                      <p:rCtr x="26" y="-25278"/>
                                    </p:animMotion>
                                  </p:childTnLst>
                                </p:cTn>
                              </p:par>
                              <p:par>
                                <p:cTn id="21" presetID="64" presetClass="path" presetSubtype="0" accel="50000" decel="50000" fill="hold" grpId="0" nodeType="withEffect">
                                  <p:stCondLst>
                                    <p:cond delay="0"/>
                                  </p:stCondLst>
                                  <p:childTnLst>
                                    <p:animMotion origin="layout" path="M -4.375E-6 -3.33333E-6 L -0.00195 -0.49814 " pathEditMode="relative" rAng="0" ptsTypes="AA">
                                      <p:cBhvr>
                                        <p:cTn id="22" dur="500" fill="hold"/>
                                        <p:tgtEl>
                                          <p:spTgt spid="25">
                                            <p:bg/>
                                          </p:spTgt>
                                        </p:tgtEl>
                                        <p:attrNameLst>
                                          <p:attrName>ppt_x</p:attrName>
                                          <p:attrName>ppt_y</p:attrName>
                                        </p:attrNameLst>
                                      </p:cBhvr>
                                      <p:rCtr x="-104" y="-24907"/>
                                    </p:animMotion>
                                  </p:childTnLst>
                                </p:cTn>
                              </p:par>
                              <p:par>
                                <p:cTn id="23" presetID="64" presetClass="path" presetSubtype="0" accel="50000" decel="50000" fill="hold" grpId="0" nodeType="withEffect">
                                  <p:stCondLst>
                                    <p:cond delay="0"/>
                                  </p:stCondLst>
                                  <p:childTnLst>
                                    <p:animMotion origin="layout" path="M 0 -4.44444E-6 L -0.00195 -0.49814 " pathEditMode="relative" rAng="0" ptsTypes="AA">
                                      <p:cBhvr>
                                        <p:cTn id="24" dur="500" fill="hold"/>
                                        <p:tgtEl>
                                          <p:spTgt spid="25">
                                            <p:txEl>
                                              <p:pRg st="0" end="0"/>
                                            </p:txEl>
                                          </p:spTgt>
                                        </p:tgtEl>
                                        <p:attrNameLst>
                                          <p:attrName>ppt_x</p:attrName>
                                          <p:attrName>ppt_y</p:attrName>
                                        </p:attrNameLst>
                                      </p:cBhvr>
                                      <p:rCtr x="-104" y="-24907"/>
                                    </p:animMotion>
                                  </p:childTnLst>
                                </p:cTn>
                              </p:par>
                              <p:par>
                                <p:cTn id="25" presetID="64" presetClass="path" presetSubtype="0" accel="50000" decel="50000" fill="hold" grpId="0" nodeType="withEffect">
                                  <p:stCondLst>
                                    <p:cond delay="0"/>
                                  </p:stCondLst>
                                  <p:childTnLst>
                                    <p:animMotion origin="layout" path="M -1.875E-6 -3.33333E-6 L 0.00638 -0.50532 " pathEditMode="relative" rAng="0" ptsTypes="AA">
                                      <p:cBhvr>
                                        <p:cTn id="26" dur="500" fill="hold"/>
                                        <p:tgtEl>
                                          <p:spTgt spid="27">
                                            <p:bg/>
                                          </p:spTgt>
                                        </p:tgtEl>
                                        <p:attrNameLst>
                                          <p:attrName>ppt_x</p:attrName>
                                          <p:attrName>ppt_y</p:attrName>
                                        </p:attrNameLst>
                                      </p:cBhvr>
                                      <p:rCtr x="313" y="-25278"/>
                                    </p:animMotion>
                                  </p:childTnLst>
                                </p:cTn>
                              </p:par>
                              <p:par>
                                <p:cTn id="27" presetID="64" presetClass="path" presetSubtype="0" accel="50000" decel="50000" fill="hold" grpId="0" nodeType="withEffect">
                                  <p:stCondLst>
                                    <p:cond delay="0"/>
                                  </p:stCondLst>
                                  <p:childTnLst>
                                    <p:animMotion origin="layout" path="M -4.79167E-6 -4.44444E-6 L 0.00639 -0.50532 " pathEditMode="relative" rAng="0" ptsTypes="AA">
                                      <p:cBhvr>
                                        <p:cTn id="28" dur="500" fill="hold"/>
                                        <p:tgtEl>
                                          <p:spTgt spid="27">
                                            <p:txEl>
                                              <p:pRg st="0" end="0"/>
                                            </p:txEl>
                                          </p:spTgt>
                                        </p:tgtEl>
                                        <p:attrNameLst>
                                          <p:attrName>ppt_x</p:attrName>
                                          <p:attrName>ppt_y</p:attrName>
                                        </p:attrNameLst>
                                      </p:cBhvr>
                                      <p:rCtr x="313" y="-25278"/>
                                    </p:animMotion>
                                  </p:childTnLst>
                                </p:cTn>
                              </p:par>
                              <p:par>
                                <p:cTn id="29" presetID="64" presetClass="path" presetSubtype="0" accel="50000" decel="50000" fill="hold" grpId="0" nodeType="withEffect">
                                  <p:stCondLst>
                                    <p:cond delay="0"/>
                                  </p:stCondLst>
                                  <p:childTnLst>
                                    <p:animMotion origin="layout" path="M 1.25E-6 2.59259E-6 L 1.25E-6 -0.25 " pathEditMode="relative" rAng="0" ptsTypes="AA">
                                      <p:cBhvr>
                                        <p:cTn id="30" dur="500" fill="hold"/>
                                        <p:tgtEl>
                                          <p:spTgt spid="10">
                                            <p:bg/>
                                          </p:spTgt>
                                        </p:tgtEl>
                                        <p:attrNameLst>
                                          <p:attrName>ppt_x</p:attrName>
                                          <p:attrName>ppt_y</p:attrName>
                                        </p:attrNameLst>
                                      </p:cBhvr>
                                      <p:rCtr x="0" y="-12500"/>
                                    </p:animMotion>
                                  </p:childTnLst>
                                </p:cTn>
                              </p:par>
                              <p:par>
                                <p:cTn id="31" presetID="64" presetClass="path" presetSubtype="0" accel="50000" decel="50000" fill="hold" grpId="0" nodeType="withEffect">
                                  <p:stCondLst>
                                    <p:cond delay="0"/>
                                  </p:stCondLst>
                                  <p:childTnLst>
                                    <p:animMotion origin="layout" path="M 5E-6 1.48148E-6 L 5E-6 -0.25 " pathEditMode="relative" rAng="0" ptsTypes="AA">
                                      <p:cBhvr>
                                        <p:cTn id="32" dur="500" fill="hold"/>
                                        <p:tgtEl>
                                          <p:spTgt spid="10">
                                            <p:txEl>
                                              <p:pRg st="0" end="0"/>
                                            </p:txEl>
                                          </p:spTgt>
                                        </p:tgtEl>
                                        <p:attrNameLst>
                                          <p:attrName>ppt_x</p:attrName>
                                          <p:attrName>ppt_y</p:attrName>
                                        </p:attrNameLst>
                                      </p:cBhvr>
                                      <p:rCtr x="0" y="-12500"/>
                                    </p:animMotion>
                                  </p:childTnLst>
                                </p:cTn>
                              </p:par>
                              <p:par>
                                <p:cTn id="33" presetID="64" presetClass="path" presetSubtype="0" accel="50000" decel="50000" fill="hold" grpId="0" nodeType="withEffect">
                                  <p:stCondLst>
                                    <p:cond delay="0"/>
                                  </p:stCondLst>
                                  <p:childTnLst>
                                    <p:animMotion origin="layout" path="M 8.33333E-7 -3.33333E-6 L 0.00013 -0.50185 " pathEditMode="relative" rAng="0" ptsTypes="AA">
                                      <p:cBhvr>
                                        <p:cTn id="34" dur="500" fill="hold"/>
                                        <p:tgtEl>
                                          <p:spTgt spid="33">
                                            <p:bg/>
                                          </p:spTgt>
                                        </p:tgtEl>
                                        <p:attrNameLst>
                                          <p:attrName>ppt_x</p:attrName>
                                          <p:attrName>ppt_y</p:attrName>
                                        </p:attrNameLst>
                                      </p:cBhvr>
                                      <p:rCtr x="0" y="-25093"/>
                                    </p:animMotion>
                                  </p:childTnLst>
                                </p:cTn>
                              </p:par>
                              <p:par>
                                <p:cTn id="35" presetID="64" presetClass="path" presetSubtype="0" accel="50000" decel="50000" fill="hold" grpId="0" nodeType="withEffect">
                                  <p:stCondLst>
                                    <p:cond delay="0"/>
                                  </p:stCondLst>
                                  <p:childTnLst>
                                    <p:animMotion origin="layout" path="M 1.66667E-6 -4.44444E-6 L 0.00065 -0.49768 " pathEditMode="relative" rAng="0" ptsTypes="AA">
                                      <p:cBhvr>
                                        <p:cTn id="36" dur="500" fill="hold"/>
                                        <p:tgtEl>
                                          <p:spTgt spid="33">
                                            <p:txEl>
                                              <p:pRg st="0" end="0"/>
                                            </p:txEl>
                                          </p:spTgt>
                                        </p:tgtEl>
                                        <p:attrNameLst>
                                          <p:attrName>ppt_x</p:attrName>
                                          <p:attrName>ppt_y</p:attrName>
                                        </p:attrNameLst>
                                      </p:cBhvr>
                                      <p:rCtr x="26" y="-24884"/>
                                    </p:animMotion>
                                  </p:childTnLst>
                                </p:cTn>
                              </p:par>
                              <p:par>
                                <p:cTn id="37" presetID="64" presetClass="path" presetSubtype="0" accel="50000" decel="50000" fill="hold" grpId="0" nodeType="withEffect">
                                  <p:stCondLst>
                                    <p:cond delay="0"/>
                                  </p:stCondLst>
                                  <p:childTnLst>
                                    <p:animMotion origin="layout" path="M 0 0 L 0 -0.25 E" pathEditMode="relative" ptsTypes="">
                                      <p:cBhvr>
                                        <p:cTn id="38" dur="500" fill="hold"/>
                                        <p:tgtEl>
                                          <p:spTgt spid="3">
                                            <p:bg/>
                                          </p:spTgt>
                                        </p:tgtEl>
                                        <p:attrNameLst>
                                          <p:attrName>ppt_x</p:attrName>
                                          <p:attrName>ppt_y</p:attrName>
                                        </p:attrNameLst>
                                      </p:cBhvr>
                                    </p:animMotion>
                                  </p:childTnLst>
                                </p:cTn>
                              </p:par>
                              <p:par>
                                <p:cTn id="39" presetID="64" presetClass="path" presetSubtype="0" accel="50000" decel="50000" fill="hold" grpId="0" nodeType="withEffect">
                                  <p:stCondLst>
                                    <p:cond delay="0"/>
                                  </p:stCondLst>
                                  <p:childTnLst>
                                    <p:animMotion origin="layout" path="M 0 0 L 0 -0.25 E" pathEditMode="relative" ptsTypes="">
                                      <p:cBhvr>
                                        <p:cTn id="40" dur="500" fill="hold"/>
                                        <p:tgtEl>
                                          <p:spTgt spid="3">
                                            <p:txEl>
                                              <p:pRg st="0" end="0"/>
                                            </p:txEl>
                                          </p:spTgt>
                                        </p:tgtEl>
                                        <p:attrNameLst>
                                          <p:attrName>ppt_x</p:attrName>
                                          <p:attrName>ppt_y</p:attrName>
                                        </p:attrNameLst>
                                      </p:cBhvr>
                                    </p:animMotion>
                                  </p:childTnLst>
                                </p:cTn>
                              </p:par>
                              <p:par>
                                <p:cTn id="41" presetID="1" presetClass="exit" presetSubtype="0" fill="hold" grpId="1" nodeType="withEffect">
                                  <p:stCondLst>
                                    <p:cond delay="0"/>
                                  </p:stCondLst>
                                  <p:childTnLst>
                                    <p:set>
                                      <p:cBhvr>
                                        <p:cTn id="42" dur="1" fill="hold">
                                          <p:stCondLst>
                                            <p:cond delay="0"/>
                                          </p:stCondLst>
                                        </p:cTn>
                                        <p:tgtEl>
                                          <p:spTgt spid="14">
                                            <p:txEl>
                                              <p:pRg st="0" end="0"/>
                                            </p:txEl>
                                          </p:spTgt>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14">
                                            <p:bg/>
                                          </p:spTgt>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33">
                                            <p:txEl>
                                              <p:pRg st="0" end="0"/>
                                            </p:txEl>
                                          </p:spTgt>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33">
                                            <p:bg/>
                                          </p:spTgt>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3">
                                            <p:txEl>
                                              <p:pRg st="0" end="0"/>
                                            </p:txEl>
                                          </p:spTgt>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3">
                                            <p:bg/>
                                          </p:spTgt>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29">
                                            <p:txEl>
                                              <p:pRg st="0" end="0"/>
                                            </p:txEl>
                                          </p:spTgt>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29">
                                            <p:bg/>
                                          </p:spTgt>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500" fill="hold"/>
                                        <p:tgtEl>
                                          <p:spTgt spid="4"/>
                                        </p:tgtEl>
                                        <p:attrNameLst>
                                          <p:attrName>ppt_x</p:attrName>
                                        </p:attrNameLst>
                                      </p:cBhvr>
                                      <p:tavLst>
                                        <p:tav tm="0">
                                          <p:val>
                                            <p:strVal val="1+#ppt_w/2"/>
                                          </p:val>
                                        </p:tav>
                                        <p:tav tm="100000">
                                          <p:val>
                                            <p:strVal val="#ppt_x"/>
                                          </p:val>
                                        </p:tav>
                                      </p:tavLst>
                                    </p:anim>
                                    <p:anim calcmode="lin" valueType="num">
                                      <p:cBhvr additive="base">
                                        <p:cTn id="6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allAtOnce" animBg="1"/>
      <p:bldP spid="11" grpId="0" build="allAtOnce" animBg="1"/>
      <p:bldP spid="14" grpId="0" build="allAtOnce" animBg="1"/>
      <p:bldP spid="14" grpId="1" build="allAtOnce" animBg="1"/>
      <p:bldP spid="19" grpId="0" build="allAtOnce" animBg="1"/>
      <p:bldP spid="25" grpId="0" build="allAtOnce" animBg="1"/>
      <p:bldP spid="27" grpId="0" build="allAtOnce" animBg="1"/>
      <p:bldP spid="29" grpId="0" build="allAtOnce" animBg="1"/>
      <p:bldP spid="29" grpId="1" build="allAtOnce" animBg="1"/>
      <p:bldP spid="33" grpId="0" build="allAtOnce" animBg="1"/>
      <p:bldP spid="33" grpId="1" build="allAtOnce" animBg="1"/>
      <p:bldP spid="3" grpId="0" build="allAtOnce" animBg="1" autoUpdateAnimBg="0"/>
      <p:bldP spid="3" grpId="1" build="allAtOnce" animBg="1"/>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421B6-3871-E54C-351C-508929BF2FCB}"/>
            </a:ext>
          </a:extLst>
        </p:cNvPr>
        <p:cNvGrpSpPr/>
        <p:nvPr/>
      </p:nvGrpSpPr>
      <p:grpSpPr>
        <a:xfrm>
          <a:off x="0" y="0"/>
          <a:ext cx="0" cy="0"/>
          <a:chOff x="0" y="0"/>
          <a:chExt cx="0" cy="0"/>
        </a:xfrm>
      </p:grpSpPr>
      <p:sp>
        <p:nvSpPr>
          <p:cNvPr id="22" name="Subtitle 6">
            <a:extLst>
              <a:ext uri="{FF2B5EF4-FFF2-40B4-BE49-F238E27FC236}">
                <a16:creationId xmlns:a16="http://schemas.microsoft.com/office/drawing/2014/main" id="{00101A4C-40BC-505E-28CF-1AD347E167A5}"/>
              </a:ext>
            </a:extLst>
          </p:cNvPr>
          <p:cNvSpPr>
            <a:spLocks noGrp="1"/>
          </p:cNvSpPr>
          <p:nvPr>
            <p:ph type="subTitle" idx="1"/>
          </p:nvPr>
        </p:nvSpPr>
        <p:spPr/>
        <p:txBody>
          <a:bodyPr>
            <a:normAutofit/>
          </a:bodyPr>
          <a:lstStyle/>
          <a:p>
            <a:r>
              <a:rPr lang="en-GB" noProof="1"/>
              <a:t>Features of what </a:t>
            </a:r>
            <a:r>
              <a:rPr lang="en-GB" noProof="1">
                <a:solidFill>
                  <a:srgbClr val="007251"/>
                </a:solidFill>
              </a:rPr>
              <a:t>worked</a:t>
            </a:r>
          </a:p>
        </p:txBody>
      </p:sp>
      <p:sp>
        <p:nvSpPr>
          <p:cNvPr id="6" name="Content Placeholder 3">
            <a:extLst>
              <a:ext uri="{FF2B5EF4-FFF2-40B4-BE49-F238E27FC236}">
                <a16:creationId xmlns:a16="http://schemas.microsoft.com/office/drawing/2014/main" id="{72EF2913-3443-D9C3-D38A-0F08DE0C4214}"/>
              </a:ext>
            </a:extLst>
          </p:cNvPr>
          <p:cNvSpPr txBox="1">
            <a:spLocks/>
          </p:cNvSpPr>
          <p:nvPr/>
        </p:nvSpPr>
        <p:spPr>
          <a:xfrm>
            <a:off x="222906" y="3257107"/>
            <a:ext cx="11746190" cy="293887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rgbClr val="23428F"/>
                </a:solidFill>
                <a:latin typeface="Century Gothic" panose="020B0502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noProof="1"/>
              <a:t>Some programmes included direct, responsive contact between teachers/teachers and each child</a:t>
            </a:r>
          </a:p>
          <a:p>
            <a:pPr marL="342900" indent="-342900">
              <a:buClr>
                <a:srgbClr val="009051"/>
              </a:buClr>
              <a:buFont typeface="Wingdings" pitchFamily="2" charset="2"/>
              <a:buChar char="ü"/>
            </a:pPr>
            <a:r>
              <a:rPr lang="en-GB" noProof="1"/>
              <a:t>Phone tutorials assessing each child’s learning level and working through content at that level produced </a:t>
            </a:r>
            <a:r>
              <a:rPr lang="en-GB" b="1" noProof="1"/>
              <a:t>consistent gains across five countries </a:t>
            </a:r>
            <a:r>
              <a:rPr lang="en-GB" sz="1400" noProof="1"/>
              <a:t>(Angrist et al., 2025)</a:t>
            </a:r>
          </a:p>
          <a:p>
            <a:pPr marL="342900" indent="-342900">
              <a:buClr>
                <a:srgbClr val="009051"/>
              </a:buClr>
              <a:buFont typeface="Wingdings" pitchFamily="2" charset="2"/>
              <a:buChar char="ü"/>
            </a:pPr>
            <a:r>
              <a:rPr lang="en-GB" noProof="1"/>
              <a:t>WhatsApp groups by assessed skill level with feedback and support via text produced </a:t>
            </a:r>
            <a:r>
              <a:rPr lang="en-GB" b="1" noProof="1"/>
              <a:t>meaningful reading gains in Pakistan </a:t>
            </a:r>
            <a:r>
              <a:rPr lang="en-GB" sz="1400" noProof="1"/>
              <a:t>(Adil et al., 2023)</a:t>
            </a:r>
            <a:endParaRPr lang="en-GB" noProof="1"/>
          </a:p>
          <a:p>
            <a:pPr marL="342900" indent="-342900">
              <a:buClr>
                <a:srgbClr val="009051"/>
              </a:buClr>
              <a:buFont typeface="Wingdings" pitchFamily="2" charset="2"/>
              <a:buChar char="ü"/>
            </a:pPr>
            <a:r>
              <a:rPr lang="en-GB" noProof="1"/>
              <a:t>Interactive radio with a facilitator present to adjust pace and respond to children in real time produced </a:t>
            </a:r>
            <a:r>
              <a:rPr lang="en-GB" b="1" noProof="1"/>
              <a:t>large learning gains in Sudan and Somalia </a:t>
            </a:r>
            <a:r>
              <a:rPr lang="en-GB" sz="1400" noProof="1"/>
              <a:t>(Ho &amp; Thukral, 2009)</a:t>
            </a:r>
          </a:p>
        </p:txBody>
      </p:sp>
      <p:cxnSp>
        <p:nvCxnSpPr>
          <p:cNvPr id="7" name="Straight Connector 6">
            <a:extLst>
              <a:ext uri="{FF2B5EF4-FFF2-40B4-BE49-F238E27FC236}">
                <a16:creationId xmlns:a16="http://schemas.microsoft.com/office/drawing/2014/main" id="{3B4A17F2-3C1C-8EBB-1C33-A95B5E8FFD8D}"/>
              </a:ext>
            </a:extLst>
          </p:cNvPr>
          <p:cNvCxnSpPr/>
          <p:nvPr/>
        </p:nvCxnSpPr>
        <p:spPr>
          <a:xfrm>
            <a:off x="222906" y="3102781"/>
            <a:ext cx="11746190" cy="0"/>
          </a:xfrm>
          <a:prstGeom prst="line">
            <a:avLst/>
          </a:prstGeom>
          <a:ln w="38100">
            <a:solidFill>
              <a:srgbClr val="C9E8D4"/>
            </a:solidFill>
          </a:ln>
        </p:spPr>
        <p:style>
          <a:lnRef idx="2">
            <a:schemeClr val="accent1"/>
          </a:lnRef>
          <a:fillRef idx="0">
            <a:schemeClr val="accent1"/>
          </a:fillRef>
          <a:effectRef idx="1">
            <a:schemeClr val="accent1"/>
          </a:effectRef>
          <a:fontRef idx="minor">
            <a:schemeClr val="tx1"/>
          </a:fontRef>
        </p:style>
      </p:cxnSp>
      <p:sp>
        <p:nvSpPr>
          <p:cNvPr id="4" name="Rounded Rectangle 3">
            <a:extLst>
              <a:ext uri="{FF2B5EF4-FFF2-40B4-BE49-F238E27FC236}">
                <a16:creationId xmlns:a16="http://schemas.microsoft.com/office/drawing/2014/main" id="{BBDD99DB-D230-64B4-F999-0C0D94D12457}"/>
              </a:ext>
            </a:extLst>
          </p:cNvPr>
          <p:cNvSpPr/>
          <p:nvPr/>
        </p:nvSpPr>
        <p:spPr>
          <a:xfrm>
            <a:off x="419100" y="1428056"/>
            <a:ext cx="11466847" cy="1461445"/>
          </a:xfrm>
          <a:prstGeom prst="roundRect">
            <a:avLst/>
          </a:prstGeom>
          <a:solidFill>
            <a:srgbClr val="007251"/>
          </a:solidFill>
          <a:ln>
            <a:solidFill>
              <a:srgbClr val="0090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noProof="1">
                <a:solidFill>
                  <a:schemeClr val="bg1"/>
                </a:solidFill>
                <a:latin typeface="Century Gothic" panose="020B0502020202020204" pitchFamily="34" charset="0"/>
              </a:rPr>
              <a:t>Across all effective approaches, </a:t>
            </a:r>
            <a:r>
              <a:rPr lang="en-GB" sz="2400" b="1" noProof="1">
                <a:solidFill>
                  <a:schemeClr val="bg1"/>
                </a:solidFill>
                <a:latin typeface="Century Gothic" panose="020B0502020202020204" pitchFamily="34" charset="0"/>
              </a:rPr>
              <a:t>instruction was targeted to children’s learning levels </a:t>
            </a:r>
            <a:r>
              <a:rPr lang="en-GB" sz="2400" noProof="1">
                <a:solidFill>
                  <a:schemeClr val="bg1"/>
                </a:solidFill>
                <a:latin typeface="Century Gothic" panose="020B0502020202020204" pitchFamily="34" charset="0"/>
              </a:rPr>
              <a:t>and </a:t>
            </a:r>
            <a:r>
              <a:rPr lang="en-GB" sz="2400" b="1" noProof="1">
                <a:solidFill>
                  <a:schemeClr val="bg1"/>
                </a:solidFill>
                <a:latin typeface="Century Gothic" panose="020B0502020202020204" pitchFamily="34" charset="0"/>
              </a:rPr>
              <a:t>included regular two-way interaction</a:t>
            </a:r>
            <a:r>
              <a:rPr lang="en-GB" sz="2400" noProof="1">
                <a:solidFill>
                  <a:schemeClr val="bg1"/>
                </a:solidFill>
                <a:latin typeface="Century Gothic" panose="020B0502020202020204" pitchFamily="34" charset="0"/>
              </a:rPr>
              <a:t> between tutors and students </a:t>
            </a:r>
          </a:p>
        </p:txBody>
      </p:sp>
    </p:spTree>
    <p:extLst>
      <p:ext uri="{BB962C8B-B14F-4D97-AF65-F5344CB8AC3E}">
        <p14:creationId xmlns:p14="http://schemas.microsoft.com/office/powerpoint/2010/main" val="3320609024"/>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77BFF-9CC0-931A-CAE1-210826D13C50}"/>
            </a:ext>
          </a:extLst>
        </p:cNvPr>
        <p:cNvGrpSpPr/>
        <p:nvPr/>
      </p:nvGrpSpPr>
      <p:grpSpPr>
        <a:xfrm>
          <a:off x="0" y="0"/>
          <a:ext cx="0" cy="0"/>
          <a:chOff x="0" y="0"/>
          <a:chExt cx="0" cy="0"/>
        </a:xfrm>
      </p:grpSpPr>
      <p:sp>
        <p:nvSpPr>
          <p:cNvPr id="13" name="Rounded Rectangle 12">
            <a:extLst>
              <a:ext uri="{FF2B5EF4-FFF2-40B4-BE49-F238E27FC236}">
                <a16:creationId xmlns:a16="http://schemas.microsoft.com/office/drawing/2014/main" id="{82EFA3B4-C4BC-E71B-F80C-923A9DA55FF5}"/>
              </a:ext>
            </a:extLst>
          </p:cNvPr>
          <p:cNvSpPr/>
          <p:nvPr/>
        </p:nvSpPr>
        <p:spPr>
          <a:xfrm>
            <a:off x="525550" y="3411985"/>
            <a:ext cx="1843200" cy="1080000"/>
          </a:xfrm>
          <a:prstGeom prst="roundRect">
            <a:avLst/>
          </a:prstGeom>
          <a:solidFill>
            <a:srgbClr val="C00000">
              <a:alpha val="90000"/>
            </a:srgb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Radio broadcasts of curriculum aligned lessons – Sierra Leone</a:t>
            </a:r>
          </a:p>
        </p:txBody>
      </p:sp>
      <p:sp>
        <p:nvSpPr>
          <p:cNvPr id="7" name="Subtitle 6">
            <a:extLst>
              <a:ext uri="{FF2B5EF4-FFF2-40B4-BE49-F238E27FC236}">
                <a16:creationId xmlns:a16="http://schemas.microsoft.com/office/drawing/2014/main" id="{B59EF425-D32A-CDB4-C13A-9FCC25FE1B66}"/>
              </a:ext>
            </a:extLst>
          </p:cNvPr>
          <p:cNvSpPr>
            <a:spLocks noGrp="1"/>
          </p:cNvSpPr>
          <p:nvPr>
            <p:ph type="subTitle" idx="1"/>
          </p:nvPr>
        </p:nvSpPr>
        <p:spPr>
          <a:xfrm>
            <a:off x="419100" y="535950"/>
            <a:ext cx="7327900" cy="524500"/>
          </a:xfrm>
          <a:noFill/>
        </p:spPr>
        <p:txBody>
          <a:bodyPr>
            <a:normAutofit/>
          </a:bodyPr>
          <a:lstStyle/>
          <a:p>
            <a:r>
              <a:rPr lang="en-GB" noProof="1"/>
              <a:t>Features of what </a:t>
            </a:r>
            <a:r>
              <a:rPr lang="en-GB" noProof="1">
                <a:solidFill>
                  <a:srgbClr val="C00000"/>
                </a:solidFill>
              </a:rPr>
              <a:t>didn’t work</a:t>
            </a:r>
          </a:p>
        </p:txBody>
      </p:sp>
      <p:sp>
        <p:nvSpPr>
          <p:cNvPr id="20" name="Rounded Rectangle 19">
            <a:extLst>
              <a:ext uri="{FF2B5EF4-FFF2-40B4-BE49-F238E27FC236}">
                <a16:creationId xmlns:a16="http://schemas.microsoft.com/office/drawing/2014/main" id="{925EA170-145F-1D26-E9E2-11B364D54A7D}"/>
              </a:ext>
            </a:extLst>
          </p:cNvPr>
          <p:cNvSpPr/>
          <p:nvPr/>
        </p:nvSpPr>
        <p:spPr>
          <a:xfrm>
            <a:off x="600528" y="1663335"/>
            <a:ext cx="1843200" cy="1080000"/>
          </a:xfrm>
          <a:prstGeom prst="roundRect">
            <a:avLst/>
          </a:prstGeom>
          <a:solidFill>
            <a:srgbClr val="C00000">
              <a:alpha val="89882"/>
            </a:srgb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Mathematics content delivered by SMS – </a:t>
            </a:r>
            <a:r>
              <a:rPr lang="en-GB" sz="1200" noProof="1">
                <a:solidFill>
                  <a:schemeClr val="bg1"/>
                </a:solidFill>
                <a:latin typeface="Century Gothic" panose="020B0502020202020204" pitchFamily="34" charset="0"/>
              </a:rPr>
              <a:t>Kenya, Nepal, Philippines, Uganda, Botswana</a:t>
            </a:r>
            <a:endParaRPr lang="en-GB" sz="1400" noProof="1">
              <a:solidFill>
                <a:schemeClr val="bg1"/>
              </a:solidFill>
              <a:latin typeface="Century Gothic" panose="020B0502020202020204" pitchFamily="34" charset="0"/>
            </a:endParaRPr>
          </a:p>
        </p:txBody>
      </p:sp>
      <p:sp>
        <p:nvSpPr>
          <p:cNvPr id="31" name="Rounded Rectangle 30">
            <a:extLst>
              <a:ext uri="{FF2B5EF4-FFF2-40B4-BE49-F238E27FC236}">
                <a16:creationId xmlns:a16="http://schemas.microsoft.com/office/drawing/2014/main" id="{CE9904A3-5D47-A696-02BB-16C74B03F5FE}"/>
              </a:ext>
            </a:extLst>
          </p:cNvPr>
          <p:cNvSpPr/>
          <p:nvPr/>
        </p:nvSpPr>
        <p:spPr>
          <a:xfrm>
            <a:off x="4439134" y="3411985"/>
            <a:ext cx="1843200" cy="1080000"/>
          </a:xfrm>
          <a:prstGeom prst="roundRect">
            <a:avLst/>
          </a:prstGeom>
          <a:solidFill>
            <a:srgbClr val="C00000">
              <a:alpha val="90000"/>
            </a:srgb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Phone tutorials to review broadcast content –Sierra Leone</a:t>
            </a:r>
          </a:p>
        </p:txBody>
      </p:sp>
      <p:sp>
        <p:nvSpPr>
          <p:cNvPr id="32" name="Rounded Rectangle 31">
            <a:extLst>
              <a:ext uri="{FF2B5EF4-FFF2-40B4-BE49-F238E27FC236}">
                <a16:creationId xmlns:a16="http://schemas.microsoft.com/office/drawing/2014/main" id="{3E7576BC-123B-B481-1EE6-7EEFAFB1DEBC}"/>
              </a:ext>
            </a:extLst>
          </p:cNvPr>
          <p:cNvSpPr/>
          <p:nvPr/>
        </p:nvSpPr>
        <p:spPr>
          <a:xfrm>
            <a:off x="6449531" y="1663335"/>
            <a:ext cx="1843200" cy="1080000"/>
          </a:xfrm>
          <a:prstGeom prst="roundRect">
            <a:avLst/>
          </a:prstGeom>
          <a:solidFill>
            <a:srgbClr val="C00000">
              <a:alpha val="90000"/>
            </a:srgb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Printed materials distributed to households – Sierra Leone</a:t>
            </a:r>
          </a:p>
        </p:txBody>
      </p:sp>
      <p:sp>
        <p:nvSpPr>
          <p:cNvPr id="9" name="Rounded Rectangle 8">
            <a:extLst>
              <a:ext uri="{FF2B5EF4-FFF2-40B4-BE49-F238E27FC236}">
                <a16:creationId xmlns:a16="http://schemas.microsoft.com/office/drawing/2014/main" id="{0A9FC246-EBF4-6516-D6F8-23677AC3ACFA}"/>
              </a:ext>
            </a:extLst>
          </p:cNvPr>
          <p:cNvSpPr/>
          <p:nvPr/>
        </p:nvSpPr>
        <p:spPr>
          <a:xfrm>
            <a:off x="8351902" y="1678571"/>
            <a:ext cx="1843200" cy="1080000"/>
          </a:xfrm>
          <a:prstGeom prst="roundRect">
            <a:avLst/>
          </a:prstGeom>
          <a:solidFill>
            <a:srgbClr val="C00000">
              <a:alpha val="90000"/>
            </a:srgb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Device and laptop provision – Peru &amp; Columbia*</a:t>
            </a:r>
          </a:p>
        </p:txBody>
      </p:sp>
      <p:sp>
        <p:nvSpPr>
          <p:cNvPr id="12" name="TextBox 11">
            <a:extLst>
              <a:ext uri="{FF2B5EF4-FFF2-40B4-BE49-F238E27FC236}">
                <a16:creationId xmlns:a16="http://schemas.microsoft.com/office/drawing/2014/main" id="{5724E061-3E87-EB44-E259-B92B99894447}"/>
              </a:ext>
            </a:extLst>
          </p:cNvPr>
          <p:cNvSpPr txBox="1"/>
          <p:nvPr/>
        </p:nvSpPr>
        <p:spPr>
          <a:xfrm>
            <a:off x="8569020" y="6425222"/>
            <a:ext cx="2322286" cy="230832"/>
          </a:xfrm>
          <a:prstGeom prst="rect">
            <a:avLst/>
          </a:prstGeom>
          <a:noFill/>
        </p:spPr>
        <p:txBody>
          <a:bodyPr wrap="square" rtlCol="0">
            <a:spAutoFit/>
          </a:bodyPr>
          <a:lstStyle/>
          <a:p>
            <a:r>
              <a:rPr lang="en-GB" sz="900" dirty="0">
                <a:latin typeface="Century Gothic" panose="020B0502020202020204" pitchFamily="34" charset="0"/>
              </a:rPr>
              <a:t>*Non-disruption context </a:t>
            </a:r>
          </a:p>
        </p:txBody>
      </p:sp>
      <p:sp>
        <p:nvSpPr>
          <p:cNvPr id="18" name="Rounded Rectangle 17">
            <a:extLst>
              <a:ext uri="{FF2B5EF4-FFF2-40B4-BE49-F238E27FC236}">
                <a16:creationId xmlns:a16="http://schemas.microsoft.com/office/drawing/2014/main" id="{66072F2C-046A-702C-1579-31E43120E176}"/>
              </a:ext>
            </a:extLst>
          </p:cNvPr>
          <p:cNvSpPr/>
          <p:nvPr/>
        </p:nvSpPr>
        <p:spPr>
          <a:xfrm>
            <a:off x="8174876" y="3411985"/>
            <a:ext cx="1843200" cy="1080000"/>
          </a:xfrm>
          <a:prstGeom prst="roundRect">
            <a:avLst/>
          </a:prstGeom>
          <a:solidFill>
            <a:srgbClr val="C00000">
              <a:alpha val="90000"/>
            </a:srgb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noProof="1">
                <a:solidFill>
                  <a:schemeClr val="bg1"/>
                </a:solidFill>
                <a:latin typeface="Century Gothic" panose="020B0502020202020204" pitchFamily="34" charset="0"/>
              </a:rPr>
              <a:t>Phone tutorials to review online content – Kenya</a:t>
            </a:r>
          </a:p>
        </p:txBody>
      </p:sp>
      <p:sp>
        <p:nvSpPr>
          <p:cNvPr id="2" name="Rounded Rectangle 1">
            <a:extLst>
              <a:ext uri="{FF2B5EF4-FFF2-40B4-BE49-F238E27FC236}">
                <a16:creationId xmlns:a16="http://schemas.microsoft.com/office/drawing/2014/main" id="{ECEAA9A1-F6F1-0072-7DFD-DC8E8E6A03EC}"/>
              </a:ext>
            </a:extLst>
          </p:cNvPr>
          <p:cNvSpPr/>
          <p:nvPr/>
        </p:nvSpPr>
        <p:spPr>
          <a:xfrm>
            <a:off x="525550" y="1528570"/>
            <a:ext cx="11065922" cy="1349530"/>
          </a:xfrm>
          <a:prstGeom prst="round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noProof="1">
                <a:solidFill>
                  <a:schemeClr val="bg1"/>
                </a:solidFill>
                <a:latin typeface="Century Gothic" panose="020B0502020202020204" pitchFamily="34" charset="0"/>
              </a:rPr>
              <a:t>Gradel-level content paired with teacher contact </a:t>
            </a:r>
            <a:r>
              <a:rPr lang="en-GB" sz="2400" b="1" noProof="1">
                <a:solidFill>
                  <a:schemeClr val="bg1"/>
                </a:solidFill>
                <a:latin typeface="Century Gothic" panose="020B0502020202020204" pitchFamily="34" charset="0"/>
              </a:rPr>
              <a:t>did not maintain learning </a:t>
            </a:r>
            <a:r>
              <a:rPr lang="en-GB" sz="2400" noProof="1">
                <a:solidFill>
                  <a:schemeClr val="bg1"/>
                </a:solidFill>
                <a:latin typeface="Century Gothic" panose="020B0502020202020204" pitchFamily="34" charset="0"/>
              </a:rPr>
              <a:t>when contact was </a:t>
            </a:r>
            <a:r>
              <a:rPr lang="en-GB" sz="2400" b="1" noProof="1">
                <a:solidFill>
                  <a:schemeClr val="bg1"/>
                </a:solidFill>
                <a:latin typeface="Century Gothic" panose="020B0502020202020204" pitchFamily="34" charset="0"/>
              </a:rPr>
              <a:t>not responsive </a:t>
            </a:r>
            <a:r>
              <a:rPr lang="en-GB" sz="2400" noProof="1">
                <a:solidFill>
                  <a:schemeClr val="bg1"/>
                </a:solidFill>
                <a:latin typeface="Century Gothic" panose="020B0502020202020204" pitchFamily="34" charset="0"/>
              </a:rPr>
              <a:t>to children’s learning levels</a:t>
            </a:r>
          </a:p>
        </p:txBody>
      </p:sp>
    </p:spTree>
    <p:extLst>
      <p:ext uri="{BB962C8B-B14F-4D97-AF65-F5344CB8AC3E}">
        <p14:creationId xmlns:p14="http://schemas.microsoft.com/office/powerpoint/2010/main" val="323452820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withEffect">
                                  <p:stCondLst>
                                    <p:cond delay="0"/>
                                  </p:stCondLst>
                                  <p:childTnLst>
                                    <p:animMotion origin="layout" path="M 0.16302 -0.25093 L -0.00156 -0.01019 " pathEditMode="relative" rAng="0" ptsTypes="AA">
                                      <p:cBhvr>
                                        <p:cTn id="6" dur="500" spd="-100000" fill="hold"/>
                                        <p:tgtEl>
                                          <p:spTgt spid="13"/>
                                        </p:tgtEl>
                                        <p:attrNameLst>
                                          <p:attrName>ppt_x</p:attrName>
                                          <p:attrName>ppt_y</p:attrName>
                                        </p:attrNameLst>
                                      </p:cBhvr>
                                      <p:rCtr x="-8229" y="12037"/>
                                    </p:animMotion>
                                  </p:childTnLst>
                                </p:cTn>
                              </p:par>
                              <p:par>
                                <p:cTn id="7" presetID="64" presetClass="path" presetSubtype="0" accel="50000" decel="50000" fill="hold" grpId="0" nodeType="withEffect">
                                  <p:stCondLst>
                                    <p:cond delay="0"/>
                                  </p:stCondLst>
                                  <p:childTnLst>
                                    <p:animMotion origin="layout" path="M 0 0 L 0 -0.25 E" pathEditMode="relative" ptsTypes="">
                                      <p:cBhvr>
                                        <p:cTn id="8" dur="500" fill="hold"/>
                                        <p:tgtEl>
                                          <p:spTgt spid="31"/>
                                        </p:tgtEl>
                                        <p:attrNameLst>
                                          <p:attrName>ppt_x</p:attrName>
                                          <p:attrName>ppt_y</p:attrName>
                                        </p:attrNameLst>
                                      </p:cBhvr>
                                    </p:animMotion>
                                  </p:childTnLst>
                                </p:cTn>
                              </p:par>
                              <p:par>
                                <p:cTn id="9" presetID="0" presetClass="path" presetSubtype="0" accel="50000" decel="50000" fill="hold" grpId="0" nodeType="withEffect">
                                  <p:stCondLst>
                                    <p:cond delay="0"/>
                                  </p:stCondLst>
                                  <p:childTnLst>
                                    <p:animMotion origin="layout" path="M 0 0 L 0.11576 -0.25718 " pathEditMode="relative" ptsTypes="AA">
                                      <p:cBhvr>
                                        <p:cTn id="10" dur="500" fill="hold"/>
                                        <p:tgtEl>
                                          <p:spTgt spid="18"/>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1+#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31" grpId="0" animBg="1"/>
      <p:bldP spid="18" grpId="0" animBg="1"/>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8F2DF-9211-DD9D-DD24-ECC048F02683}"/>
            </a:ext>
          </a:extLst>
        </p:cNvPr>
        <p:cNvGrpSpPr/>
        <p:nvPr/>
      </p:nvGrpSpPr>
      <p:grpSpPr>
        <a:xfrm>
          <a:off x="0" y="0"/>
          <a:ext cx="0" cy="0"/>
          <a:chOff x="0" y="0"/>
          <a:chExt cx="0" cy="0"/>
        </a:xfrm>
      </p:grpSpPr>
      <p:sp>
        <p:nvSpPr>
          <p:cNvPr id="7" name="Subtitle 6">
            <a:extLst>
              <a:ext uri="{FF2B5EF4-FFF2-40B4-BE49-F238E27FC236}">
                <a16:creationId xmlns:a16="http://schemas.microsoft.com/office/drawing/2014/main" id="{121F22CE-7984-4E1C-734B-89BBF1DF8749}"/>
              </a:ext>
            </a:extLst>
          </p:cNvPr>
          <p:cNvSpPr>
            <a:spLocks noGrp="1"/>
          </p:cNvSpPr>
          <p:nvPr>
            <p:ph type="subTitle" idx="1"/>
          </p:nvPr>
        </p:nvSpPr>
        <p:spPr>
          <a:xfrm>
            <a:off x="419100" y="535950"/>
            <a:ext cx="7327900" cy="524500"/>
          </a:xfrm>
          <a:noFill/>
        </p:spPr>
        <p:txBody>
          <a:bodyPr>
            <a:normAutofit/>
          </a:bodyPr>
          <a:lstStyle/>
          <a:p>
            <a:r>
              <a:rPr lang="en-GB" noProof="1"/>
              <a:t>Features of what </a:t>
            </a:r>
            <a:r>
              <a:rPr lang="en-GB" noProof="1">
                <a:solidFill>
                  <a:srgbClr val="C00000"/>
                </a:solidFill>
              </a:rPr>
              <a:t>didn’t work</a:t>
            </a:r>
          </a:p>
        </p:txBody>
      </p:sp>
      <p:sp>
        <p:nvSpPr>
          <p:cNvPr id="12" name="TextBox 11">
            <a:extLst>
              <a:ext uri="{FF2B5EF4-FFF2-40B4-BE49-F238E27FC236}">
                <a16:creationId xmlns:a16="http://schemas.microsoft.com/office/drawing/2014/main" id="{96E806F0-913F-3CD0-EAE1-D7A646179E3D}"/>
              </a:ext>
            </a:extLst>
          </p:cNvPr>
          <p:cNvSpPr txBox="1"/>
          <p:nvPr/>
        </p:nvSpPr>
        <p:spPr>
          <a:xfrm>
            <a:off x="8569020" y="6425222"/>
            <a:ext cx="2322286" cy="230832"/>
          </a:xfrm>
          <a:prstGeom prst="rect">
            <a:avLst/>
          </a:prstGeom>
          <a:noFill/>
        </p:spPr>
        <p:txBody>
          <a:bodyPr wrap="square" rtlCol="0">
            <a:spAutoFit/>
          </a:bodyPr>
          <a:lstStyle/>
          <a:p>
            <a:r>
              <a:rPr lang="en-GB" sz="900" dirty="0">
                <a:latin typeface="Century Gothic" panose="020B0502020202020204" pitchFamily="34" charset="0"/>
              </a:rPr>
              <a:t>*Non-disruption context </a:t>
            </a:r>
          </a:p>
        </p:txBody>
      </p:sp>
      <p:cxnSp>
        <p:nvCxnSpPr>
          <p:cNvPr id="3" name="Straight Connector 2">
            <a:extLst>
              <a:ext uri="{FF2B5EF4-FFF2-40B4-BE49-F238E27FC236}">
                <a16:creationId xmlns:a16="http://schemas.microsoft.com/office/drawing/2014/main" id="{744840EC-2FF9-BC52-9897-3DE3DF4A5D8D}"/>
              </a:ext>
            </a:extLst>
          </p:cNvPr>
          <p:cNvCxnSpPr/>
          <p:nvPr/>
        </p:nvCxnSpPr>
        <p:spPr>
          <a:xfrm>
            <a:off x="192826" y="3147598"/>
            <a:ext cx="11746190" cy="0"/>
          </a:xfrm>
          <a:prstGeom prst="line">
            <a:avLst/>
          </a:prstGeom>
          <a:ln w="38100">
            <a:solidFill>
              <a:srgbClr val="C00000">
                <a:alpha val="58689"/>
              </a:srgbClr>
            </a:solidFill>
          </a:ln>
        </p:spPr>
        <p:style>
          <a:lnRef idx="2">
            <a:schemeClr val="accent1"/>
          </a:lnRef>
          <a:fillRef idx="0">
            <a:schemeClr val="accent1"/>
          </a:fillRef>
          <a:effectRef idx="1">
            <a:schemeClr val="accent1"/>
          </a:effectRef>
          <a:fontRef idx="minor">
            <a:schemeClr val="tx1"/>
          </a:fontRef>
        </p:style>
      </p:cxnSp>
      <p:sp>
        <p:nvSpPr>
          <p:cNvPr id="4" name="Content Placeholder 3">
            <a:extLst>
              <a:ext uri="{FF2B5EF4-FFF2-40B4-BE49-F238E27FC236}">
                <a16:creationId xmlns:a16="http://schemas.microsoft.com/office/drawing/2014/main" id="{E6DC4335-9673-133C-DE94-18E58036D00E}"/>
              </a:ext>
            </a:extLst>
          </p:cNvPr>
          <p:cNvSpPr txBox="1">
            <a:spLocks/>
          </p:cNvSpPr>
          <p:nvPr/>
        </p:nvSpPr>
        <p:spPr>
          <a:xfrm>
            <a:off x="419100" y="3346220"/>
            <a:ext cx="10820809" cy="293233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rgbClr val="23428F"/>
                </a:solidFill>
                <a:latin typeface="Century Gothic" panose="020B0502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C00000"/>
              </a:buClr>
            </a:pPr>
            <a:r>
              <a:rPr lang="en-GB" sz="2200" noProof="1"/>
              <a:t>When schools closed, the most common response was content delivery at scale. These approaches have intuitive appeal: scalable, low-cost, aligned with curriculum.</a:t>
            </a:r>
          </a:p>
          <a:p>
            <a:pPr marL="342900" indent="-342900">
              <a:buClr>
                <a:srgbClr val="C00000"/>
              </a:buClr>
              <a:buFont typeface="Wingdings" pitchFamily="2" charset="2"/>
              <a:buChar char="§"/>
            </a:pPr>
            <a:r>
              <a:rPr lang="en-GB" noProof="1"/>
              <a:t>Radio broadcasts paired with weekly teacher calls revieiwing the content in Sierra Leone produced </a:t>
            </a:r>
            <a:r>
              <a:rPr lang="en-GB" b="1" noProof="1"/>
              <a:t>no learning gains </a:t>
            </a:r>
            <a:r>
              <a:rPr lang="en-GB" sz="1400" noProof="1"/>
              <a:t>(Crawfurd et al., 2023)</a:t>
            </a:r>
          </a:p>
          <a:p>
            <a:pPr marL="342900" indent="-342900">
              <a:buClr>
                <a:srgbClr val="C00000"/>
              </a:buClr>
              <a:buFont typeface="Wingdings" pitchFamily="2" charset="2"/>
              <a:buChar char="§"/>
            </a:pPr>
            <a:r>
              <a:rPr lang="en-GB" noProof="1"/>
              <a:t>Tutoring calls added to broadcast lessons and an online learning platform in Kenya produced </a:t>
            </a:r>
            <a:r>
              <a:rPr lang="en-GB" b="1" noProof="1"/>
              <a:t>no learning gains</a:t>
            </a:r>
            <a:r>
              <a:rPr lang="en-GB" noProof="1"/>
              <a:t>, and </a:t>
            </a:r>
            <a:r>
              <a:rPr lang="en-GB" b="1" noProof="1"/>
              <a:t>negative effects </a:t>
            </a:r>
            <a:r>
              <a:rPr lang="en-GB" noProof="1"/>
              <a:t>on learning on follow-ups </a:t>
            </a:r>
            <a:r>
              <a:rPr lang="en-GB" sz="1400" noProof="1"/>
              <a:t>(Schueler &amp; Rodriguez-Segura, 2023)</a:t>
            </a:r>
            <a:endParaRPr lang="en-GB" noProof="1"/>
          </a:p>
          <a:p>
            <a:pPr marL="342900" indent="-342900">
              <a:buClr>
                <a:srgbClr val="C00000"/>
              </a:buClr>
              <a:buFont typeface="Wingdings" pitchFamily="2" charset="2"/>
              <a:buChar char="§"/>
            </a:pPr>
            <a:r>
              <a:rPr lang="en-GB" noProof="1"/>
              <a:t>Maths content delivered by SMS showed </a:t>
            </a:r>
            <a:r>
              <a:rPr lang="en-GB" b="1" noProof="1"/>
              <a:t>mixed results across five countries </a:t>
            </a:r>
            <a:r>
              <a:rPr lang="en-GB" sz="1400" noProof="1"/>
              <a:t>(Angrist et al., 2025)</a:t>
            </a:r>
            <a:endParaRPr lang="en-GB" noProof="1"/>
          </a:p>
        </p:txBody>
      </p:sp>
      <p:sp>
        <p:nvSpPr>
          <p:cNvPr id="5" name="Rounded Rectangle 4">
            <a:extLst>
              <a:ext uri="{FF2B5EF4-FFF2-40B4-BE49-F238E27FC236}">
                <a16:creationId xmlns:a16="http://schemas.microsoft.com/office/drawing/2014/main" id="{415FE31F-DEDF-92E4-A454-CFCCC3222A85}"/>
              </a:ext>
            </a:extLst>
          </p:cNvPr>
          <p:cNvSpPr/>
          <p:nvPr/>
        </p:nvSpPr>
        <p:spPr>
          <a:xfrm>
            <a:off x="525550" y="1528570"/>
            <a:ext cx="11065922" cy="1349530"/>
          </a:xfrm>
          <a:prstGeom prst="round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noProof="1">
                <a:solidFill>
                  <a:schemeClr val="bg1"/>
                </a:solidFill>
                <a:latin typeface="Century Gothic" panose="020B0502020202020204" pitchFamily="34" charset="0"/>
              </a:rPr>
              <a:t>Gradel-level content paired with teacher contact </a:t>
            </a:r>
            <a:r>
              <a:rPr lang="en-GB" sz="2400" b="1" noProof="1">
                <a:solidFill>
                  <a:schemeClr val="bg1"/>
                </a:solidFill>
                <a:latin typeface="Century Gothic" panose="020B0502020202020204" pitchFamily="34" charset="0"/>
              </a:rPr>
              <a:t>did not maintain learning </a:t>
            </a:r>
            <a:r>
              <a:rPr lang="en-GB" sz="2400" noProof="1">
                <a:solidFill>
                  <a:schemeClr val="bg1"/>
                </a:solidFill>
                <a:latin typeface="Century Gothic" panose="020B0502020202020204" pitchFamily="34" charset="0"/>
              </a:rPr>
              <a:t>when contact was </a:t>
            </a:r>
            <a:r>
              <a:rPr lang="en-GB" sz="2400" b="1" noProof="1">
                <a:solidFill>
                  <a:schemeClr val="bg1"/>
                </a:solidFill>
                <a:latin typeface="Century Gothic" panose="020B0502020202020204" pitchFamily="34" charset="0"/>
              </a:rPr>
              <a:t>not responsive </a:t>
            </a:r>
            <a:r>
              <a:rPr lang="en-GB" sz="2400" noProof="1">
                <a:solidFill>
                  <a:schemeClr val="bg1"/>
                </a:solidFill>
                <a:latin typeface="Century Gothic" panose="020B0502020202020204" pitchFamily="34" charset="0"/>
              </a:rPr>
              <a:t>to children’s learning levels</a:t>
            </a:r>
          </a:p>
        </p:txBody>
      </p:sp>
    </p:spTree>
    <p:extLst>
      <p:ext uri="{BB962C8B-B14F-4D97-AF65-F5344CB8AC3E}">
        <p14:creationId xmlns:p14="http://schemas.microsoft.com/office/powerpoint/2010/main" val="66985959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6E96A-E4AE-185F-F21A-943846CD6D96}"/>
            </a:ext>
          </a:extLst>
        </p:cNvPr>
        <p:cNvGrpSpPr/>
        <p:nvPr/>
      </p:nvGrpSpPr>
      <p:grpSpPr>
        <a:xfrm>
          <a:off x="0" y="0"/>
          <a:ext cx="0" cy="0"/>
          <a:chOff x="0" y="0"/>
          <a:chExt cx="0" cy="0"/>
        </a:xfrm>
      </p:grpSpPr>
      <p:sp>
        <p:nvSpPr>
          <p:cNvPr id="2" name="Subtitle 1">
            <a:extLst>
              <a:ext uri="{FF2B5EF4-FFF2-40B4-BE49-F238E27FC236}">
                <a16:creationId xmlns:a16="http://schemas.microsoft.com/office/drawing/2014/main" id="{D4343628-58CA-FA0E-F94A-07B9305C0AB9}"/>
              </a:ext>
            </a:extLst>
          </p:cNvPr>
          <p:cNvSpPr>
            <a:spLocks noGrp="1"/>
          </p:cNvSpPr>
          <p:nvPr>
            <p:ph type="subTitle" idx="1"/>
          </p:nvPr>
        </p:nvSpPr>
        <p:spPr>
          <a:xfrm>
            <a:off x="419100" y="274320"/>
            <a:ext cx="7327900" cy="786130"/>
          </a:xfrm>
        </p:spPr>
        <p:txBody>
          <a:bodyPr>
            <a:normAutofit fontScale="92500" lnSpcReduction="10000"/>
          </a:bodyPr>
          <a:lstStyle/>
          <a:p>
            <a:r>
              <a:rPr lang="en-GB" noProof="1"/>
              <a:t>The clearest evidence: a within study comparison</a:t>
            </a:r>
          </a:p>
        </p:txBody>
      </p:sp>
      <p:sp>
        <p:nvSpPr>
          <p:cNvPr id="4" name="Text Placeholder 3">
            <a:extLst>
              <a:ext uri="{FF2B5EF4-FFF2-40B4-BE49-F238E27FC236}">
                <a16:creationId xmlns:a16="http://schemas.microsoft.com/office/drawing/2014/main" id="{680CD7FB-3808-C471-CF44-1761E03A69C7}"/>
              </a:ext>
            </a:extLst>
          </p:cNvPr>
          <p:cNvSpPr>
            <a:spLocks noGrp="1"/>
          </p:cNvSpPr>
          <p:nvPr>
            <p:ph type="body" sz="half" idx="2"/>
          </p:nvPr>
        </p:nvSpPr>
        <p:spPr>
          <a:xfrm>
            <a:off x="419100" y="1371601"/>
            <a:ext cx="5122163" cy="4903908"/>
          </a:xfrm>
        </p:spPr>
        <p:txBody>
          <a:bodyPr>
            <a:normAutofit/>
          </a:bodyPr>
          <a:lstStyle/>
          <a:p>
            <a:r>
              <a:rPr lang="en-GB" noProof="1"/>
              <a:t>Angrist et al. (2025) tested two arms of the same approach across India, Kenya, Nepal, Philippines and Uganda</a:t>
            </a:r>
          </a:p>
          <a:p>
            <a:endParaRPr lang="en-GB" noProof="1"/>
          </a:p>
          <a:p>
            <a:endParaRPr lang="en-GB" noProof="1"/>
          </a:p>
          <a:p>
            <a:endParaRPr lang="en-GB" noProof="1"/>
          </a:p>
          <a:p>
            <a:endParaRPr lang="en-GB" noProof="1"/>
          </a:p>
          <a:p>
            <a:r>
              <a:rPr lang="en-GB" noProof="1"/>
              <a:t>Findings:</a:t>
            </a:r>
          </a:p>
          <a:p>
            <a:pPr marL="342900" indent="-342900">
              <a:buFont typeface="Arial" panose="020B0604020202020204" pitchFamily="34" charset="0"/>
              <a:buChar char="•"/>
            </a:pPr>
            <a:r>
              <a:rPr lang="en-GB" b="1" noProof="1"/>
              <a:t>Phone tutorials consistently produced learning gains </a:t>
            </a:r>
            <a:r>
              <a:rPr lang="en-GB" noProof="1"/>
              <a:t>across all 5 countries. </a:t>
            </a:r>
          </a:p>
          <a:p>
            <a:pPr marL="342900" indent="-342900">
              <a:buFont typeface="Arial" panose="020B0604020202020204" pitchFamily="34" charset="0"/>
              <a:buChar char="•"/>
            </a:pPr>
            <a:r>
              <a:rPr lang="en-GB" b="1" noProof="1"/>
              <a:t>SMS alone showed mixed results</a:t>
            </a:r>
            <a:r>
              <a:rPr lang="en-GB" noProof="1"/>
              <a:t>, with limited or negative gains in most countries</a:t>
            </a:r>
          </a:p>
          <a:p>
            <a:pPr marL="342900" indent="-342900">
              <a:buFont typeface="Arial" panose="020B0604020202020204" pitchFamily="34" charset="0"/>
              <a:buChar char="•"/>
            </a:pPr>
            <a:endParaRPr lang="en-GB" noProof="1"/>
          </a:p>
          <a:p>
            <a:pPr marL="342900" indent="-342900">
              <a:buFont typeface="Arial" panose="020B0604020202020204" pitchFamily="34" charset="0"/>
              <a:buChar char="•"/>
            </a:pPr>
            <a:endParaRPr lang="en-GB" noProof="1"/>
          </a:p>
        </p:txBody>
      </p:sp>
      <p:sp>
        <p:nvSpPr>
          <p:cNvPr id="6" name="Rounded Rectangle 5">
            <a:extLst>
              <a:ext uri="{FF2B5EF4-FFF2-40B4-BE49-F238E27FC236}">
                <a16:creationId xmlns:a16="http://schemas.microsoft.com/office/drawing/2014/main" id="{18CD592A-8621-F1A6-44E7-3C46DFE37C8E}"/>
              </a:ext>
            </a:extLst>
          </p:cNvPr>
          <p:cNvSpPr/>
          <p:nvPr/>
        </p:nvSpPr>
        <p:spPr>
          <a:xfrm>
            <a:off x="2892428" y="2522078"/>
            <a:ext cx="2520000" cy="1252800"/>
          </a:xfrm>
          <a:prstGeom prst="round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noProof="1">
                <a:solidFill>
                  <a:schemeClr val="bg1"/>
                </a:solidFill>
                <a:latin typeface="Century Gothic" panose="020B0502020202020204" pitchFamily="34" charset="0"/>
              </a:rPr>
              <a:t>SMS + phone tutorials</a:t>
            </a:r>
          </a:p>
          <a:p>
            <a:pPr algn="ctr"/>
            <a:r>
              <a:rPr lang="en-GB" sz="1200" noProof="1">
                <a:solidFill>
                  <a:schemeClr val="bg1"/>
                </a:solidFill>
                <a:latin typeface="Century Gothic" panose="020B0502020202020204" pitchFamily="34" charset="0"/>
              </a:rPr>
              <a:t>Same SMS content plus weekly 20-min calls assessing then targeting support</a:t>
            </a:r>
          </a:p>
        </p:txBody>
      </p:sp>
      <p:graphicFrame>
        <p:nvGraphicFramePr>
          <p:cNvPr id="3" name="Chart 0">
            <a:extLst>
              <a:ext uri="{FF2B5EF4-FFF2-40B4-BE49-F238E27FC236}">
                <a16:creationId xmlns:a16="http://schemas.microsoft.com/office/drawing/2014/main" id="{8EAACD86-6D2A-F678-F1E0-201803FD79D3}"/>
              </a:ext>
            </a:extLst>
          </p:cNvPr>
          <p:cNvGraphicFramePr/>
          <p:nvPr>
            <p:extLst>
              <p:ext uri="{D42A27DB-BD31-4B8C-83A1-F6EECF244321}">
                <p14:modId xmlns:p14="http://schemas.microsoft.com/office/powerpoint/2010/main" val="1924648831"/>
              </p:ext>
            </p:extLst>
          </p:nvPr>
        </p:nvGraphicFramePr>
        <p:xfrm>
          <a:off x="5703315" y="1594034"/>
          <a:ext cx="6069584" cy="4361688"/>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 14">
            <a:extLst>
              <a:ext uri="{FF2B5EF4-FFF2-40B4-BE49-F238E27FC236}">
                <a16:creationId xmlns:a16="http://schemas.microsoft.com/office/drawing/2014/main" id="{4CE80879-9BE7-0FF6-E5EF-596B7DF6312C}"/>
              </a:ext>
            </a:extLst>
          </p:cNvPr>
          <p:cNvSpPr/>
          <p:nvPr/>
        </p:nvSpPr>
        <p:spPr>
          <a:xfrm>
            <a:off x="9086088" y="5955722"/>
            <a:ext cx="3858768" cy="237744"/>
          </a:xfrm>
          <a:prstGeom prst="rect">
            <a:avLst/>
          </a:prstGeom>
          <a:noFill/>
          <a:ln/>
        </p:spPr>
        <p:txBody>
          <a:bodyPr wrap="square" rtlCol="0" anchor="ctr"/>
          <a:lstStyle>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marL="0" indent="0">
              <a:buNone/>
            </a:pPr>
            <a:r>
              <a:rPr lang="en-US" sz="900" i="1" dirty="0">
                <a:solidFill>
                  <a:srgbClr val="475467"/>
                </a:solidFill>
                <a:latin typeface="Aptos Display" pitchFamily="34" charset="0"/>
                <a:ea typeface="Aptos Display" pitchFamily="34" charset="-122"/>
                <a:cs typeface="Aptos Display" pitchFamily="34" charset="-120"/>
              </a:rPr>
              <a:t>* India participated in the phone tutorial arm only</a:t>
            </a:r>
            <a:endParaRPr lang="en-US" sz="900" dirty="0"/>
          </a:p>
        </p:txBody>
      </p:sp>
      <p:sp>
        <p:nvSpPr>
          <p:cNvPr id="12" name="Rounded Rectangle 11">
            <a:extLst>
              <a:ext uri="{FF2B5EF4-FFF2-40B4-BE49-F238E27FC236}">
                <a16:creationId xmlns:a16="http://schemas.microsoft.com/office/drawing/2014/main" id="{B1BA7BB7-CB18-38CB-F672-E2A32C8FE5E0}"/>
              </a:ext>
            </a:extLst>
          </p:cNvPr>
          <p:cNvSpPr/>
          <p:nvPr/>
        </p:nvSpPr>
        <p:spPr>
          <a:xfrm>
            <a:off x="372428" y="2518478"/>
            <a:ext cx="2520000" cy="1256400"/>
          </a:xfrm>
          <a:prstGeom prst="roundRect">
            <a:avLst/>
          </a:prstGeom>
          <a:solidFill>
            <a:schemeClr val="accent5">
              <a:alpha val="9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noProof="1">
                <a:solidFill>
                  <a:schemeClr val="bg1"/>
                </a:solidFill>
                <a:latin typeface="Century Gothic" panose="020B0502020202020204" pitchFamily="34" charset="0"/>
              </a:rPr>
              <a:t>SMS only</a:t>
            </a:r>
          </a:p>
          <a:p>
            <a:pPr algn="ctr"/>
            <a:r>
              <a:rPr lang="en-GB" sz="1400" noProof="1">
                <a:solidFill>
                  <a:schemeClr val="bg1"/>
                </a:solidFill>
                <a:latin typeface="Century Gothic" panose="020B0502020202020204" pitchFamily="34" charset="0"/>
              </a:rPr>
              <a:t>Multilevel maths problems sent by SMS, no targeting</a:t>
            </a:r>
          </a:p>
        </p:txBody>
      </p:sp>
    </p:spTree>
    <p:extLst>
      <p:ext uri="{BB962C8B-B14F-4D97-AF65-F5344CB8AC3E}">
        <p14:creationId xmlns:p14="http://schemas.microsoft.com/office/powerpoint/2010/main" val="3632963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le 19">
            <a:extLst>
              <a:ext uri="{FF2B5EF4-FFF2-40B4-BE49-F238E27FC236}">
                <a16:creationId xmlns:a16="http://schemas.microsoft.com/office/drawing/2014/main" id="{6B412BC6-9F36-BFAD-82F5-90A74A5DF26C}"/>
              </a:ext>
            </a:extLst>
          </p:cNvPr>
          <p:cNvSpPr/>
          <p:nvPr/>
        </p:nvSpPr>
        <p:spPr>
          <a:xfrm>
            <a:off x="1596000" y="4324012"/>
            <a:ext cx="9000000" cy="1440000"/>
          </a:xfrm>
          <a:prstGeom prst="round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noProof="1">
                <a:solidFill>
                  <a:schemeClr val="bg1"/>
                </a:solidFill>
                <a:latin typeface="Century Gothic" panose="020B0502020202020204" pitchFamily="34" charset="0"/>
                <a:ea typeface="Aptos Display" pitchFamily="34" charset="-122"/>
                <a:cs typeface="Aptos Display" pitchFamily="34" charset="-120"/>
              </a:rPr>
              <a:t>Regular</a:t>
            </a:r>
            <a:r>
              <a:rPr lang="en-GB" sz="2000" b="1" noProof="1">
                <a:solidFill>
                  <a:schemeClr val="bg1"/>
                </a:solidFill>
                <a:latin typeface="Century Gothic" panose="020B0502020202020204" pitchFamily="34" charset="0"/>
                <a:ea typeface="Aptos Display" pitchFamily="34" charset="-122"/>
                <a:cs typeface="Aptos Display" pitchFamily="34" charset="-120"/>
              </a:rPr>
              <a:t> </a:t>
            </a:r>
            <a:r>
              <a:rPr lang="en-GB" sz="2400" b="1" noProof="1">
                <a:solidFill>
                  <a:schemeClr val="bg1"/>
                </a:solidFill>
                <a:latin typeface="Century Gothic" panose="020B0502020202020204" pitchFamily="34" charset="0"/>
                <a:ea typeface="Aptos Display" pitchFamily="34" charset="-122"/>
                <a:cs typeface="Aptos Display" pitchFamily="34" charset="-120"/>
              </a:rPr>
              <a:t>two-way interaction between tutor and student</a:t>
            </a:r>
            <a:endParaRPr lang="en-GB" sz="2000" noProof="1">
              <a:solidFill>
                <a:schemeClr val="bg1"/>
              </a:solidFill>
              <a:latin typeface="Century Gothic" panose="020B0502020202020204" pitchFamily="34" charset="0"/>
            </a:endParaRPr>
          </a:p>
        </p:txBody>
      </p:sp>
      <p:sp>
        <p:nvSpPr>
          <p:cNvPr id="19" name="Rounded Rectangle 18">
            <a:extLst>
              <a:ext uri="{FF2B5EF4-FFF2-40B4-BE49-F238E27FC236}">
                <a16:creationId xmlns:a16="http://schemas.microsoft.com/office/drawing/2014/main" id="{1D234F53-599B-319C-2FAE-839157C084F3}"/>
              </a:ext>
            </a:extLst>
          </p:cNvPr>
          <p:cNvSpPr/>
          <p:nvPr/>
        </p:nvSpPr>
        <p:spPr>
          <a:xfrm>
            <a:off x="1596000" y="1905763"/>
            <a:ext cx="9000000" cy="1440000"/>
          </a:xfrm>
          <a:prstGeom prst="round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noProof="1">
                <a:solidFill>
                  <a:schemeClr val="bg1"/>
                </a:solidFill>
                <a:latin typeface="Century Gothic" panose="020B0502020202020204" pitchFamily="34" charset="0"/>
                <a:ea typeface="Aptos Display" pitchFamily="34" charset="-122"/>
                <a:cs typeface="Aptos Display" pitchFamily="34" charset="-120"/>
              </a:rPr>
              <a:t>Instruction targeted to the child's actual level</a:t>
            </a:r>
            <a:endParaRPr lang="en-GB" sz="2400" noProof="1">
              <a:solidFill>
                <a:schemeClr val="bg1"/>
              </a:solidFill>
              <a:latin typeface="Century Gothic" panose="020B0502020202020204" pitchFamily="34" charset="0"/>
            </a:endParaRPr>
          </a:p>
        </p:txBody>
      </p:sp>
      <p:sp>
        <p:nvSpPr>
          <p:cNvPr id="5" name="Subtitle 4">
            <a:extLst>
              <a:ext uri="{FF2B5EF4-FFF2-40B4-BE49-F238E27FC236}">
                <a16:creationId xmlns:a16="http://schemas.microsoft.com/office/drawing/2014/main" id="{F5380861-7CFB-93B7-7CF1-90E0B7C53A72}"/>
              </a:ext>
            </a:extLst>
          </p:cNvPr>
          <p:cNvSpPr>
            <a:spLocks noGrp="1"/>
          </p:cNvSpPr>
          <p:nvPr>
            <p:ph type="subTitle" idx="1"/>
          </p:nvPr>
        </p:nvSpPr>
        <p:spPr>
          <a:xfrm>
            <a:off x="419100" y="219456"/>
            <a:ext cx="7327900" cy="840994"/>
          </a:xfrm>
        </p:spPr>
        <p:txBody>
          <a:bodyPr>
            <a:normAutofit fontScale="85000" lnSpcReduction="10000"/>
          </a:bodyPr>
          <a:lstStyle/>
          <a:p>
            <a:r>
              <a:rPr lang="en-GB" noProof="1"/>
              <a:t>Two conditions distinguished approaches that maintained learning from those that did not:</a:t>
            </a:r>
          </a:p>
          <a:p>
            <a:endParaRPr lang="en-GB" noProof="1"/>
          </a:p>
        </p:txBody>
      </p:sp>
      <p:sp>
        <p:nvSpPr>
          <p:cNvPr id="15" name="Text 7">
            <a:extLst>
              <a:ext uri="{FF2B5EF4-FFF2-40B4-BE49-F238E27FC236}">
                <a16:creationId xmlns:a16="http://schemas.microsoft.com/office/drawing/2014/main" id="{921C5C21-6B84-4C2C-1E3E-52FAB7141D2F}"/>
              </a:ext>
            </a:extLst>
          </p:cNvPr>
          <p:cNvSpPr/>
          <p:nvPr/>
        </p:nvSpPr>
        <p:spPr>
          <a:xfrm>
            <a:off x="623567" y="5044012"/>
            <a:ext cx="10833864" cy="1042737"/>
          </a:xfrm>
          <a:prstGeom prst="rect">
            <a:avLst/>
          </a:prstGeom>
          <a:noFill/>
          <a:ln/>
        </p:spPr>
        <p:txBody>
          <a:bodyPr wrap="square" rtlCol="0" anchor="ctr"/>
          <a:lstStyle/>
          <a:p>
            <a:endParaRPr lang="en-GB" sz="2000" noProof="1">
              <a:solidFill>
                <a:schemeClr val="bg1"/>
              </a:solidFill>
              <a:latin typeface="Century Gothic" panose="020B0502020202020204" pitchFamily="34" charset="0"/>
            </a:endParaRPr>
          </a:p>
        </p:txBody>
      </p:sp>
      <p:sp>
        <p:nvSpPr>
          <p:cNvPr id="18" name="Plus 17">
            <a:extLst>
              <a:ext uri="{FF2B5EF4-FFF2-40B4-BE49-F238E27FC236}">
                <a16:creationId xmlns:a16="http://schemas.microsoft.com/office/drawing/2014/main" id="{0213E35E-1198-3999-A1D7-4B1744B2AF07}"/>
              </a:ext>
            </a:extLst>
          </p:cNvPr>
          <p:cNvSpPr/>
          <p:nvPr/>
        </p:nvSpPr>
        <p:spPr>
          <a:xfrm>
            <a:off x="5701284" y="3516241"/>
            <a:ext cx="789432" cy="708566"/>
          </a:xfrm>
          <a:prstGeom prst="mathPlus">
            <a:avLst/>
          </a:prstGeom>
          <a:solidFill>
            <a:srgbClr val="0070C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13935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3F0A49D8-A2D0-28C0-EE4A-84D57ECA86EE}"/>
              </a:ext>
            </a:extLst>
          </p:cNvPr>
          <p:cNvSpPr>
            <a:spLocks noGrp="1"/>
          </p:cNvSpPr>
          <p:nvPr>
            <p:ph type="subTitle" idx="1"/>
          </p:nvPr>
        </p:nvSpPr>
        <p:spPr>
          <a:xfrm>
            <a:off x="419100" y="231648"/>
            <a:ext cx="7327900" cy="828802"/>
          </a:xfrm>
        </p:spPr>
        <p:txBody>
          <a:bodyPr>
            <a:normAutofit lnSpcReduction="10000"/>
          </a:bodyPr>
          <a:lstStyle/>
          <a:p>
            <a:r>
              <a:rPr lang="en-GB" dirty="0"/>
              <a:t>Effective approaches combined targeted instruction and two-way interaction</a:t>
            </a:r>
          </a:p>
        </p:txBody>
      </p:sp>
      <p:graphicFrame>
        <p:nvGraphicFramePr>
          <p:cNvPr id="4" name="Table 3">
            <a:extLst>
              <a:ext uri="{FF2B5EF4-FFF2-40B4-BE49-F238E27FC236}">
                <a16:creationId xmlns:a16="http://schemas.microsoft.com/office/drawing/2014/main" id="{70109900-1F20-5944-932F-CCF8B36B63DA}"/>
              </a:ext>
            </a:extLst>
          </p:cNvPr>
          <p:cNvGraphicFramePr>
            <a:graphicFrameLocks noGrp="1"/>
          </p:cNvGraphicFramePr>
          <p:nvPr>
            <p:extLst>
              <p:ext uri="{D42A27DB-BD31-4B8C-83A1-F6EECF244321}">
                <p14:modId xmlns:p14="http://schemas.microsoft.com/office/powerpoint/2010/main" val="305350523"/>
              </p:ext>
            </p:extLst>
          </p:nvPr>
        </p:nvGraphicFramePr>
        <p:xfrm>
          <a:off x="419100" y="1353313"/>
          <a:ext cx="10533127" cy="4893869"/>
        </p:xfrm>
        <a:graphic>
          <a:graphicData uri="http://schemas.openxmlformats.org/drawingml/2006/table">
            <a:tbl>
              <a:tblPr firstRow="1" bandRow="1">
                <a:tableStyleId>{5940675A-B579-460E-94D1-54222C63F5DA}</a:tableStyleId>
              </a:tblPr>
              <a:tblGrid>
                <a:gridCol w="1499583">
                  <a:extLst>
                    <a:ext uri="{9D8B030D-6E8A-4147-A177-3AD203B41FA5}">
                      <a16:colId xmlns:a16="http://schemas.microsoft.com/office/drawing/2014/main" val="2270127973"/>
                    </a:ext>
                  </a:extLst>
                </a:gridCol>
                <a:gridCol w="4516772">
                  <a:extLst>
                    <a:ext uri="{9D8B030D-6E8A-4147-A177-3AD203B41FA5}">
                      <a16:colId xmlns:a16="http://schemas.microsoft.com/office/drawing/2014/main" val="769147281"/>
                    </a:ext>
                  </a:extLst>
                </a:gridCol>
                <a:gridCol w="4516772">
                  <a:extLst>
                    <a:ext uri="{9D8B030D-6E8A-4147-A177-3AD203B41FA5}">
                      <a16:colId xmlns:a16="http://schemas.microsoft.com/office/drawing/2014/main" val="854567744"/>
                    </a:ext>
                  </a:extLst>
                </a:gridCol>
              </a:tblGrid>
              <a:tr h="472080">
                <a:tc>
                  <a:txBody>
                    <a:bodyPr/>
                    <a:lstStyle/>
                    <a:p>
                      <a:endParaRPr lang="en-GB" dirty="0">
                        <a:latin typeface="Century Gothic" panose="020B0502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1600" b="1" dirty="0">
                          <a:solidFill>
                            <a:schemeClr val="accent1"/>
                          </a:solidFill>
                          <a:latin typeface="Century Gothic" panose="020B0502020202020204" pitchFamily="34" charset="0"/>
                        </a:rPr>
                        <a:t>NO TARGETED INSTRUCTION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1600" b="1" dirty="0">
                          <a:solidFill>
                            <a:schemeClr val="accent1"/>
                          </a:solidFill>
                          <a:latin typeface="Century Gothic" panose="020B0502020202020204" pitchFamily="34" charset="0"/>
                        </a:rPr>
                        <a:t>INSTRUCTION TARGETED TO CHILD’S LEVEL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375667180"/>
                  </a:ext>
                </a:extLst>
              </a:tr>
              <a:tr h="504000">
                <a:tc rowSpan="2">
                  <a:txBody>
                    <a:bodyPr/>
                    <a:lstStyle/>
                    <a:p>
                      <a:r>
                        <a:rPr lang="en-GB" sz="1600" b="1" dirty="0">
                          <a:solidFill>
                            <a:schemeClr val="accent1"/>
                          </a:solidFill>
                          <a:latin typeface="Century Gothic" panose="020B0502020202020204" pitchFamily="34" charset="0"/>
                        </a:rPr>
                        <a:t>WITHOUT TWO-WAY INTERACTION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solidFill>
                            <a:srgbClr val="C00000"/>
                          </a:solidFill>
                          <a:latin typeface="Century Gothic" panose="020B0502020202020204" pitchFamily="34" charset="0"/>
                        </a:rPr>
                        <a:t>No learning gains</a:t>
                      </a:r>
                    </a:p>
                  </a:txBody>
                  <a:tcPr anchor="ctr">
                    <a:lnL w="12700" cmpd="sng">
                      <a:noFill/>
                    </a:lnL>
                    <a:lnR w="28575" cap="flat" cmpd="sng" algn="ctr">
                      <a:solidFill>
                        <a:schemeClr val="accent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00000">
                        <a:alpha val="19529"/>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i="1" u="none" strike="noStrike" kern="1200" dirty="0">
                          <a:solidFill>
                            <a:schemeClr val="tx1"/>
                          </a:solidFill>
                          <a:effectLst/>
                          <a:latin typeface="Century Gothic" panose="020B0502020202020204" pitchFamily="34" charset="0"/>
                          <a:ea typeface="+mn-ea"/>
                          <a:cs typeface="+mn-cs"/>
                        </a:rPr>
                        <a:t>Not feasible to implement</a:t>
                      </a:r>
                      <a:endParaRPr lang="en-GB" sz="2000" b="0" i="0" u="none" strike="noStrike" kern="1200" dirty="0">
                        <a:solidFill>
                          <a:schemeClr val="tx1"/>
                        </a:solidFill>
                        <a:effectLst/>
                        <a:latin typeface="Century Gothic" panose="020B0502020202020204" pitchFamily="34" charset="0"/>
                        <a:ea typeface="+mn-ea"/>
                        <a:cs typeface="+mn-cs"/>
                      </a:endParaRPr>
                    </a:p>
                  </a:txBody>
                  <a:tcPr anchor="ctr">
                    <a:lnL w="28575" cap="flat" cmpd="sng" algn="ctr">
                      <a:solidFill>
                        <a:schemeClr val="accent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lumMod val="60000"/>
                        <a:lumOff val="40000"/>
                        <a:alpha val="21000"/>
                      </a:schemeClr>
                    </a:solidFill>
                  </a:tcPr>
                </a:tc>
                <a:extLst>
                  <a:ext uri="{0D108BD9-81ED-4DB2-BD59-A6C34878D82A}">
                    <a16:rowId xmlns:a16="http://schemas.microsoft.com/office/drawing/2014/main" val="4171575502"/>
                  </a:ext>
                </a:extLst>
              </a:tr>
              <a:tr h="1772043">
                <a:tc vMerge="1">
                  <a:txBody>
                    <a:bodyPr/>
                    <a:lstStyle/>
                    <a:p>
                      <a:endParaRPr dirty="0"/>
                    </a:p>
                  </a:txBody>
                  <a:tcPr anchor="ctr"/>
                </a:tc>
                <a:tc>
                  <a:txBody>
                    <a:bodyPr/>
                    <a:lstStyle/>
                    <a:p>
                      <a:pPr marL="285750" indent="-285750">
                        <a:buFont typeface="Arial" panose="020B0604020202020204" pitchFamily="34" charset="0"/>
                        <a:buChar char="•"/>
                      </a:pPr>
                      <a:r>
                        <a:rPr lang="en-GB" sz="1400" b="0" dirty="0">
                          <a:latin typeface="Century Gothic" panose="020B0502020202020204" pitchFamily="34" charset="0"/>
                        </a:rPr>
                        <a:t>Radio broadcasts to homes</a:t>
                      </a:r>
                    </a:p>
                    <a:p>
                      <a:pPr marL="285750" indent="-285750">
                        <a:buFont typeface="Arial" panose="020B0604020202020204" pitchFamily="34" charset="0"/>
                        <a:buChar char="•"/>
                      </a:pPr>
                      <a:r>
                        <a:rPr lang="en-GB" sz="1400" b="0" dirty="0">
                          <a:latin typeface="Century Gothic" panose="020B0502020202020204" pitchFamily="34" charset="0"/>
                        </a:rPr>
                        <a:t>Printed curriculum materials distributed to households </a:t>
                      </a:r>
                    </a:p>
                    <a:p>
                      <a:pPr marL="285750" indent="-285750">
                        <a:buFont typeface="Arial" panose="020B0604020202020204" pitchFamily="34" charset="0"/>
                        <a:buChar char="•"/>
                      </a:pPr>
                      <a:r>
                        <a:rPr lang="en-GB" sz="1400" b="0" dirty="0">
                          <a:latin typeface="Century Gothic" panose="020B0502020202020204" pitchFamily="34" charset="0"/>
                        </a:rPr>
                        <a:t>Multilevel maths content by SMS</a:t>
                      </a:r>
                      <a:endParaRPr lang="en-GB" sz="1200" b="1" dirty="0">
                        <a:latin typeface="Century Gothic" panose="020B0502020202020204" pitchFamily="34" charset="0"/>
                      </a:endParaRPr>
                    </a:p>
                  </a:txBody>
                  <a:tcPr anchor="ctr">
                    <a:lnL w="12700" cmpd="sng">
                      <a:noFill/>
                    </a:lnL>
                    <a:lnR w="28575" cap="flat" cmpd="sng" algn="ctr">
                      <a:solidFill>
                        <a:schemeClr val="accent1"/>
                      </a:solidFill>
                      <a:prstDash val="solid"/>
                      <a:round/>
                      <a:headEnd type="none" w="med" len="med"/>
                      <a:tailEnd type="none" w="med" len="med"/>
                    </a:lnR>
                    <a:lnT w="12700" cmpd="sng">
                      <a:noFill/>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C00000">
                        <a:alpha val="11000"/>
                      </a:srgbClr>
                    </a:solidFill>
                  </a:tcPr>
                </a:tc>
                <a:tc>
                  <a:txBody>
                    <a:bodyPr/>
                    <a:lstStyle/>
                    <a:p>
                      <a:pPr rtl="0" eaLnBrk="1" fontAlgn="auto" latinLnBrk="0" hangingPunct="1"/>
                      <a:r>
                        <a:rPr lang="en-GB" sz="1400" b="0" i="1" u="none" strike="noStrike" kern="1200" dirty="0">
                          <a:solidFill>
                            <a:schemeClr val="tx1"/>
                          </a:solidFill>
                          <a:effectLst/>
                          <a:latin typeface="Century Gothic" panose="020B0502020202020204" pitchFamily="34" charset="0"/>
                          <a:ea typeface="+mn-ea"/>
                          <a:cs typeface="+mn-cs"/>
                        </a:rPr>
                        <a:t>Without two-way interaction, there is no mechanism to identify each child’s learning level to be able to target or adapt instruction accordingly.</a:t>
                      </a:r>
                      <a:endParaRPr lang="en-GB" sz="1200" b="0" i="0" u="none" strike="noStrike" kern="1200" dirty="0">
                        <a:solidFill>
                          <a:schemeClr val="tx1"/>
                        </a:solidFill>
                        <a:effectLst/>
                        <a:latin typeface="Century Gothic" panose="020B0502020202020204" pitchFamily="34" charset="0"/>
                        <a:ea typeface="+mn-ea"/>
                        <a:cs typeface="+mn-cs"/>
                      </a:endParaRPr>
                    </a:p>
                  </a:txBody>
                  <a:tcPr anchor="ctr">
                    <a:lnL w="28575" cap="flat" cmpd="sng" algn="ctr">
                      <a:solidFill>
                        <a:schemeClr val="accent1"/>
                      </a:solidFill>
                      <a:prstDash val="solid"/>
                      <a:round/>
                      <a:headEnd type="none" w="med" len="med"/>
                      <a:tailEnd type="none" w="med" len="med"/>
                    </a:lnL>
                    <a:lnR w="12700" cmpd="sng">
                      <a:noFill/>
                    </a:lnR>
                    <a:lnT w="12700" cmpd="sng">
                      <a:noFill/>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2">
                        <a:lumMod val="40000"/>
                        <a:lumOff val="60000"/>
                        <a:alpha val="9844"/>
                      </a:schemeClr>
                    </a:solidFill>
                  </a:tcPr>
                </a:tc>
                <a:extLst>
                  <a:ext uri="{0D108BD9-81ED-4DB2-BD59-A6C34878D82A}">
                    <a16:rowId xmlns:a16="http://schemas.microsoft.com/office/drawing/2014/main" val="2956330400"/>
                  </a:ext>
                </a:extLst>
              </a:tr>
              <a:tr h="504000">
                <a:tc rowSpan="2">
                  <a:txBody>
                    <a:bodyPr/>
                    <a:lstStyle/>
                    <a:p>
                      <a:r>
                        <a:rPr lang="en-GB" sz="1600" b="1" dirty="0">
                          <a:solidFill>
                            <a:schemeClr val="accent1"/>
                          </a:solidFill>
                          <a:latin typeface="Century Gothic" panose="020B0502020202020204" pitchFamily="34" charset="0"/>
                        </a:rPr>
                        <a:t>WITH </a:t>
                      </a:r>
                    </a:p>
                    <a:p>
                      <a:r>
                        <a:rPr lang="en-GB" sz="1600" b="1" dirty="0">
                          <a:solidFill>
                            <a:schemeClr val="accent1"/>
                          </a:solidFill>
                          <a:latin typeface="Century Gothic" panose="020B0502020202020204" pitchFamily="34" charset="0"/>
                        </a:rPr>
                        <a:t>TWO-WAY INTERACTION</a:t>
                      </a:r>
                      <a:endParaRPr lang="en-GB" sz="1400" b="1" dirty="0">
                        <a:solidFill>
                          <a:schemeClr val="accent1"/>
                        </a:solidFill>
                        <a:latin typeface="Century Gothic" panose="020B0502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solidFill>
                            <a:srgbClr val="C00000"/>
                          </a:solidFill>
                          <a:latin typeface="Century Gothic" panose="020B0502020202020204" pitchFamily="34" charset="0"/>
                        </a:rPr>
                        <a:t>No learning gains</a:t>
                      </a:r>
                    </a:p>
                  </a:txBody>
                  <a:tcPr anchor="ctr">
                    <a:lnL w="12700" cmpd="sng">
                      <a:noFill/>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00000">
                        <a:alpha val="20000"/>
                      </a:srgbClr>
                    </a:solidFill>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2000" b="1" dirty="0">
                          <a:solidFill>
                            <a:srgbClr val="007251"/>
                          </a:solidFill>
                          <a:latin typeface="Century Gothic" panose="020B0502020202020204" pitchFamily="34" charset="0"/>
                        </a:rPr>
                        <a:t>Consistent learning gains</a:t>
                      </a:r>
                    </a:p>
                  </a:txBody>
                  <a:tcPr anchor="ctr">
                    <a:lnL w="28575" cap="flat" cmpd="sng" algn="ctr">
                      <a:solidFill>
                        <a:schemeClr val="accent1"/>
                      </a:solidFill>
                      <a:prstDash val="solid"/>
                      <a:round/>
                      <a:headEnd type="none" w="med" len="med"/>
                      <a:tailEnd type="none" w="med" len="med"/>
                    </a:lnL>
                    <a:lnR w="12700" cmpd="sng">
                      <a:noFill/>
                    </a:lnR>
                    <a:lnT w="28575"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7251">
                        <a:alpha val="19000"/>
                      </a:srgbClr>
                    </a:solidFill>
                  </a:tcPr>
                </a:tc>
                <a:extLst>
                  <a:ext uri="{0D108BD9-81ED-4DB2-BD59-A6C34878D82A}">
                    <a16:rowId xmlns:a16="http://schemas.microsoft.com/office/drawing/2014/main" val="3994748989"/>
                  </a:ext>
                </a:extLst>
              </a:tr>
              <a:tr h="1641746">
                <a:tc vMerge="1">
                  <a:txBody>
                    <a:bodyPr/>
                    <a:lstStyle/>
                    <a:p>
                      <a:endParaRPr dirty="0"/>
                    </a:p>
                  </a:txBody>
                  <a:tcPr anchor="ctr"/>
                </a:tc>
                <a:tc>
                  <a:txBody>
                    <a:bodyPr/>
                    <a:lstStyle/>
                    <a:p>
                      <a:pPr marL="285750" indent="-285750">
                        <a:buFont typeface="Arial" panose="020B0604020202020204" pitchFamily="34" charset="0"/>
                        <a:buChar char="•"/>
                      </a:pPr>
                      <a:r>
                        <a:rPr lang="en-GB" sz="1400" b="0" dirty="0">
                          <a:latin typeface="Century Gothic" panose="020B0502020202020204" pitchFamily="34" charset="0"/>
                        </a:rPr>
                        <a:t>Phone calls reviewing broadcasted radio content</a:t>
                      </a:r>
                    </a:p>
                    <a:p>
                      <a:pPr marL="285750" indent="-285750">
                        <a:buFont typeface="Arial" panose="020B0604020202020204" pitchFamily="34" charset="0"/>
                        <a:buChar char="•"/>
                      </a:pPr>
                      <a:r>
                        <a:rPr lang="en-GB" sz="1400" b="0" dirty="0">
                          <a:latin typeface="Century Gothic" panose="020B0502020202020204" pitchFamily="34" charset="0"/>
                        </a:rPr>
                        <a:t>Tutorial calls on broadcast and online content</a:t>
                      </a:r>
                    </a:p>
                  </a:txBody>
                  <a:tcPr anchor="ctr">
                    <a:lnL w="12700" cmpd="sng">
                      <a:noFill/>
                    </a:lnL>
                    <a:lnR w="28575" cap="flat" cmpd="sng" algn="ctr">
                      <a:solidFill>
                        <a:schemeClr val="accent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00000">
                        <a:alpha val="11000"/>
                      </a:srgbClr>
                    </a:solidFill>
                  </a:tcPr>
                </a:tc>
                <a:tc>
                  <a:txBody>
                    <a:bodyPr/>
                    <a:lstStyle/>
                    <a:p>
                      <a:pPr marL="285750" indent="-285750">
                        <a:buFont typeface="Arial" panose="020B0604020202020204" pitchFamily="34" charset="0"/>
                        <a:buChar char="•"/>
                      </a:pPr>
                      <a:r>
                        <a:rPr lang="en-GB" sz="1200" b="0" dirty="0">
                          <a:latin typeface="Century Gothic" panose="020B0502020202020204" pitchFamily="34" charset="0"/>
                        </a:rPr>
                        <a:t>Phone tutorials at assessed level </a:t>
                      </a:r>
                    </a:p>
                    <a:p>
                      <a:pPr marL="285750" indent="-285750">
                        <a:buFont typeface="Arial" panose="020B0604020202020204" pitchFamily="34" charset="0"/>
                        <a:buChar char="•"/>
                      </a:pPr>
                      <a:r>
                        <a:rPr lang="en-GB" sz="1200" b="0" dirty="0">
                          <a:latin typeface="Century Gothic" panose="020B0502020202020204" pitchFamily="34" charset="0"/>
                        </a:rPr>
                        <a:t>Levelled WhatsApp groups with feedback Interactive radio with facilitator</a:t>
                      </a:r>
                    </a:p>
                    <a:p>
                      <a:pPr marL="285750" indent="-285750">
                        <a:buFont typeface="Arial" panose="020B0604020202020204" pitchFamily="34" charset="0"/>
                        <a:buChar char="•"/>
                      </a:pPr>
                      <a:r>
                        <a:rPr lang="en-GB" sz="1200" b="0" dirty="0">
                          <a:latin typeface="Century Gothic" panose="020B0502020202020204" pitchFamily="34" charset="0"/>
                        </a:rPr>
                        <a:t>Tutoring for children with low performance on foundational skills</a:t>
                      </a:r>
                    </a:p>
                    <a:p>
                      <a:pPr marL="285750" indent="-285750">
                        <a:buFont typeface="Arial" panose="020B0604020202020204" pitchFamily="34" charset="0"/>
                        <a:buChar char="•"/>
                      </a:pPr>
                      <a:r>
                        <a:rPr lang="en-GB" sz="1200" b="0" dirty="0">
                          <a:latin typeface="Century Gothic" panose="020B0502020202020204" pitchFamily="34" charset="0"/>
                        </a:rPr>
                        <a:t>Adaptive SMS content with teacher support</a:t>
                      </a:r>
                      <a:endParaRPr lang="en-GB" sz="1200" b="1" dirty="0">
                        <a:latin typeface="Century Gothic" panose="020B0502020202020204" pitchFamily="34" charset="0"/>
                      </a:endParaRPr>
                    </a:p>
                  </a:txBody>
                  <a:tcPr anchor="ctr">
                    <a:lnL w="28575" cap="flat" cmpd="sng" algn="ctr">
                      <a:solidFill>
                        <a:schemeClr val="accent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251">
                        <a:alpha val="11000"/>
                      </a:srgbClr>
                    </a:solidFill>
                  </a:tcPr>
                </a:tc>
                <a:extLst>
                  <a:ext uri="{0D108BD9-81ED-4DB2-BD59-A6C34878D82A}">
                    <a16:rowId xmlns:a16="http://schemas.microsoft.com/office/drawing/2014/main" val="368823175"/>
                  </a:ext>
                </a:extLst>
              </a:tr>
            </a:tbl>
          </a:graphicData>
        </a:graphic>
      </p:graphicFrame>
      <p:pic>
        <p:nvPicPr>
          <p:cNvPr id="10" name="Graphic 9" descr="Badge Cross with solid fill">
            <a:extLst>
              <a:ext uri="{FF2B5EF4-FFF2-40B4-BE49-F238E27FC236}">
                <a16:creationId xmlns:a16="http://schemas.microsoft.com/office/drawing/2014/main" id="{9C5E1C2F-2C52-03DA-C20E-A36F3FDC832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743956" y="1819656"/>
            <a:ext cx="704088" cy="704088"/>
          </a:xfrm>
          <a:prstGeom prst="rect">
            <a:avLst/>
          </a:prstGeom>
        </p:spPr>
      </p:pic>
      <p:pic>
        <p:nvPicPr>
          <p:cNvPr id="11" name="Graphic 10" descr="Badge Cross with solid fill">
            <a:extLst>
              <a:ext uri="{FF2B5EF4-FFF2-40B4-BE49-F238E27FC236}">
                <a16:creationId xmlns:a16="http://schemas.microsoft.com/office/drawing/2014/main" id="{01E7B4ED-39ED-A1C0-8C4C-C3396F9631D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27776" y="4111752"/>
            <a:ext cx="704088" cy="704088"/>
          </a:xfrm>
          <a:prstGeom prst="rect">
            <a:avLst/>
          </a:prstGeom>
        </p:spPr>
      </p:pic>
      <p:pic>
        <p:nvPicPr>
          <p:cNvPr id="13" name="Graphic 12" descr="Badge Tick1 with solid fill">
            <a:extLst>
              <a:ext uri="{FF2B5EF4-FFF2-40B4-BE49-F238E27FC236}">
                <a16:creationId xmlns:a16="http://schemas.microsoft.com/office/drawing/2014/main" id="{6547A973-361F-42E2-9906-D24FD5DF83E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248138" y="4111752"/>
            <a:ext cx="704088" cy="704088"/>
          </a:xfrm>
          <a:prstGeom prst="rect">
            <a:avLst/>
          </a:prstGeom>
        </p:spPr>
      </p:pic>
      <p:pic>
        <p:nvPicPr>
          <p:cNvPr id="14" name="Graphic 13" descr="Badge Cross with solid fill">
            <a:extLst>
              <a:ext uri="{FF2B5EF4-FFF2-40B4-BE49-F238E27FC236}">
                <a16:creationId xmlns:a16="http://schemas.microsoft.com/office/drawing/2014/main" id="{365BF388-C7FC-2A32-67B2-4683940364A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248138" y="1819656"/>
            <a:ext cx="704088" cy="704088"/>
          </a:xfrm>
          <a:prstGeom prst="rect">
            <a:avLst/>
          </a:prstGeom>
        </p:spPr>
      </p:pic>
    </p:spTree>
    <p:extLst>
      <p:ext uri="{BB962C8B-B14F-4D97-AF65-F5344CB8AC3E}">
        <p14:creationId xmlns:p14="http://schemas.microsoft.com/office/powerpoint/2010/main" val="9718142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E96E68D1-812F-6C51-C66F-A9669CB609B0}"/>
              </a:ext>
            </a:extLst>
          </p:cNvPr>
          <p:cNvSpPr/>
          <p:nvPr/>
        </p:nvSpPr>
        <p:spPr>
          <a:xfrm>
            <a:off x="419100" y="1475364"/>
            <a:ext cx="5442137" cy="4719135"/>
          </a:xfrm>
          <a:prstGeom prst="roundRect">
            <a:avLst/>
          </a:prstGeom>
          <a:solidFill>
            <a:schemeClr val="accent1">
              <a:alpha val="522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en-GB" noProof="1">
              <a:latin typeface="Century Gothic" panose="020B0502020202020204" pitchFamily="34" charset="0"/>
            </a:endParaRPr>
          </a:p>
        </p:txBody>
      </p:sp>
      <p:sp>
        <p:nvSpPr>
          <p:cNvPr id="8" name="Rounded Rectangle 7">
            <a:extLst>
              <a:ext uri="{FF2B5EF4-FFF2-40B4-BE49-F238E27FC236}">
                <a16:creationId xmlns:a16="http://schemas.microsoft.com/office/drawing/2014/main" id="{E3DCDF40-7E43-A7D6-3B54-57D760DD40DA}"/>
              </a:ext>
            </a:extLst>
          </p:cNvPr>
          <p:cNvSpPr/>
          <p:nvPr/>
        </p:nvSpPr>
        <p:spPr>
          <a:xfrm>
            <a:off x="6259514" y="1494187"/>
            <a:ext cx="5468938" cy="4719135"/>
          </a:xfrm>
          <a:prstGeom prst="roundRect">
            <a:avLst/>
          </a:prstGeom>
          <a:solidFill>
            <a:srgbClr val="23428F">
              <a:alpha val="604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GB" dirty="0">
              <a:solidFill>
                <a:schemeClr val="bg1"/>
              </a:solidFill>
              <a:latin typeface="Century Gothic" panose="020B0502020202020204" pitchFamily="34" charset="0"/>
            </a:endParaRPr>
          </a:p>
        </p:txBody>
      </p:sp>
      <p:sp>
        <p:nvSpPr>
          <p:cNvPr id="2" name="Subtitle 1">
            <a:extLst>
              <a:ext uri="{FF2B5EF4-FFF2-40B4-BE49-F238E27FC236}">
                <a16:creationId xmlns:a16="http://schemas.microsoft.com/office/drawing/2014/main" id="{2B643CAB-B901-881E-9916-2797D6BAF5F9}"/>
              </a:ext>
            </a:extLst>
          </p:cNvPr>
          <p:cNvSpPr>
            <a:spLocks noGrp="1"/>
          </p:cNvSpPr>
          <p:nvPr>
            <p:ph type="subTitle" idx="1"/>
          </p:nvPr>
        </p:nvSpPr>
        <p:spPr>
          <a:xfrm>
            <a:off x="419100" y="236538"/>
            <a:ext cx="7327900" cy="823912"/>
          </a:xfrm>
        </p:spPr>
        <p:txBody>
          <a:bodyPr>
            <a:normAutofit lnSpcReduction="10000"/>
          </a:bodyPr>
          <a:lstStyle/>
          <a:p>
            <a:r>
              <a:rPr lang="en-GB" noProof="1"/>
              <a:t>Strengthening the recovery of learning for children in crisis-affected contexts</a:t>
            </a:r>
          </a:p>
        </p:txBody>
      </p:sp>
      <p:sp>
        <p:nvSpPr>
          <p:cNvPr id="3" name="Text Placeholder 2">
            <a:extLst>
              <a:ext uri="{FF2B5EF4-FFF2-40B4-BE49-F238E27FC236}">
                <a16:creationId xmlns:a16="http://schemas.microsoft.com/office/drawing/2014/main" id="{971F9BA1-AFCF-5E85-0DF4-01785556A4AE}"/>
              </a:ext>
            </a:extLst>
          </p:cNvPr>
          <p:cNvSpPr>
            <a:spLocks noGrp="1"/>
          </p:cNvSpPr>
          <p:nvPr>
            <p:ph type="body" idx="10"/>
          </p:nvPr>
        </p:nvSpPr>
        <p:spPr>
          <a:xfrm>
            <a:off x="419101" y="1475364"/>
            <a:ext cx="5442137" cy="823912"/>
          </a:xfrm>
          <a:solidFill>
            <a:schemeClr val="accent1"/>
          </a:solidFill>
          <a:ln>
            <a:noFill/>
          </a:ln>
        </p:spPr>
        <p:txBody>
          <a:bodyPr anchor="ctr"/>
          <a:lstStyle/>
          <a:p>
            <a:pPr algn="ctr"/>
            <a:r>
              <a:rPr lang="en-GB" noProof="1">
                <a:solidFill>
                  <a:schemeClr val="bg1"/>
                </a:solidFill>
              </a:rPr>
              <a:t>Catch-up Clubs in Myanmar </a:t>
            </a:r>
          </a:p>
        </p:txBody>
      </p:sp>
      <p:sp>
        <p:nvSpPr>
          <p:cNvPr id="4" name="Content Placeholder 3">
            <a:extLst>
              <a:ext uri="{FF2B5EF4-FFF2-40B4-BE49-F238E27FC236}">
                <a16:creationId xmlns:a16="http://schemas.microsoft.com/office/drawing/2014/main" id="{8632373D-CB69-DF9E-BD56-DBC4A27B49C1}"/>
              </a:ext>
            </a:extLst>
          </p:cNvPr>
          <p:cNvSpPr>
            <a:spLocks noGrp="1"/>
          </p:cNvSpPr>
          <p:nvPr>
            <p:ph sz="half" idx="2"/>
          </p:nvPr>
        </p:nvSpPr>
        <p:spPr>
          <a:xfrm>
            <a:off x="717008" y="2381572"/>
            <a:ext cx="4846320" cy="3694057"/>
          </a:xfrm>
          <a:noFill/>
          <a:ln>
            <a:noFill/>
          </a:ln>
        </p:spPr>
        <p:txBody>
          <a:bodyPr anchor="ctr">
            <a:normAutofit fontScale="85000" lnSpcReduction="10000"/>
          </a:bodyPr>
          <a:lstStyle/>
          <a:p>
            <a:pPr marL="0" indent="0">
              <a:lnSpc>
                <a:spcPct val="110000"/>
              </a:lnSpc>
              <a:buNone/>
            </a:pPr>
            <a:r>
              <a:rPr lang="en-GB" sz="1900" noProof="1"/>
              <a:t>Catch-up Clubs in Rakhine and Kayin states </a:t>
            </a:r>
            <a:r>
              <a:rPr lang="en-GB" sz="1900" b="1" noProof="1"/>
              <a:t>incorporated social-emotional competency </a:t>
            </a:r>
            <a:r>
              <a:rPr lang="en-GB" sz="1900" noProof="1"/>
              <a:t>development </a:t>
            </a:r>
            <a:r>
              <a:rPr lang="en-GB" sz="1900" b="1" noProof="1"/>
              <a:t>alongside reading instruction</a:t>
            </a:r>
            <a:r>
              <a:rPr lang="en-GB" sz="1900" noProof="1"/>
              <a:t>, in contexts of active or recent armed conflict.</a:t>
            </a:r>
          </a:p>
          <a:p>
            <a:pPr marL="0" indent="0">
              <a:lnSpc>
                <a:spcPct val="110000"/>
              </a:lnSpc>
              <a:buNone/>
            </a:pPr>
            <a:r>
              <a:rPr lang="en-GB" sz="1900" b="1" noProof="1"/>
              <a:t>Children with higher social-emotional </a:t>
            </a:r>
            <a:r>
              <a:rPr lang="en-GB" sz="1900" noProof="1"/>
              <a:t>competency at the end of the programme </a:t>
            </a:r>
            <a:r>
              <a:rPr lang="en-GB" sz="1900" b="1" noProof="1"/>
              <a:t>also had significantly higher reading scores</a:t>
            </a:r>
            <a:r>
              <a:rPr lang="en-GB" sz="1900" noProof="1"/>
              <a:t>. In Kayin state, where armed conflict was active during the study, the programme provided a protective effect on children's wellbeing that in turn supported their capacity to engage with learning.</a:t>
            </a:r>
          </a:p>
          <a:p>
            <a:pPr marL="0" indent="0" algn="r">
              <a:buNone/>
            </a:pPr>
            <a:r>
              <a:rPr lang="en-GB" sz="1500" noProof="1"/>
              <a:t>(Arlini et al., 2023)</a:t>
            </a:r>
            <a:endParaRPr lang="en-GB" noProof="1"/>
          </a:p>
        </p:txBody>
      </p:sp>
      <p:sp>
        <p:nvSpPr>
          <p:cNvPr id="5" name="Text Placeholder 4">
            <a:extLst>
              <a:ext uri="{FF2B5EF4-FFF2-40B4-BE49-F238E27FC236}">
                <a16:creationId xmlns:a16="http://schemas.microsoft.com/office/drawing/2014/main" id="{1DDBEA67-F483-CED8-36A5-786ACD8CD36D}"/>
              </a:ext>
            </a:extLst>
          </p:cNvPr>
          <p:cNvSpPr>
            <a:spLocks noGrp="1"/>
          </p:cNvSpPr>
          <p:nvPr>
            <p:ph type="body" sz="quarter" idx="3"/>
          </p:nvPr>
        </p:nvSpPr>
        <p:spPr>
          <a:xfrm>
            <a:off x="6259513" y="1475364"/>
            <a:ext cx="5468938" cy="823912"/>
          </a:xfrm>
          <a:solidFill>
            <a:srgbClr val="23428F"/>
          </a:solidFill>
          <a:ln>
            <a:solidFill>
              <a:srgbClr val="23428F"/>
            </a:solidFill>
          </a:ln>
        </p:spPr>
        <p:txBody>
          <a:bodyPr anchor="ctr"/>
          <a:lstStyle/>
          <a:p>
            <a:pPr algn="ctr"/>
            <a:r>
              <a:rPr lang="en-GB" sz="2000" noProof="1">
                <a:solidFill>
                  <a:schemeClr val="bg1"/>
                </a:solidFill>
              </a:rPr>
              <a:t>Tutoring in a Healing Classroom in Niger </a:t>
            </a:r>
          </a:p>
        </p:txBody>
      </p:sp>
      <p:sp>
        <p:nvSpPr>
          <p:cNvPr id="6" name="Content Placeholder 5">
            <a:extLst>
              <a:ext uri="{FF2B5EF4-FFF2-40B4-BE49-F238E27FC236}">
                <a16:creationId xmlns:a16="http://schemas.microsoft.com/office/drawing/2014/main" id="{1E573B3A-1EE3-C8A5-E1CA-2A2519FE1C60}"/>
              </a:ext>
            </a:extLst>
          </p:cNvPr>
          <p:cNvSpPr>
            <a:spLocks noGrp="1"/>
          </p:cNvSpPr>
          <p:nvPr>
            <p:ph sz="quarter" idx="4"/>
          </p:nvPr>
        </p:nvSpPr>
        <p:spPr>
          <a:xfrm>
            <a:off x="6552534" y="2409271"/>
            <a:ext cx="4882896" cy="3694055"/>
          </a:xfrm>
          <a:noFill/>
          <a:ln>
            <a:noFill/>
          </a:ln>
        </p:spPr>
        <p:txBody>
          <a:bodyPr anchor="ctr">
            <a:normAutofit fontScale="85000" lnSpcReduction="20000"/>
          </a:bodyPr>
          <a:lstStyle/>
          <a:p>
            <a:pPr marL="0" indent="0">
              <a:lnSpc>
                <a:spcPct val="120000"/>
              </a:lnSpc>
              <a:buNone/>
            </a:pPr>
            <a:r>
              <a:rPr lang="en-GB" sz="1900" noProof="1"/>
              <a:t>The Tutoring in a Healing Classroom programme </a:t>
            </a:r>
            <a:r>
              <a:rPr lang="en-GB" sz="1900" b="1" noProof="1"/>
              <a:t>infused tutoring sessions with mindfulness exercises and structured games</a:t>
            </a:r>
            <a:r>
              <a:rPr lang="en-GB" sz="1900" noProof="1"/>
              <a:t> to help children regulate responses to chronic stress from displacement and insecurity.</a:t>
            </a:r>
          </a:p>
          <a:p>
            <a:pPr marL="0" indent="0">
              <a:lnSpc>
                <a:spcPct val="120000"/>
              </a:lnSpc>
              <a:buNone/>
            </a:pPr>
            <a:r>
              <a:rPr lang="en-GB" sz="1900" noProof="1"/>
              <a:t>Social-emotional activities </a:t>
            </a:r>
            <a:r>
              <a:rPr lang="en-GB" sz="1900" b="1" noProof="1"/>
              <a:t>did not improve scores on ASER reading and maths tests </a:t>
            </a:r>
            <a:r>
              <a:rPr lang="en-GB" sz="1900" noProof="1"/>
              <a:t>beyond tutoring alone, but children who received the additional activities showed </a:t>
            </a:r>
            <a:r>
              <a:rPr lang="en-GB" sz="1900" b="1" noProof="1"/>
              <a:t>greater improvements in school-assigned grades</a:t>
            </a:r>
            <a:r>
              <a:rPr lang="en-GB" sz="1900" noProof="1"/>
              <a:t>, as well as reports of broader improvements in engagement, behaviour, and from teachers’ observations.</a:t>
            </a:r>
          </a:p>
          <a:p>
            <a:pPr marL="0" indent="0" algn="r">
              <a:buNone/>
            </a:pPr>
            <a:r>
              <a:rPr lang="en-GB" sz="1500" noProof="1"/>
              <a:t>(Brown et al., 2023)</a:t>
            </a:r>
          </a:p>
        </p:txBody>
      </p:sp>
    </p:spTree>
    <p:extLst>
      <p:ext uri="{BB962C8B-B14F-4D97-AF65-F5344CB8AC3E}">
        <p14:creationId xmlns:p14="http://schemas.microsoft.com/office/powerpoint/2010/main" val="4814046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7FAC8-8933-C33C-9525-73EF0480603F}"/>
            </a:ext>
          </a:extLst>
        </p:cNvPr>
        <p:cNvGrpSpPr/>
        <p:nvPr/>
      </p:nvGrpSpPr>
      <p:grpSpPr>
        <a:xfrm>
          <a:off x="0" y="0"/>
          <a:ext cx="0" cy="0"/>
          <a:chOff x="0" y="0"/>
          <a:chExt cx="0" cy="0"/>
        </a:xfrm>
      </p:grpSpPr>
      <p:sp>
        <p:nvSpPr>
          <p:cNvPr id="2" name="Subtitle 1">
            <a:extLst>
              <a:ext uri="{FF2B5EF4-FFF2-40B4-BE49-F238E27FC236}">
                <a16:creationId xmlns:a16="http://schemas.microsoft.com/office/drawing/2014/main" id="{85F64AB5-F46F-EB63-821C-D87D0FF93B88}"/>
              </a:ext>
            </a:extLst>
          </p:cNvPr>
          <p:cNvSpPr>
            <a:spLocks noGrp="1"/>
          </p:cNvSpPr>
          <p:nvPr>
            <p:ph type="subTitle" idx="1"/>
          </p:nvPr>
        </p:nvSpPr>
        <p:spPr>
          <a:xfrm>
            <a:off x="419100" y="236376"/>
            <a:ext cx="7327900" cy="824074"/>
          </a:xfrm>
        </p:spPr>
        <p:txBody>
          <a:bodyPr>
            <a:normAutofit lnSpcReduction="10000"/>
          </a:bodyPr>
          <a:lstStyle/>
          <a:p>
            <a:r>
              <a:rPr lang="en-GB" noProof="1"/>
              <a:t>Ensuring equity in learning during disruptions</a:t>
            </a:r>
          </a:p>
        </p:txBody>
      </p:sp>
      <p:sp>
        <p:nvSpPr>
          <p:cNvPr id="3" name="Text Placeholder 2">
            <a:extLst>
              <a:ext uri="{FF2B5EF4-FFF2-40B4-BE49-F238E27FC236}">
                <a16:creationId xmlns:a16="http://schemas.microsoft.com/office/drawing/2014/main" id="{AA080FBC-7D98-7C82-4B6D-3060B5CF230B}"/>
              </a:ext>
            </a:extLst>
          </p:cNvPr>
          <p:cNvSpPr>
            <a:spLocks noGrp="1"/>
          </p:cNvSpPr>
          <p:nvPr>
            <p:ph type="body" sz="half" idx="2"/>
          </p:nvPr>
        </p:nvSpPr>
        <p:spPr>
          <a:xfrm>
            <a:off x="441325" y="1536192"/>
            <a:ext cx="11309349" cy="4480560"/>
          </a:xfrm>
        </p:spPr>
        <p:txBody>
          <a:bodyPr/>
          <a:lstStyle/>
          <a:p>
            <a:r>
              <a:rPr lang="en-GB" noProof="1"/>
              <a:t>Disruptions do not typically create inequities, but rather can deepen existing ones. </a:t>
            </a:r>
          </a:p>
          <a:p>
            <a:endParaRPr lang="en-GB" sz="2400" noProof="1"/>
          </a:p>
          <a:p>
            <a:endParaRPr lang="en-GB" sz="2400" noProof="1"/>
          </a:p>
          <a:p>
            <a:endParaRPr lang="en-GB" sz="2400" noProof="1"/>
          </a:p>
          <a:p>
            <a:endParaRPr lang="en-GB" sz="2400" noProof="1"/>
          </a:p>
          <a:p>
            <a:endParaRPr lang="en-GB" sz="2400" noProof="1"/>
          </a:p>
          <a:p>
            <a:endParaRPr lang="en-GB" sz="2400" noProof="1"/>
          </a:p>
          <a:p>
            <a:endParaRPr lang="en-GB" noProof="1"/>
          </a:p>
          <a:p>
            <a:r>
              <a:rPr lang="en-GB" dirty="0"/>
              <a:t>Effective programmes </a:t>
            </a:r>
            <a:r>
              <a:rPr lang="en-GB" b="1" dirty="0"/>
              <a:t>leveraged existing community infrastructure </a:t>
            </a:r>
            <a:r>
              <a:rPr lang="en-GB" dirty="0"/>
              <a:t>to remove specific barriers through adjusted timing, in-person visits with community volunteers, and cash transfers rather than assuming access. </a:t>
            </a:r>
            <a:endParaRPr lang="en-GB" noProof="1"/>
          </a:p>
        </p:txBody>
      </p:sp>
      <p:sp>
        <p:nvSpPr>
          <p:cNvPr id="5" name="Rounded Rectangle 4">
            <a:extLst>
              <a:ext uri="{FF2B5EF4-FFF2-40B4-BE49-F238E27FC236}">
                <a16:creationId xmlns:a16="http://schemas.microsoft.com/office/drawing/2014/main" id="{49B3497F-40C5-6386-09A6-6B67E7982B48}"/>
              </a:ext>
            </a:extLst>
          </p:cNvPr>
          <p:cNvSpPr/>
          <p:nvPr/>
        </p:nvSpPr>
        <p:spPr>
          <a:xfrm>
            <a:off x="742870" y="2141063"/>
            <a:ext cx="3547872" cy="2575873"/>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GB" sz="2000" b="1" noProof="1">
                <a:latin typeface="Century Gothic" panose="020B0502020202020204" pitchFamily="34" charset="0"/>
              </a:rPr>
              <a:t>Device access for girls. </a:t>
            </a:r>
            <a:r>
              <a:rPr lang="en-GB" sz="1700" noProof="1">
                <a:latin typeface="Century Gothic" panose="020B0502020202020204" pitchFamily="34" charset="0"/>
              </a:rPr>
              <a:t>A</a:t>
            </a:r>
            <a:r>
              <a:rPr lang="en-GB" sz="1700" dirty="0">
                <a:latin typeface="Century Gothic" panose="020B0502020202020204" pitchFamily="34" charset="0"/>
              </a:rPr>
              <a:t>cross contexts, girls, younger children, and children with disabilities consistently face the greatest restrictions on mobile phone access. </a:t>
            </a:r>
            <a:r>
              <a:rPr lang="en-GB" sz="1200" dirty="0">
                <a:latin typeface="Century Gothic" panose="020B0502020202020204" pitchFamily="34" charset="0"/>
              </a:rPr>
              <a:t>(</a:t>
            </a:r>
            <a:r>
              <a:rPr lang="en-GB" sz="1000" dirty="0">
                <a:latin typeface="Century Gothic" panose="020B0502020202020204" pitchFamily="34" charset="0"/>
              </a:rPr>
              <a:t>K</a:t>
            </a:r>
            <a:r>
              <a:rPr lang="en-GB" sz="1200" dirty="0">
                <a:latin typeface="Century Gothic" panose="020B0502020202020204" pitchFamily="34" charset="0"/>
              </a:rPr>
              <a:t>an et al., 2022)</a:t>
            </a:r>
            <a:endParaRPr lang="en-GB" sz="1700" noProof="1">
              <a:latin typeface="Century Gothic" panose="020B0502020202020204" pitchFamily="34" charset="0"/>
            </a:endParaRPr>
          </a:p>
        </p:txBody>
      </p:sp>
      <p:sp>
        <p:nvSpPr>
          <p:cNvPr id="6" name="Rounded Rectangle 5">
            <a:extLst>
              <a:ext uri="{FF2B5EF4-FFF2-40B4-BE49-F238E27FC236}">
                <a16:creationId xmlns:a16="http://schemas.microsoft.com/office/drawing/2014/main" id="{E488991F-65C0-9187-6368-FEBF249825F0}"/>
              </a:ext>
            </a:extLst>
          </p:cNvPr>
          <p:cNvSpPr/>
          <p:nvPr/>
        </p:nvSpPr>
        <p:spPr>
          <a:xfrm>
            <a:off x="4204127" y="2141064"/>
            <a:ext cx="3697133" cy="2575872"/>
          </a:xfrm>
          <a:prstGeom prst="roundRect">
            <a:avLst/>
          </a:prstGeom>
          <a:solidFill>
            <a:srgbClr val="234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GB" sz="2000" b="1" noProof="1">
                <a:latin typeface="Century Gothic" panose="020B0502020202020204" pitchFamily="34" charset="0"/>
              </a:rPr>
              <a:t>Connectivity constraints. </a:t>
            </a:r>
          </a:p>
          <a:p>
            <a:r>
              <a:rPr lang="en-GB" sz="1700" dirty="0">
                <a:latin typeface="Century Gothic" panose="020B0502020202020204" pitchFamily="34" charset="0"/>
              </a:rPr>
              <a:t>In Pakistan, 90% of households relied on low-bandwidth mobile data. Even on WhatsApp, 35% of students left groups before or during the programme. </a:t>
            </a:r>
            <a:r>
              <a:rPr lang="en-GB" sz="1200" dirty="0">
                <a:latin typeface="Century Gothic" panose="020B0502020202020204" pitchFamily="34" charset="0"/>
              </a:rPr>
              <a:t>(Adil et al., 2023)</a:t>
            </a:r>
            <a:endParaRPr lang="en-GB" sz="1700" dirty="0">
              <a:solidFill>
                <a:schemeClr val="bg1"/>
              </a:solidFill>
              <a:latin typeface="Century Gothic" panose="020B0502020202020204" pitchFamily="34" charset="0"/>
            </a:endParaRPr>
          </a:p>
        </p:txBody>
      </p:sp>
      <p:sp>
        <p:nvSpPr>
          <p:cNvPr id="7" name="Rounded Rectangle 6">
            <a:extLst>
              <a:ext uri="{FF2B5EF4-FFF2-40B4-BE49-F238E27FC236}">
                <a16:creationId xmlns:a16="http://schemas.microsoft.com/office/drawing/2014/main" id="{4B31080B-B68E-6FA9-77F5-8AA5969C9699}"/>
              </a:ext>
            </a:extLst>
          </p:cNvPr>
          <p:cNvSpPr/>
          <p:nvPr/>
        </p:nvSpPr>
        <p:spPr>
          <a:xfrm>
            <a:off x="7747001" y="2141064"/>
            <a:ext cx="3461256" cy="2575872"/>
          </a:xfrm>
          <a:prstGeom prst="round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GB" sz="2000" b="1" noProof="1">
                <a:latin typeface="Century Gothic" panose="020B0502020202020204" pitchFamily="34" charset="0"/>
              </a:rPr>
              <a:t>Economic pressures. </a:t>
            </a:r>
          </a:p>
          <a:p>
            <a:r>
              <a:rPr lang="en-GB" sz="1600" noProof="1">
                <a:latin typeface="Century Gothic" panose="020B0502020202020204" pitchFamily="34" charset="0"/>
              </a:rPr>
              <a:t>In Niger, only 64% of children selected for tutoring attended regularly, due to child labour demands, seasonal migration, and insecurity. </a:t>
            </a:r>
            <a:r>
              <a:rPr lang="en-GB" sz="1100" noProof="1">
                <a:latin typeface="Century Gothic" panose="020B0502020202020204" pitchFamily="34" charset="0"/>
              </a:rPr>
              <a:t>(</a:t>
            </a:r>
            <a:r>
              <a:rPr lang="en-GB" sz="1200" noProof="1">
                <a:latin typeface="Century Gothic" panose="020B0502020202020204" pitchFamily="34" charset="0"/>
              </a:rPr>
              <a:t>Brown et al., 2023)</a:t>
            </a:r>
          </a:p>
          <a:p>
            <a:endParaRPr lang="en-GB" sz="1600" noProof="1">
              <a:latin typeface="Century Gothic" panose="020B0502020202020204" pitchFamily="34" charset="0"/>
            </a:endParaRPr>
          </a:p>
        </p:txBody>
      </p:sp>
    </p:spTree>
    <p:extLst>
      <p:ext uri="{BB962C8B-B14F-4D97-AF65-F5344CB8AC3E}">
        <p14:creationId xmlns:p14="http://schemas.microsoft.com/office/powerpoint/2010/main" val="8594083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CB4338CF-54C6-77FC-65AB-C05A2694405A}"/>
              </a:ext>
            </a:extLst>
          </p:cNvPr>
          <p:cNvSpPr>
            <a:spLocks noGrp="1"/>
          </p:cNvSpPr>
          <p:nvPr>
            <p:ph type="subTitle" idx="1"/>
          </p:nvPr>
        </p:nvSpPr>
        <p:spPr>
          <a:xfrm>
            <a:off x="419100" y="237744"/>
            <a:ext cx="8523732" cy="749808"/>
          </a:xfrm>
        </p:spPr>
        <p:txBody>
          <a:bodyPr>
            <a:normAutofit fontScale="92500" lnSpcReduction="10000"/>
          </a:bodyPr>
          <a:lstStyle/>
          <a:p>
            <a:r>
              <a:rPr lang="en-GB" dirty="0"/>
              <a:t>Education system resilience is built before disruptions occur</a:t>
            </a:r>
          </a:p>
        </p:txBody>
      </p:sp>
      <p:sp>
        <p:nvSpPr>
          <p:cNvPr id="7" name="Rectangle 6">
            <a:extLst>
              <a:ext uri="{FF2B5EF4-FFF2-40B4-BE49-F238E27FC236}">
                <a16:creationId xmlns:a16="http://schemas.microsoft.com/office/drawing/2014/main" id="{3A9DA68C-4027-EA35-BC95-42E77F5B52EE}"/>
              </a:ext>
            </a:extLst>
          </p:cNvPr>
          <p:cNvSpPr/>
          <p:nvPr/>
        </p:nvSpPr>
        <p:spPr>
          <a:xfrm>
            <a:off x="553974" y="1353312"/>
            <a:ext cx="11084052" cy="3273552"/>
          </a:xfrm>
          <a:prstGeom prst="rect">
            <a:avLst/>
          </a:prstGeom>
        </p:spPr>
        <p:txBody>
          <a:bodyPr/>
          <a:lstStyle/>
          <a:p>
            <a:pPr lvl="0">
              <a:spcAft>
                <a:spcPts val="1200"/>
              </a:spcAft>
            </a:pPr>
            <a:r>
              <a:rPr lang="en-GB" sz="2000" b="1" i="0" dirty="0">
                <a:solidFill>
                  <a:srgbClr val="23428F"/>
                </a:solidFill>
                <a:latin typeface="Century Gothic" panose="020B0502020202020204" pitchFamily="34" charset="0"/>
              </a:rPr>
              <a:t>The strategies for improving foundational learning are not crisis-specific. </a:t>
            </a:r>
            <a:r>
              <a:rPr lang="en-GB" sz="2000" b="0" i="0" dirty="0">
                <a:solidFill>
                  <a:srgbClr val="23428F"/>
                </a:solidFill>
                <a:latin typeface="Century Gothic" panose="020B0502020202020204" pitchFamily="34" charset="0"/>
              </a:rPr>
              <a:t>Across COVID-19, conflict and climate-related disruptions, the approaches that maintained and recover learning shared the same features as other evidence-based strategies for improving learning in classrooms (</a:t>
            </a:r>
            <a:r>
              <a:rPr lang="en-GB" sz="2000" b="0" i="0" err="1">
                <a:solidFill>
                  <a:srgbClr val="23428F"/>
                </a:solidFill>
                <a:latin typeface="Century Gothic" panose="020B0502020202020204" pitchFamily="34" charset="0"/>
              </a:rPr>
              <a:t>eg</a:t>
            </a:r>
            <a:r>
              <a:rPr lang="en-GB" sz="2000" b="0" i="0" dirty="0">
                <a:solidFill>
                  <a:srgbClr val="23428F"/>
                </a:solidFill>
                <a:latin typeface="Century Gothic" panose="020B0502020202020204" pitchFamily="34" charset="0"/>
              </a:rPr>
              <a:t> structured pedagogy and targeted instruction)</a:t>
            </a:r>
            <a:endParaRPr lang="en-GB" sz="2000" dirty="0">
              <a:solidFill>
                <a:srgbClr val="23428F"/>
              </a:solidFill>
              <a:latin typeface="Century Gothic" panose="020B0502020202020204" pitchFamily="34" charset="0"/>
            </a:endParaRPr>
          </a:p>
          <a:p>
            <a:pPr lvl="0">
              <a:spcAft>
                <a:spcPts val="1200"/>
              </a:spcAft>
            </a:pPr>
            <a:r>
              <a:rPr lang="en-GB" sz="2000" b="1" i="0" dirty="0">
                <a:solidFill>
                  <a:srgbClr val="23428F"/>
                </a:solidFill>
                <a:latin typeface="Century Gothic" panose="020B0502020202020204" pitchFamily="34" charset="0"/>
              </a:rPr>
              <a:t>Effective crisis responses were built before the crisis arrived. </a:t>
            </a:r>
            <a:r>
              <a:rPr lang="en-GB" sz="2000" b="0" i="0" dirty="0">
                <a:solidFill>
                  <a:srgbClr val="23428F"/>
                </a:solidFill>
                <a:latin typeface="Century Gothic" panose="020B0502020202020204" pitchFamily="34" charset="0"/>
              </a:rPr>
              <a:t>The programmes that responded effectively had trained staff, tested materials, and community relationships already in place. </a:t>
            </a:r>
            <a:endParaRPr lang="en-GB" sz="2000" dirty="0">
              <a:solidFill>
                <a:srgbClr val="23428F"/>
              </a:solidFill>
              <a:latin typeface="Century Gothic" panose="020B0502020202020204" pitchFamily="34" charset="0"/>
            </a:endParaRPr>
          </a:p>
          <a:p>
            <a:pPr lvl="0">
              <a:spcAft>
                <a:spcPts val="1200"/>
              </a:spcAft>
            </a:pPr>
            <a:r>
              <a:rPr lang="en-GB" sz="2000" b="1" i="0" dirty="0">
                <a:solidFill>
                  <a:srgbClr val="23428F"/>
                </a:solidFill>
                <a:latin typeface="Century Gothic" panose="020B0502020202020204" pitchFamily="34" charset="0"/>
              </a:rPr>
              <a:t>The gap is in implementation, not knowledge. </a:t>
            </a:r>
            <a:r>
              <a:rPr lang="en-GB" sz="2000" b="0" i="0" dirty="0">
                <a:solidFill>
                  <a:srgbClr val="23428F"/>
                </a:solidFill>
                <a:latin typeface="Century Gothic" panose="020B0502020202020204" pitchFamily="34" charset="0"/>
              </a:rPr>
              <a:t>Fewer than half of LMICs have structured pedagogy in place, and targeted instruction even less so. When disruptions occur, the children who lose the most are those already furthest behind.</a:t>
            </a:r>
            <a:endParaRPr lang="en-GB" sz="2000" dirty="0">
              <a:solidFill>
                <a:srgbClr val="23428F"/>
              </a:solidFill>
              <a:latin typeface="Century Gothic" panose="020B0502020202020204" pitchFamily="34" charset="0"/>
            </a:endParaRPr>
          </a:p>
        </p:txBody>
      </p:sp>
      <p:sp>
        <p:nvSpPr>
          <p:cNvPr id="8" name="Rounded Rectangle 7">
            <a:extLst>
              <a:ext uri="{FF2B5EF4-FFF2-40B4-BE49-F238E27FC236}">
                <a16:creationId xmlns:a16="http://schemas.microsoft.com/office/drawing/2014/main" id="{F1938919-F9D7-784B-4CC8-387BF4F10365}"/>
              </a:ext>
            </a:extLst>
          </p:cNvPr>
          <p:cNvSpPr/>
          <p:nvPr/>
        </p:nvSpPr>
        <p:spPr>
          <a:xfrm>
            <a:off x="688848" y="4992624"/>
            <a:ext cx="10540675" cy="1325920"/>
          </a:xfrm>
          <a:prstGeom prst="roundRect">
            <a:avLst/>
          </a:prstGeom>
          <a:solidFill>
            <a:srgbClr val="234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latin typeface="Century Gothic" panose="020B0502020202020204" pitchFamily="34" charset="0"/>
              </a:rPr>
              <a:t>Investing in the conditions that support foundational learning for all children is the most direct path toward building resilience. These are not parallel agendas, they are the same investment.</a:t>
            </a:r>
            <a:endParaRPr lang="en-GB" sz="20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5384916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47866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a:extLst>
              <a:ext uri="{FF2B5EF4-FFF2-40B4-BE49-F238E27FC236}">
                <a16:creationId xmlns:a16="http://schemas.microsoft.com/office/drawing/2014/main" id="{A629A950-2A91-F1B4-ACF4-71725FC060BC}"/>
              </a:ext>
            </a:extLst>
          </p:cNvPr>
          <p:cNvSpPr>
            <a:spLocks noGrp="1"/>
          </p:cNvSpPr>
          <p:nvPr>
            <p:ph type="subTitle" idx="1"/>
          </p:nvPr>
        </p:nvSpPr>
        <p:spPr>
          <a:xfrm>
            <a:off x="419100" y="496888"/>
            <a:ext cx="7327900" cy="563562"/>
          </a:xfrm>
        </p:spPr>
        <p:txBody>
          <a:bodyPr/>
          <a:lstStyle/>
          <a:p>
            <a:r>
              <a:rPr lang="en-GB" noProof="1"/>
              <a:t>Who we are – Strategic Partners</a:t>
            </a:r>
          </a:p>
        </p:txBody>
      </p:sp>
    </p:spTree>
    <p:extLst>
      <p:ext uri="{BB962C8B-B14F-4D97-AF65-F5344CB8AC3E}">
        <p14:creationId xmlns:p14="http://schemas.microsoft.com/office/powerpoint/2010/main" val="39097710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01147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195671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07065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315978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68575089"/>
      </p:ext>
    </p:extLst>
  </p:cSld>
  <p:clrMapOvr>
    <a:masterClrMapping/>
  </p:clrMapOvr>
</p:sld>
</file>

<file path=ppt/theme/theme1.xml><?xml version="1.0" encoding="utf-8"?>
<a:theme xmlns:a="http://schemas.openxmlformats.org/drawingml/2006/main" name="Core Slide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Slide Deck">
  <a:themeElements>
    <a:clrScheme name="WWHGE 2">
      <a:dk1>
        <a:srgbClr val="000000"/>
      </a:dk1>
      <a:lt1>
        <a:srgbClr val="FFFFFF"/>
      </a:lt1>
      <a:dk2>
        <a:srgbClr val="07183C"/>
      </a:dk2>
      <a:lt2>
        <a:srgbClr val="898A89"/>
      </a:lt2>
      <a:accent1>
        <a:srgbClr val="01183E"/>
      </a:accent1>
      <a:accent2>
        <a:srgbClr val="0067A0"/>
      </a:accent2>
      <a:accent3>
        <a:srgbClr val="00A5E0"/>
      </a:accent3>
      <a:accent4>
        <a:srgbClr val="77CCC8"/>
      </a:accent4>
      <a:accent5>
        <a:srgbClr val="00AAB3"/>
      </a:accent5>
      <a:accent6>
        <a:srgbClr val="E5DE0D"/>
      </a:accent6>
      <a:hlink>
        <a:srgbClr val="0000FF"/>
      </a:hlink>
      <a:folHlink>
        <a:srgbClr val="80008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Stand Alone">
  <a:themeElements>
    <a:clrScheme name="WWHGE 2">
      <a:dk1>
        <a:srgbClr val="000000"/>
      </a:dk1>
      <a:lt1>
        <a:srgbClr val="FFFFFF"/>
      </a:lt1>
      <a:dk2>
        <a:srgbClr val="07183C"/>
      </a:dk2>
      <a:lt2>
        <a:srgbClr val="898A89"/>
      </a:lt2>
      <a:accent1>
        <a:srgbClr val="01183E"/>
      </a:accent1>
      <a:accent2>
        <a:srgbClr val="0067A0"/>
      </a:accent2>
      <a:accent3>
        <a:srgbClr val="00A5E0"/>
      </a:accent3>
      <a:accent4>
        <a:srgbClr val="77CCC8"/>
      </a:accent4>
      <a:accent5>
        <a:srgbClr val="00AAB3"/>
      </a:accent5>
      <a:accent6>
        <a:srgbClr val="E5DE0D"/>
      </a:accent6>
      <a:hlink>
        <a:srgbClr val="0000FF"/>
      </a:hlink>
      <a:folHlink>
        <a:srgbClr val="80008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40fb58a-a206-4ce9-a922-1d40898aae55">
      <Terms xmlns="http://schemas.microsoft.com/office/infopath/2007/PartnerControls"/>
    </lcf76f155ced4ddcb4097134ff3c332f>
    <TaxCatchAll xmlns="e02fff17-c085-42ca-8052-bec6af4d82b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7E754124FC8ED4A870F16CCE485E754" ma:contentTypeVersion="18" ma:contentTypeDescription="Create a new document." ma:contentTypeScope="" ma:versionID="ddde930d826269c0f59bb9f8026a8d7a">
  <xsd:schema xmlns:xsd="http://www.w3.org/2001/XMLSchema" xmlns:xs="http://www.w3.org/2001/XMLSchema" xmlns:p="http://schemas.microsoft.com/office/2006/metadata/properties" xmlns:ns2="040fb58a-a206-4ce9-a922-1d40898aae55" xmlns:ns3="e02fff17-c085-42ca-8052-bec6af4d82b0" targetNamespace="http://schemas.microsoft.com/office/2006/metadata/properties" ma:root="true" ma:fieldsID="3767bd12a86a410ae096606b08439d84" ns2:_="" ns3:_="">
    <xsd:import namespace="040fb58a-a206-4ce9-a922-1d40898aae55"/>
    <xsd:import namespace="e02fff17-c085-42ca-8052-bec6af4d82b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SharedWithUsers" minOccurs="0"/>
                <xsd:element ref="ns3:SharedWithDetails"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0fb58a-a206-4ce9-a922-1d40898aae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802ca1d-a6ac-4648-ae42-3596f34ef5fc"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02fff17-c085-42ca-8052-bec6af4d82b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6f0af8a-31a3-4a0d-b665-0c7e5c5202ab}" ma:internalName="TaxCatchAll" ma:showField="CatchAllData" ma:web="e02fff17-c085-42ca-8052-bec6af4d82b0">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F621C04-3E0C-41CA-AB0F-C5F05677CEF0}">
  <ds:schemaRefs>
    <ds:schemaRef ds:uri="http://purl.org/dc/dcmitype/"/>
    <ds:schemaRef ds:uri="http://schemas.microsoft.com/office/2006/metadata/properties"/>
    <ds:schemaRef ds:uri="http://www.w3.org/XML/1998/namespace"/>
    <ds:schemaRef ds:uri="http://purl.org/dc/terms/"/>
    <ds:schemaRef ds:uri="http://schemas.microsoft.com/office/infopath/2007/PartnerControls"/>
    <ds:schemaRef ds:uri="http://schemas.openxmlformats.org/package/2006/metadata/core-properties"/>
    <ds:schemaRef ds:uri="http://schemas.microsoft.com/office/2006/documentManagement/types"/>
    <ds:schemaRef ds:uri="33847dc7-2b12-48c9-b8bb-2832496232b5"/>
    <ds:schemaRef ds:uri="275f6ca5-34cc-4f71-8de3-6e3230e78e97"/>
    <ds:schemaRef ds:uri="http://purl.org/dc/elements/1.1/"/>
  </ds:schemaRefs>
</ds:datastoreItem>
</file>

<file path=customXml/itemProps2.xml><?xml version="1.0" encoding="utf-8"?>
<ds:datastoreItem xmlns:ds="http://schemas.openxmlformats.org/officeDocument/2006/customXml" ds:itemID="{21E5A3D0-F88F-4F8F-BECD-4AEC71495A33}"/>
</file>

<file path=customXml/itemProps3.xml><?xml version="1.0" encoding="utf-8"?>
<ds:datastoreItem xmlns:ds="http://schemas.openxmlformats.org/officeDocument/2006/customXml" ds:itemID="{18C4D01A-9FC7-4EB0-9373-8390C96E8B6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3589</TotalTime>
  <Words>2582</Words>
  <Application>Microsoft Macintosh PowerPoint</Application>
  <PresentationFormat>Widescreen</PresentationFormat>
  <Paragraphs>253</Paragraphs>
  <Slides>23</Slides>
  <Notes>23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23</vt:i4>
      </vt:variant>
    </vt:vector>
  </HeadingPairs>
  <TitlesOfParts>
    <vt:vector size="31" baseType="lpstr">
      <vt:lpstr>Aptos</vt:lpstr>
      <vt:lpstr>Aptos Display</vt:lpstr>
      <vt:lpstr>Arial</vt:lpstr>
      <vt:lpstr>Century Gothic</vt:lpstr>
      <vt:lpstr>Wingdings</vt:lpstr>
      <vt:lpstr>Core Slides</vt:lpstr>
      <vt:lpstr>Slide Deck</vt:lpstr>
      <vt:lpstr>Stand Alone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Tom Lucas</dc:creator>
  <cp:lastModifiedBy>Heather Kayton</cp:lastModifiedBy>
  <cp:revision>4</cp:revision>
  <dcterms:created xsi:type="dcterms:W3CDTF">2025-03-20T15:39:22Z</dcterms:created>
  <dcterms:modified xsi:type="dcterms:W3CDTF">2026-05-28T10:26:39Z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0x01010087E754124FC8ED4A870F16CCE485E754</vt:lpwstr>
  </property>
  <property fmtid="{D5CDD505-2E9C-101B-9397-08002B2CF9AE}" pid="3" name="MediaServiceImageTags">
    <vt:lpwstr/>
  </property>
</Properties>
</file>