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3" autoAdjust="0"/>
    <p:restoredTop sz="94681"/>
  </p:normalViewPr>
  <p:slideViewPr>
    <p:cSldViewPr snapToGrid="0">
      <p:cViewPr varScale="1">
        <p:scale>
          <a:sx n="103" d="100"/>
          <a:sy n="103" d="100"/>
        </p:scale>
        <p:origin x="8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62D091-56D6-6034-D271-A650134D82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310BE97-0BAC-FBFE-2F75-2F9BF6FEDD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61E0E46-1AFF-E7AB-B929-A1FFB0CCC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CAAF8-600D-44C5-9D94-24FB919109F7}" type="datetimeFigureOut">
              <a:rPr lang="fr-FR" smtClean="0"/>
              <a:t>27/05/2026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219B05B-6B83-F960-8967-95C1B08BF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46EB9E3-3772-9282-13AA-A14A0C2DE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E7B77-2C1D-468B-ACAB-F62AA76E1F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3051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2B0C90-6561-2BA6-BE67-9419DA904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75DF76C-BC44-45B8-6589-58488ED23F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86BDD1C-2AC1-C132-5953-A9488A77D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CAAF8-600D-44C5-9D94-24FB919109F7}" type="datetimeFigureOut">
              <a:rPr lang="fr-FR" smtClean="0"/>
              <a:t>27/05/2026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1CE3ED-C8ED-EB02-9CF2-AF186F518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CF892D-3E2F-6A83-094A-5E9045441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E7B77-2C1D-468B-ACAB-F62AA76E1F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586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0FA0D3-3860-14F3-D2C4-1D2F630DD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0D4FB83-5D1E-2F1C-663F-F29B747972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C6A59D5-AFDE-CC93-4F6F-EB04C5B93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CAAF8-600D-44C5-9D94-24FB919109F7}" type="datetimeFigureOut">
              <a:rPr lang="fr-FR" smtClean="0"/>
              <a:t>27/05/2026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C828D5-2DE4-D732-7178-3C3DEAF1B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8B60D57-56E4-08C1-ED60-6844EDADB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E7B77-2C1D-468B-ACAB-F62AA76E1F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8271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F5B3CA-E0A1-1873-5BDB-6C96DB0C8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C464DA0-6C19-CD73-13AC-ECE94217E0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CA4BFD3-55A5-A62A-0D89-B86BF494E5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738FBA5-4C1D-2A6D-53CB-D66470E99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CAAF8-600D-44C5-9D94-24FB919109F7}" type="datetimeFigureOut">
              <a:rPr lang="fr-FR" smtClean="0"/>
              <a:t>27/05/2026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6E59523-7AFF-C565-5614-444A86E27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3635BD3-00B6-CE83-52F9-3A4D1AC77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E7B77-2C1D-468B-ACAB-F62AA76E1F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9450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AD938F-DA89-4C8F-1554-440C43CF1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B926C85-54D0-9905-3C0F-D6B2A8493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A36B643-DF2C-D9D5-9010-DB056D9943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E64469F-3CF1-E0C6-E571-ED5BA61FA6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0B958A4-F023-A9A7-7FF5-234533AE40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A22000D-DAA7-4A96-135E-6D38A0A3C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CAAF8-600D-44C5-9D94-24FB919109F7}" type="datetimeFigureOut">
              <a:rPr lang="fr-FR" smtClean="0"/>
              <a:t>27/05/2026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4347C32-8298-3CA4-E90A-94D1E4425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C92F44B-81D1-416C-1F7D-053EA4DCF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E7B77-2C1D-468B-ACAB-F62AA76E1F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3368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D43FDD-4AB7-60A1-850C-A5BBB99C7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30145D4-45DD-4B61-0D78-C175D29D7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CAAF8-600D-44C5-9D94-24FB919109F7}" type="datetimeFigureOut">
              <a:rPr lang="fr-FR" smtClean="0"/>
              <a:t>27/05/2026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CD04456-C4A3-82C3-F349-0DF6FC05B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34658B2-1DE4-AB77-3414-1DF08C0D2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E7B77-2C1D-468B-ACAB-F62AA76E1F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7383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F7FE96B-FD8B-1849-7583-CE67540EE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CAAF8-600D-44C5-9D94-24FB919109F7}" type="datetimeFigureOut">
              <a:rPr lang="fr-FR" smtClean="0"/>
              <a:t>27/05/2026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DF39363-6E72-F844-56D0-FE8C4ED81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3C7200A-9156-EEA4-ED3B-1BD825334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E7B77-2C1D-468B-ACAB-F62AA76E1F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3112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B91661-91B2-AE95-C7B4-E2FF6F044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A8B458E-AB01-BD25-5DE2-C746341EE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CA3F924-9F77-5C87-70F3-4A9F5BA094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E2A7833-A3E7-D8A4-A7DA-834111D90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CAAF8-600D-44C5-9D94-24FB919109F7}" type="datetimeFigureOut">
              <a:rPr lang="fr-FR" smtClean="0"/>
              <a:t>27/05/2026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1BABAE2-ABCA-AF14-6B57-E1733A523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72B32EB-837F-4B65-0BE6-773E7C930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E7B77-2C1D-468B-ACAB-F62AA76E1F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1478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988CA0-B5D8-43BF-EFB5-8E6EB805E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2DB8A79-38EA-557C-4881-DB8768070B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7E3432B-01AF-28CB-FC59-1FAF708CF5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5C03DE1-DF88-FAA7-4653-4D84C7ECE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CAAF8-600D-44C5-9D94-24FB919109F7}" type="datetimeFigureOut">
              <a:rPr lang="fr-FR" smtClean="0"/>
              <a:t>27/05/2026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004F4C3-F23C-4DBE-0717-8838FCFAA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DC3D05-5D6B-F2AC-DD2B-CDAEA59F7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E7B77-2C1D-468B-ACAB-F62AA76E1F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7182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1ED653-1EB8-2110-FDB7-21A98888D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F2DCCB9-334C-32C6-3775-E33A4601E1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9C832D4-B778-D484-A376-26F3CB816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CAAF8-600D-44C5-9D94-24FB919109F7}" type="datetimeFigureOut">
              <a:rPr lang="fr-FR" smtClean="0"/>
              <a:t>27/05/2026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37424A9-9A93-1D31-BC0C-BF9321134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1518C5-EAE5-BC14-A99F-4DE9339DB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E7B77-2C1D-468B-ACAB-F62AA76E1F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0184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9E0E4C6-B845-F2B9-8774-72E5449F84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74396D2-9BEE-0EE9-604C-B6C570620A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05F794B-0BE8-D730-1A6F-896D889B0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CAAF8-600D-44C5-9D94-24FB919109F7}" type="datetimeFigureOut">
              <a:rPr lang="fr-FR" smtClean="0"/>
              <a:t>27/05/2026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34BC3D7-F231-89FF-BC45-D34A84B38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E18AB61-875E-5F47-1677-09CCCE2AB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E7B77-2C1D-468B-ACAB-F62AA76E1F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8492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1CF7E7D-89D6-B1F5-E7A1-D17F2C9C8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D8F2763-5017-1A77-1555-88378364D9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F613FC1-AE2C-FED7-C1CD-0BB18F3487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BCAAF8-600D-44C5-9D94-24FB919109F7}" type="datetimeFigureOut">
              <a:rPr lang="fr-FR" smtClean="0"/>
              <a:t>27/05/2026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6C123C4-0E98-7027-09B1-CBF84823E0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6C9E3A-531D-EE2B-6251-3FCE95865F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AE7B77-2C1D-468B-ACAB-F62AA76E1F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5822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588980C-086B-B395-854B-729FDF7DF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164"/>
            <a:ext cx="10515600" cy="844242"/>
          </a:xfrm>
        </p:spPr>
        <p:txBody>
          <a:bodyPr>
            <a:normAutofit/>
          </a:bodyPr>
          <a:lstStyle/>
          <a:p>
            <a:pPr algn="ctr"/>
            <a:r>
              <a:rPr lang="fr-FR" dirty="0">
                <a:solidFill>
                  <a:schemeClr val="accent2"/>
                </a:solidFill>
                <a:highlight>
                  <a:srgbClr val="C0C0C0"/>
                </a:highlight>
              </a:rPr>
              <a:t> 1. Contexte humanitaire de l’Est de la RDC</a:t>
            </a:r>
            <a:endParaRPr lang="fr-FR" dirty="0">
              <a:solidFill>
                <a:schemeClr val="accent2"/>
              </a:solidFill>
              <a:highlight>
                <a:srgbClr val="C0C0C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9387A35F-0134-6627-B3E7-57D5F9A3A8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445" y="914406"/>
            <a:ext cx="11135032" cy="4646135"/>
          </a:xfrm>
        </p:spPr>
        <p:txBody>
          <a:bodyPr>
            <a:normAutofit fontScale="47500" lnSpcReduction="20000"/>
          </a:bodyPr>
          <a:lstStyle/>
          <a:p>
            <a:pPr marL="0" indent="0" algn="just">
              <a:buNone/>
            </a:pPr>
            <a:endParaRPr lang="fr-FR" sz="5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5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Situation actuell</a:t>
            </a:r>
            <a:r>
              <a:rPr lang="fr-FR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  <a:p>
            <a:pPr marL="0" indent="0" algn="just">
              <a:buNone/>
            </a:pPr>
            <a:r>
              <a:rPr lang="fr-FR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Nord‑Kivu, Sud‑Kivu et Ituri sont les provinces les plus touchées par les conflits armés (M23, ADF, CODECO, </a:t>
            </a:r>
            <a:r>
              <a:rPr lang="fr-FR" sz="5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Nyatura</a:t>
            </a:r>
            <a:r>
              <a:rPr lang="fr-FR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 etc.). La situation humanitaire est dramatique depuis plusieurs cycle des violences armées ( enfants affectés par les conflits, déplacements, traumatiques aigues envers les enfants  etc…)</a:t>
            </a:r>
          </a:p>
          <a:p>
            <a:pPr marL="0" indent="0" algn="just">
              <a:buNone/>
            </a:pPr>
            <a:r>
              <a:rPr lang="fr-FR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Plus de 6,5 millions de personnes déplacées, dont 2,6 millions d’enfants, vivent dans des conditions précaires.</a:t>
            </a:r>
          </a:p>
          <a:p>
            <a:pPr marL="0" indent="0" algn="just">
              <a:buNone/>
            </a:pPr>
            <a:r>
              <a:rPr lang="fr-FR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Selon le cluster éducation au niveau national, 2 500 écoles ont été fermées, endommagées ou transformées en abris depuis début 2025.</a:t>
            </a:r>
          </a:p>
          <a:p>
            <a:pPr marL="0" indent="0" algn="just">
              <a:buNone/>
            </a:pPr>
            <a:r>
              <a:rPr lang="fr-FR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795 000 enfants étaient déjà privés d’éducation en décembre 2024 ,le chiffre a grimpé à 955 000 en février 2025, et 1,6 million si l’on inclut l’Ituri.</a:t>
            </a:r>
          </a:p>
          <a:p>
            <a:pPr marL="0" indent="0" algn="just">
              <a:buNone/>
            </a:pPr>
            <a:r>
              <a:rPr lang="fr-FR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Dans ce contexte , les écoles comme espace sûres,  jouent un rôle vital,: elles offrent stabilité, protection contre le recrutement armé et soutien psychosocial.</a:t>
            </a:r>
          </a:p>
        </p:txBody>
      </p:sp>
      <p:pic>
        <p:nvPicPr>
          <p:cNvPr id="2" name="Picture 9">
            <a:extLst>
              <a:ext uri="{FF2B5EF4-FFF2-40B4-BE49-F238E27FC236}">
                <a16:creationId xmlns:a16="http://schemas.microsoft.com/office/drawing/2014/main" id="{6DA4F8A8-7C95-EF83-B661-86273E53A0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3558" y="883514"/>
            <a:ext cx="1070241" cy="6503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9222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5B60AD-4DB6-9ED1-07CF-E0F3EA96B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2010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Rôle de SAPI dans le contexte de crise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7ED29E-211B-8995-221F-E76425792E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8865"/>
            <a:ext cx="10515600" cy="493809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SAPI intervient dans  trois provinces de l’Est de la RDC ( Nord Kivu, sud Kivu et Ituri )  pour maintenir la continuité éducative et préserver le bien‑être psychosocial des enfants.</a:t>
            </a:r>
          </a:p>
          <a:p>
            <a:pPr algn="just"/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Mise en place d’Espaces Amis d’Enfants, de clubs scolaires, et de formations MHPSS pour enseignants et encadreurs.</a:t>
            </a:r>
          </a:p>
          <a:p>
            <a:pPr algn="just"/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Soutien aux familles d’accueil et réintégration socio‑économique des enfants sortis des groupes armés.</a:t>
            </a:r>
          </a:p>
          <a:p>
            <a:pPr algn="just"/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Notre objectif est de  transformer les écoles  en espace sûr et résilient, garantissant  un apprentissage, protection et guérison des traumatismes vécus.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Picture 9">
            <a:extLst>
              <a:ext uri="{FF2B5EF4-FFF2-40B4-BE49-F238E27FC236}">
                <a16:creationId xmlns:a16="http://schemas.microsoft.com/office/drawing/2014/main" id="{6DA4F8A8-7C95-EF83-B661-86273E53A0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1718" y="5469572"/>
            <a:ext cx="1164038" cy="7073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789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0AF51F-2E47-CAAB-C948-13BF08A0F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2733"/>
          </a:xfrm>
        </p:spPr>
        <p:txBody>
          <a:bodyPr/>
          <a:lstStyle/>
          <a:p>
            <a:r>
              <a:rPr lang="fr-FR" dirty="0">
                <a:solidFill>
                  <a:schemeClr val="accent2"/>
                </a:solidFill>
                <a:highlight>
                  <a:srgbClr val="C0C0C0"/>
                </a:highlight>
              </a:rPr>
              <a:t>3. Présentation de SAPI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F71A646-38B1-190A-6196-8E9D404258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643" y="1427802"/>
            <a:ext cx="10515600" cy="4725863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fr-FR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SAPI est une organisation humanitaire  qui œuvre en faveur des enfants  et des jeunes affectés par les crises humanitaires et les conflits armés .</a:t>
            </a:r>
          </a:p>
          <a:p>
            <a:pPr marL="0" indent="0" algn="just">
              <a:buNone/>
            </a:pPr>
            <a:r>
              <a:rPr lang="fr-FR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Depuis sa création en 2020, SAPI a  déjà réalisés 6 projets humanitaire et de développement à l’Est de la RDC , contribuant à l’amélioration des conditions de vie des enfants  et au renforcement de la résilience communautaires.</a:t>
            </a:r>
          </a:p>
          <a:p>
            <a:pPr marL="0" indent="0" algn="just">
              <a:buNone/>
            </a:pPr>
            <a:r>
              <a:rPr lang="fr-CD" sz="2400" dirty="0"/>
              <a:t>.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SAPI promeut les écoles comme espaces sûrs , résilients et thérapeutique  afin d’offrir aux enfants un environnement protecteur , inclusif et favorable à l’apprentissage et au bien -être.</a:t>
            </a:r>
            <a:endParaRPr lang="fr-FR" sz="36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FR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Nos activités adoptent une approche intégrée qui s’articule autour de 3 piliers 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fr-FR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L’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</a:t>
            </a:r>
            <a:r>
              <a:rPr lang="fr-FR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ducation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à travers les écoles comme espace sûrs et résilient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fr-FR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 santé mentale et soutien psychosocial des enfants affectés  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lang="fr-FR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protection de l’enfant en situation d’urgence et dans le contexte du développement  en lien avec l’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</a:t>
            </a:r>
            <a:r>
              <a:rPr lang="fr-FR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ducation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dans le but de </a:t>
            </a:r>
            <a:r>
              <a:rPr lang="fr-FR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renforcer la résilience et l’intégration sociale des enfants affectés par les conflits</a:t>
            </a:r>
            <a:endParaRPr lang="fr-F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fr-FR" dirty="0"/>
          </a:p>
        </p:txBody>
      </p:sp>
      <p:pic>
        <p:nvPicPr>
          <p:cNvPr id="4" name="Picture 9">
            <a:extLst>
              <a:ext uri="{FF2B5EF4-FFF2-40B4-BE49-F238E27FC236}">
                <a16:creationId xmlns:a16="http://schemas.microsoft.com/office/drawing/2014/main" id="{6DA4F8A8-7C95-EF83-B661-86273E53A0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5535" y="340636"/>
            <a:ext cx="1188152" cy="7220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1429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120132-8D56-8AD9-91DA-AE7208F5B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7987"/>
            <a:ext cx="10515600" cy="840659"/>
          </a:xfrm>
        </p:spPr>
        <p:txBody>
          <a:bodyPr>
            <a:normAutofit/>
          </a:bodyPr>
          <a:lstStyle/>
          <a:p>
            <a:pPr algn="ctr"/>
            <a:r>
              <a:rPr lang="fr-FR" sz="4000" dirty="0">
                <a:solidFill>
                  <a:schemeClr val="accent2"/>
                </a:solidFill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4. Approche intégrée de  SAPI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99D2F06B-E06A-3B90-1799-3B55D675B9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288" y="1282702"/>
            <a:ext cx="4557273" cy="478446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0D3C1DC-B4D7-6114-F8C3-84BE429C2995}"/>
              </a:ext>
            </a:extLst>
          </p:cNvPr>
          <p:cNvSpPr/>
          <p:nvPr/>
        </p:nvSpPr>
        <p:spPr>
          <a:xfrm>
            <a:off x="4381543" y="958645"/>
            <a:ext cx="7645169" cy="589935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fr-FR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fr-FR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Trois piliers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intégrée </a:t>
            </a:r>
            <a:r>
              <a:rPr lang="fr-FR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: Protection de l’enfant, santé mentale et soutien psychosocial en lien avec l’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</a:t>
            </a:r>
            <a:r>
              <a:rPr lang="fr-FR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ducation 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fr-FR" sz="2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Protection de l’enfant en urgence :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EAE, réinsertion des ESGA</a:t>
            </a:r>
          </a:p>
          <a:p>
            <a:pPr algn="just"/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E</a:t>
            </a:r>
            <a:r>
              <a:rPr lang="fr-FR" sz="2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ducation en urgence </a:t>
            </a:r>
            <a:r>
              <a:rPr lang="fr-FR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fr-FR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lub de lecture et bibliothèques mobiles, alphabétisation à travers les espaces temporaire d’apprentissage(ETA),sport pour les filles, ateliers artistiques ( dessin, peintures théâtres et musiques etc.</a:t>
            </a:r>
          </a:p>
          <a:p>
            <a:pPr algn="just"/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santé mentale et soutien psychosocial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Accompagnement et soutien aux enfants affectés par les crises humanitaires et les conflits armés.</a:t>
            </a:r>
            <a:endParaRPr lang="fr-FR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6DA4F8A8-7C95-EF83-B661-86273E53A0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3574" y="629819"/>
            <a:ext cx="1074343" cy="6528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230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F70F77-ACCF-0432-7EC2-450FDD1B7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3236"/>
          </a:xfrm>
        </p:spPr>
        <p:txBody>
          <a:bodyPr/>
          <a:lstStyle/>
          <a:p>
            <a:pPr algn="ctr"/>
            <a:r>
              <a:rPr lang="fr-FR" dirty="0">
                <a:solidFill>
                  <a:schemeClr val="accent2"/>
                </a:solidFill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5. Nos Activités clés en RDC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DBF8914-B5CF-7BAF-A6C9-28A73A7BA7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8362"/>
            <a:ext cx="10515600" cy="5107724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fr-FR" sz="39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Espaces Amis d’Enfants (EAE</a:t>
            </a:r>
            <a:r>
              <a:rPr lang="fr-FR" sz="3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: apprentissage, jeux, expression émotionnelle et résilience</a:t>
            </a:r>
            <a:endParaRPr lang="fr-FR" sz="3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fr-FR" sz="3900" b="1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Formation des enseignants en MHPSS</a:t>
            </a:r>
            <a:r>
              <a:rPr lang="fr-FR" sz="39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discipline positive, gestion du stress.</a:t>
            </a:r>
            <a:endParaRPr lang="fr-FR" sz="3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fr-FR" sz="3900" b="1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Clubs d’enfants et activités extra-scolaires</a:t>
            </a:r>
            <a:r>
              <a:rPr lang="fr-FR" sz="39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sport, Activités artistiques ( théâtre, musique, cohésion sociale, clubs de lectures  etc…</a:t>
            </a:r>
            <a:endParaRPr lang="fr-FR" sz="3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fr-FR" sz="3900" b="1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Appui aux familles d’accueil</a:t>
            </a:r>
            <a:r>
              <a:rPr lang="fr-FR" sz="39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kits alimentaires, AGR,  pour maintenir la scolarisation</a:t>
            </a:r>
            <a:r>
              <a:rPr lang="fr-FR" sz="3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pendant le moment difficile pour les parents .</a:t>
            </a:r>
          </a:p>
          <a:p>
            <a:pPr algn="just"/>
            <a:r>
              <a:rPr lang="fr-FR" sz="3900" b="1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Réintégration socio-économique</a:t>
            </a:r>
            <a:r>
              <a:rPr lang="fr-FR" sz="39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9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fr-FR" sz="3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Réinsertion socio économiques et professionnelles des enfants sortis des groupes armés ( ESGA) qui ont été recrutés pendant les conflits notamment par les groupes armés ( M23, </a:t>
            </a:r>
            <a:r>
              <a:rPr lang="fr-FR" sz="3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Wazalendo</a:t>
            </a:r>
            <a:r>
              <a:rPr lang="fr-FR" sz="3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ADF)</a:t>
            </a:r>
            <a:endParaRPr lang="fr-FR" sz="3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pic>
        <p:nvPicPr>
          <p:cNvPr id="4" name="Picture 9">
            <a:extLst>
              <a:ext uri="{FF2B5EF4-FFF2-40B4-BE49-F238E27FC236}">
                <a16:creationId xmlns:a16="http://schemas.microsoft.com/office/drawing/2014/main" id="{6DA4F8A8-7C95-EF83-B661-86273E53A0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4009" y="307354"/>
            <a:ext cx="998917" cy="6070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10646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E0AD76-A287-259A-7FA3-DFB5851C0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8991"/>
          </a:xfrm>
        </p:spPr>
        <p:txBody>
          <a:bodyPr/>
          <a:lstStyle/>
          <a:p>
            <a:pPr algn="ctr"/>
            <a:r>
              <a:rPr lang="fr-FR" b="1" dirty="0">
                <a:solidFill>
                  <a:schemeClr val="accent2"/>
                </a:solidFill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6. Résultats atteints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EC9F523-58F5-F78F-C4A0-47E33A789F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4116"/>
            <a:ext cx="10515600" cy="4952847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fr-FR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753 enfants 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ont bénéficié d’un accompagnement psychosocial, éducatifs et socio professionnel favorisant leur réintégration durable </a:t>
            </a:r>
            <a:r>
              <a:rPr lang="fr-FR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fr-F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fr-FR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500 enfants  ont bénéficié d’un soutien psychosocial  à travers les EAE( CFC) et ETA et dans le CTO allant de janvier 2019 à Avril 2026</a:t>
            </a:r>
            <a:endParaRPr lang="fr-F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380 </a:t>
            </a:r>
            <a:r>
              <a:rPr lang="fr-FR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enfants victimes de blessures liée à la guerre  ont 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reçu une </a:t>
            </a:r>
            <a:r>
              <a:rPr lang="fr-FR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prise en charge médicalement approprié</a:t>
            </a:r>
            <a:endParaRPr lang="fr-F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fr-FR" sz="3600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Impact de nos interventions sur les enfants </a:t>
            </a:r>
            <a:r>
              <a:rPr lang="fr-FR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 : bien-être psychosocial, retour à l’école, 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résilience </a:t>
            </a:r>
            <a:r>
              <a:rPr lang="fr-FR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communautaire, guérison psychosocial, protection &amp; guérison, et réhabilitation réussi</a:t>
            </a:r>
            <a:endParaRPr lang="fr-F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pic>
        <p:nvPicPr>
          <p:cNvPr id="4" name="Picture 9">
            <a:extLst>
              <a:ext uri="{FF2B5EF4-FFF2-40B4-BE49-F238E27FC236}">
                <a16:creationId xmlns:a16="http://schemas.microsoft.com/office/drawing/2014/main" id="{6DA4F8A8-7C95-EF83-B661-86273E53A0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1014" y="190182"/>
            <a:ext cx="1130727" cy="6871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7296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01ED47-42A9-B9D1-04E5-123376948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8991"/>
          </a:xfrm>
        </p:spPr>
        <p:txBody>
          <a:bodyPr/>
          <a:lstStyle/>
          <a:p>
            <a:pPr algn="ctr"/>
            <a:r>
              <a:rPr lang="fr-FR" dirty="0">
                <a:solidFill>
                  <a:schemeClr val="accent2"/>
                </a:solidFill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7. Défis et perspectives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B283A2C-0BD3-03E9-8627-43F4C2626C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4116"/>
            <a:ext cx="10515600" cy="5053116"/>
          </a:xfrm>
        </p:spPr>
        <p:txBody>
          <a:bodyPr>
            <a:normAutofit fontScale="92500"/>
          </a:bodyPr>
          <a:lstStyle/>
          <a:p>
            <a:pPr algn="just"/>
            <a:r>
              <a:rPr lang="fr-FR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1 800 enfants ex associ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és aux groupes armés (</a:t>
            </a:r>
            <a:r>
              <a:rPr lang="fr-FR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ESGA) réunifiés depuis plusieurs années  restent sans appui  suffisant en matière de solutions durables de réintégration</a:t>
            </a:r>
            <a:endParaRPr lang="fr-F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fr-FR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Risque élevé de re-enrôlement faute d’opportunités économiques.</a:t>
            </a:r>
            <a:endParaRPr lang="fr-F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fr-FR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Besoin urgent de mécanismes de transition entre démobilisation et réintégration communautaire</a:t>
            </a:r>
          </a:p>
          <a:p>
            <a:pPr algn="just"/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Secteur de l’éducation en RDC ne bénéficie que 3% du budget national ce qui ne donne pas une garantie. </a:t>
            </a:r>
            <a:r>
              <a:rPr lang="fr-FR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Nécessité de financements accrus et de partenariats innovants</a:t>
            </a:r>
            <a:r>
              <a:rPr lang="fr-FR" dirty="0">
                <a:effectLst/>
              </a:rPr>
              <a:t>.</a:t>
            </a: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Picture 9">
            <a:extLst>
              <a:ext uri="{FF2B5EF4-FFF2-40B4-BE49-F238E27FC236}">
                <a16:creationId xmlns:a16="http://schemas.microsoft.com/office/drawing/2014/main" id="{6DA4F8A8-7C95-EF83-B661-86273E53A0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9740" y="303765"/>
            <a:ext cx="1025156" cy="6229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7382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8E822F-D3EA-47D1-1171-26FE7BB99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5061"/>
            <a:ext cx="10515600" cy="755752"/>
          </a:xfrm>
        </p:spPr>
        <p:txBody>
          <a:bodyPr/>
          <a:lstStyle/>
          <a:p>
            <a:pPr algn="ctr"/>
            <a:r>
              <a:rPr lang="fr-FR" dirty="0">
                <a:solidFill>
                  <a:schemeClr val="accent2"/>
                </a:solidFill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8. Plaidoyer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36EC056-8BD3-E475-A0E2-18F26C7E07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9950"/>
            <a:ext cx="11049000" cy="5057791"/>
          </a:xfrm>
        </p:spPr>
        <p:txBody>
          <a:bodyPr>
            <a:normAutofit lnSpcReduction="10000"/>
          </a:bodyPr>
          <a:lstStyle/>
          <a:p>
            <a:pPr algn="just"/>
            <a:r>
              <a:rPr lang="fr-FR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Sans éducation stable et inclusive, la paix reste fragile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 RDC</a:t>
            </a:r>
          </a:p>
          <a:p>
            <a:pPr algn="just"/>
            <a:r>
              <a:rPr lang="fr-FR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SAPI démontre que l’école peut être un espace de guérison, d’apprentissage inclusif  et de paix.</a:t>
            </a:r>
            <a:endParaRPr lang="fr-F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fr-FR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L’intégration du MHPSS dans l’éducation est une condition pour la stabilité durable.</a:t>
            </a:r>
            <a:endParaRPr lang="fr-F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conférence </a:t>
            </a:r>
            <a:r>
              <a:rPr lang="fr-F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éducaid</a:t>
            </a:r>
            <a:r>
              <a:rPr lang="fr-FR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2026 appelle à unir les forces des acteurs éducatifs pour une éducation inclusive de qualité. </a:t>
            </a:r>
          </a:p>
          <a:p>
            <a:pPr algn="just"/>
            <a:r>
              <a:rPr lang="fr-FR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Plaidoyer sur le non recrutement et re enrôlement des enfants </a:t>
            </a:r>
          </a:p>
          <a:p>
            <a:pPr marL="0" indent="0" algn="just">
              <a:buNone/>
            </a:pPr>
            <a:endParaRPr lang="fr-F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9">
            <a:extLst>
              <a:ext uri="{FF2B5EF4-FFF2-40B4-BE49-F238E27FC236}">
                <a16:creationId xmlns:a16="http://schemas.microsoft.com/office/drawing/2014/main" id="{6DA4F8A8-7C95-EF83-B661-86273E53A0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8723" y="149941"/>
            <a:ext cx="856942" cy="9103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06322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8B511E-ED97-340F-0230-357CA8D12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1003"/>
          </a:xfrm>
        </p:spPr>
        <p:txBody>
          <a:bodyPr/>
          <a:lstStyle/>
          <a:p>
            <a:pPr algn="ctr"/>
            <a:r>
              <a:rPr lang="fr-FR" dirty="0">
                <a:solidFill>
                  <a:schemeClr val="accent2"/>
                </a:solidFill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Les trois messages clés de SAPI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3B6A223F-C168-8794-4C88-F3C8BEC5C7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60" y="1615561"/>
            <a:ext cx="5131631" cy="4179758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148870C-40AC-69AA-5A2A-6E88460B6FB8}"/>
              </a:ext>
            </a:extLst>
          </p:cNvPr>
          <p:cNvSpPr/>
          <p:nvPr/>
        </p:nvSpPr>
        <p:spPr>
          <a:xfrm>
            <a:off x="4955060" y="1409647"/>
            <a:ext cx="5680520" cy="4557252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579438" indent="-568325" algn="just">
              <a:buFont typeface="Courier New" panose="02070309020205020404" pitchFamily="49" charset="0"/>
              <a:buChar char="o"/>
            </a:pPr>
            <a:r>
              <a:rPr lang="fr-FR" sz="36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Éducation &amp; Paix</a:t>
            </a:r>
            <a:r>
              <a:rPr lang="fr-FR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= Protéger et unifier</a:t>
            </a:r>
            <a:endParaRPr lang="fr-F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9438" indent="-568325" algn="just">
              <a:buFont typeface="Courier New" panose="02070309020205020404" pitchFamily="49" charset="0"/>
              <a:buChar char="o"/>
            </a:pPr>
            <a:r>
              <a:rPr lang="fr-FR" sz="36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Soutien psychosocial</a:t>
            </a:r>
            <a:r>
              <a:rPr lang="fr-F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fr-FR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uérir et apprendre</a:t>
            </a:r>
            <a:endParaRPr lang="fr-F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9438" indent="-568325" algn="just">
              <a:buFont typeface="Courier New" panose="02070309020205020404" pitchFamily="49" charset="0"/>
              <a:buChar char="o"/>
            </a:pPr>
            <a:r>
              <a:rPr lang="fr-FR" sz="36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Partenariats durables</a:t>
            </a:r>
            <a:r>
              <a:rPr lang="fr-F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fr-FR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Agir ensemble</a:t>
            </a:r>
            <a:endParaRPr lang="fr-F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fr-FR" dirty="0"/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6DA4F8A8-7C95-EF83-B661-86273E53A0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1720" y="490199"/>
            <a:ext cx="1013536" cy="6159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921502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7E754124FC8ED4A870F16CCE485E754" ma:contentTypeVersion="18" ma:contentTypeDescription="Create a new document." ma:contentTypeScope="" ma:versionID="ddde930d826269c0f59bb9f8026a8d7a">
  <xsd:schema xmlns:xsd="http://www.w3.org/2001/XMLSchema" xmlns:xs="http://www.w3.org/2001/XMLSchema" xmlns:p="http://schemas.microsoft.com/office/2006/metadata/properties" xmlns:ns2="040fb58a-a206-4ce9-a922-1d40898aae55" xmlns:ns3="e02fff17-c085-42ca-8052-bec6af4d82b0" targetNamespace="http://schemas.microsoft.com/office/2006/metadata/properties" ma:root="true" ma:fieldsID="3767bd12a86a410ae096606b08439d84" ns2:_="" ns3:_="">
    <xsd:import namespace="040fb58a-a206-4ce9-a922-1d40898aae55"/>
    <xsd:import namespace="e02fff17-c085-42ca-8052-bec6af4d82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0fb58a-a206-4ce9-a922-1d40898aae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802ca1d-a6ac-4648-ae42-3596f34ef5f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2fff17-c085-42ca-8052-bec6af4d82b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6f0af8a-31a3-4a0d-b665-0c7e5c5202ab}" ma:internalName="TaxCatchAll" ma:showField="CatchAllData" ma:web="e02fff17-c085-42ca-8052-bec6af4d82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40fb58a-a206-4ce9-a922-1d40898aae55">
      <Terms xmlns="http://schemas.microsoft.com/office/infopath/2007/PartnerControls"/>
    </lcf76f155ced4ddcb4097134ff3c332f>
    <TaxCatchAll xmlns="e02fff17-c085-42ca-8052-bec6af4d82b0" xsi:nil="true"/>
  </documentManagement>
</p:properties>
</file>

<file path=customXml/itemProps1.xml><?xml version="1.0" encoding="utf-8"?>
<ds:datastoreItem xmlns:ds="http://schemas.openxmlformats.org/officeDocument/2006/customXml" ds:itemID="{24F90E71-4801-4E8C-B189-1A4EA9CDAA99}"/>
</file>

<file path=customXml/itemProps2.xml><?xml version="1.0" encoding="utf-8"?>
<ds:datastoreItem xmlns:ds="http://schemas.openxmlformats.org/officeDocument/2006/customXml" ds:itemID="{8BA1D2BB-0F85-4C6F-86CA-5FCBFC6B9C59}"/>
</file>

<file path=customXml/itemProps3.xml><?xml version="1.0" encoding="utf-8"?>
<ds:datastoreItem xmlns:ds="http://schemas.openxmlformats.org/officeDocument/2006/customXml" ds:itemID="{88E100B2-B6E3-49AE-8742-F61E7B437872}"/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901</Words>
  <Application>Microsoft Macintosh PowerPoint</Application>
  <PresentationFormat>Grand écran</PresentationFormat>
  <Paragraphs>53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5" baseType="lpstr">
      <vt:lpstr>Aptos</vt:lpstr>
      <vt:lpstr>Aptos Display</vt:lpstr>
      <vt:lpstr>Arial</vt:lpstr>
      <vt:lpstr>Courier New</vt:lpstr>
      <vt:lpstr>Times New Roman</vt:lpstr>
      <vt:lpstr>Thème Office</vt:lpstr>
      <vt:lpstr> 1. Contexte humanitaire de l’Est de la RDC</vt:lpstr>
      <vt:lpstr>2. Rôle de SAPI dans le contexte de crise </vt:lpstr>
      <vt:lpstr>3. Présentation de SAPI</vt:lpstr>
      <vt:lpstr>4. Approche intégrée de  SAPI</vt:lpstr>
      <vt:lpstr>5. Nos Activités clés en RDC</vt:lpstr>
      <vt:lpstr>6. Résultats atteints</vt:lpstr>
      <vt:lpstr>7. Défis et perspectives</vt:lpstr>
      <vt:lpstr>8. Plaidoyer</vt:lpstr>
      <vt:lpstr>Les trois messages clés de SAPI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 Contexte humanitaire de l’Est de la RDC</dc:title>
  <dc:creator>JeanMarie Mushagalusa</dc:creator>
  <cp:lastModifiedBy>Phidias mufan</cp:lastModifiedBy>
  <cp:revision>56</cp:revision>
  <dcterms:created xsi:type="dcterms:W3CDTF">2026-05-19T19:44:16Z</dcterms:created>
  <dcterms:modified xsi:type="dcterms:W3CDTF">2026-05-27T08:32:59Z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0x01010087E754124FC8ED4A870F16CCE485E754</vt:lpwstr>
  </property>
</Properties>
</file>