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Metadata/LabelInfo.xml" ContentType="application/vnd.ms-office.classificationlabel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74" r:id="rId2"/>
    <p:sldMasterId id="2147483686" r:id="rId3"/>
    <p:sldMasterId id="2147483698" r:id="rId4"/>
  </p:sldMasterIdLst>
  <p:notesMasterIdLst>
    <p:notesMasterId r:id="rId20"/>
  </p:notesMasterIdLst>
  <p:sldIdLst>
    <p:sldId id="256" r:id="rId5"/>
    <p:sldId id="290" r:id="rId6"/>
    <p:sldId id="3594" r:id="rId7"/>
    <p:sldId id="3589" r:id="rId8"/>
    <p:sldId id="3590" r:id="rId9"/>
    <p:sldId id="3593" r:id="rId10"/>
    <p:sldId id="278" r:id="rId11"/>
    <p:sldId id="258" r:id="rId12"/>
    <p:sldId id="280" r:id="rId13"/>
    <p:sldId id="276" r:id="rId14"/>
    <p:sldId id="262" r:id="rId15"/>
    <p:sldId id="264" r:id="rId16"/>
    <p:sldId id="269" r:id="rId17"/>
    <p:sldId id="273" r:id="rId18"/>
    <p:sldId id="359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50" d="100"/>
          <a:sy n="150" d="100"/>
        </p:scale>
        <p:origin x="2946" y="1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C9BAC-3F71-4453-B0ED-85181A156373}" type="datetimeFigureOut">
              <a:rPr lang="en-US" smtClean="0"/>
              <a:t>5/25/2026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1C893-E8FE-4503-B254-172BECBED874}" type="slidenum">
              <a:rPr lang="en-US" smtClean="0"/>
              <a:t>‹#›</a:t>
            </a:fld>
            <a:endParaRPr lang="en-US"/>
          </a:p>
        </p:txBody>
      </p:sp>
    </p:spTree>
    <p:extLst>
      <p:ext uri="{BB962C8B-B14F-4D97-AF65-F5344CB8AC3E}">
        <p14:creationId xmlns:p14="http://schemas.microsoft.com/office/powerpoint/2010/main" val="107682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atin typeface="+mj-lt"/>
              </a:rPr>
              <a:t>Fragmented Education System</a:t>
            </a:r>
          </a:p>
          <a:p>
            <a:pPr defTabSz="931774">
              <a:defRPr/>
            </a:pPr>
            <a:r>
              <a:rPr lang="en-US">
                <a:latin typeface="+mj-lt"/>
              </a:rPr>
              <a:t>DZ: estimated by DoE that 200,000 children under SDF</a:t>
            </a:r>
          </a:p>
          <a:p>
            <a:pPr defTabSz="931774">
              <a:defRPr/>
            </a:pPr>
            <a:r>
              <a:rPr lang="en-US">
                <a:latin typeface="+mj-lt"/>
              </a:rPr>
              <a:t>Confirm with Rasha whether .5 million are included in the 2 million. </a:t>
            </a:r>
          </a:p>
          <a:p>
            <a:pPr defTabSz="931774">
              <a:defRPr/>
            </a:pPr>
            <a:r>
              <a:rPr lang="en-US" u="sng">
                <a:latin typeface="+mj-lt"/>
              </a:rPr>
              <a:t>Unofficial: </a:t>
            </a:r>
            <a:r>
              <a:rPr lang="en-US">
                <a:latin typeface="+mj-lt"/>
              </a:rPr>
              <a:t>&gt;90% of the schools in non-</a:t>
            </a:r>
            <a:r>
              <a:rPr lang="en-US" err="1">
                <a:latin typeface="+mj-lt"/>
              </a:rPr>
              <a:t>GoS</a:t>
            </a:r>
            <a:r>
              <a:rPr lang="en-US">
                <a:latin typeface="+mj-lt"/>
              </a:rPr>
              <a:t> controlled schools not accredited by MoE</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39545FB-6B59-4999-BE0F-E335EA39EF4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346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11C893-E8FE-4503-B254-172BECBED874}" type="slidenum">
              <a:rPr lang="en-US" smtClean="0"/>
              <a:t>5</a:t>
            </a:fld>
            <a:endParaRPr lang="en-US"/>
          </a:p>
        </p:txBody>
      </p:sp>
    </p:spTree>
    <p:extLst>
      <p:ext uri="{BB962C8B-B14F-4D97-AF65-F5344CB8AC3E}">
        <p14:creationId xmlns:p14="http://schemas.microsoft.com/office/powerpoint/2010/main" val="3943907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249746-166B-1047-ABD1-EAD8F4874E91}" type="slidenum">
              <a:rPr kumimoji="0" lang="en-L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L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286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5/25/2026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43772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5/25/2026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16164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5/25/2026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82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5/25/2026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6824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5/25/2026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90402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5/25/2026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71831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5/25/2026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45854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5/25/2026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5554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5/25/2026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70853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5/25/2026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2917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5/25/2026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4500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F6F0-A115-7D92-FF1C-8890AFA768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16974E-C528-DD5D-E296-2E787D248A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1EAF43-AD86-850D-774C-F095C2EB505F}"/>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D7260E93-61BD-E775-C727-1EC61FF37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03BCBE-6E61-A304-FADF-47CB44B602C9}"/>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1981847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AD1F-8C6C-32A5-10F3-CC5876FBD1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4BDD84-74D9-193D-441A-8BD72AD862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60948-89D3-0D83-3037-D40DB10501FC}"/>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3C919454-C5ED-397F-4210-B7EB7C01D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CBC7B-50EA-B59F-4A6F-6FD19773D62D}"/>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370051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B688-61E4-2074-ED0C-BC54E1E3C6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8EB3E4-7F7A-1CB0-BBA1-AD32A22F3C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016387-A542-AEDE-72D1-7B7EE6798626}"/>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7AEF30BE-4893-14A3-5292-DE37F82D6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64C8EC-1584-E8D9-5701-D6D63128FA89}"/>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3754862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CCE1-EC42-54BE-802D-7D854F400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13E64A-A4DC-A121-061D-4E157D90C9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0C98CD-B205-B016-E8C8-F9AEAA7848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9E2C9E-3818-B169-C86E-1E06EDF3DBBE}"/>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6" name="Footer Placeholder 5">
            <a:extLst>
              <a:ext uri="{FF2B5EF4-FFF2-40B4-BE49-F238E27FC236}">
                <a16:creationId xmlns:a16="http://schemas.microsoft.com/office/drawing/2014/main" id="{9A8CDF8D-F8AB-E9A7-458C-4C1F6E3EBD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95EE4-4BCE-F78A-69A2-14F93D7D5782}"/>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109934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B4FE6-9405-ECBB-EEA0-E69AB065BA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46CFED-C920-D0DF-F1E3-0CDDCB35E7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385941-D680-9424-F10E-922961A7B1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3241DD-84E4-154C-6CF6-03CB9D247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4AAC24-642F-0E57-04FD-E82781E6C8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0B4AB3-4B2C-C4AF-0336-E64C08510B75}"/>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8" name="Footer Placeholder 7">
            <a:extLst>
              <a:ext uri="{FF2B5EF4-FFF2-40B4-BE49-F238E27FC236}">
                <a16:creationId xmlns:a16="http://schemas.microsoft.com/office/drawing/2014/main" id="{EA98D50F-6F42-2112-D1C9-B7EB28D1F1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1CCA73-811D-6656-7BBB-E302538FECFA}"/>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431914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90B4-0725-0464-FF1E-2636438C58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148753-61BA-1AF4-5C96-CB611D0A9496}"/>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4" name="Footer Placeholder 3">
            <a:extLst>
              <a:ext uri="{FF2B5EF4-FFF2-40B4-BE49-F238E27FC236}">
                <a16:creationId xmlns:a16="http://schemas.microsoft.com/office/drawing/2014/main" id="{1D181AE5-21D0-70FD-FAAF-07797B1197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77F5C6-C553-8CB9-1A57-86E50E94DC17}"/>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02486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3ED786-A2C4-FA98-8C87-B2A278BF32AA}"/>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3" name="Footer Placeholder 2">
            <a:extLst>
              <a:ext uri="{FF2B5EF4-FFF2-40B4-BE49-F238E27FC236}">
                <a16:creationId xmlns:a16="http://schemas.microsoft.com/office/drawing/2014/main" id="{A563CF20-80DF-D1C7-B7CB-D1360B3F19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8DA620-6C9A-6022-CBBF-652CBC939EED}"/>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468786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57A4E-8BDD-8CB9-72F2-D1AA9EDC1D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FDAF20-0A7C-1AE0-B54F-8F250C2BDC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606EB0-AC2A-10C1-C907-2C6DAEB9C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EC67EB-7822-9717-651D-8ED9D8573E3E}"/>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6" name="Footer Placeholder 5">
            <a:extLst>
              <a:ext uri="{FF2B5EF4-FFF2-40B4-BE49-F238E27FC236}">
                <a16:creationId xmlns:a16="http://schemas.microsoft.com/office/drawing/2014/main" id="{74B060A2-DCD2-FCD1-C830-350F259D75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AF5637-3FB6-1FF2-9EAE-2655A68628BE}"/>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1492075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8FB8-4E39-7F6E-27D8-99D20A3F0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8F775F-DE65-4E6E-B7B4-22B7E792F9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777EE4-FD6B-53AB-E41B-B4059B3E10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DC4A4-0C3F-AFA8-E302-BCD38A635F0C}"/>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6" name="Footer Placeholder 5">
            <a:extLst>
              <a:ext uri="{FF2B5EF4-FFF2-40B4-BE49-F238E27FC236}">
                <a16:creationId xmlns:a16="http://schemas.microsoft.com/office/drawing/2014/main" id="{AE6F5505-2373-AC05-1E32-C582202DE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4DA665-7304-DD0E-3867-D16AAECB0C5A}"/>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16827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6F3A5-DFA2-32FE-CCB6-C8D2082EBE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0D7278-13E7-6560-88D2-DA03801911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28BB1-CD5F-DE06-6401-988734A859CC}"/>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6DCA6FA4-984F-0001-1B52-13A7F5A3F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BD0501-CC24-6441-DF63-082BCE4BED56}"/>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3718683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C67139-CD80-2ACE-3014-D867108D2F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6CCE1-030F-5BD6-232E-6EE586E0CC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4F55C7-D663-8E98-C426-1CC1C7FA6A62}"/>
              </a:ext>
            </a:extLst>
          </p:cNvPr>
          <p:cNvSpPr>
            <a:spLocks noGrp="1"/>
          </p:cNvSpPr>
          <p:nvPr>
            <p:ph type="dt" sz="half" idx="10"/>
          </p:nvPr>
        </p:nvSpPr>
        <p:spPr/>
        <p:txBody>
          <a:body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7A5E39EC-BE9F-2AA6-53DB-82A9F28640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6D837-D8D6-A88F-5C3F-AAD48FB19689}"/>
              </a:ext>
            </a:extLst>
          </p:cNvPr>
          <p:cNvSpPr>
            <a:spLocks noGrp="1"/>
          </p:cNvSpPr>
          <p:nvPr>
            <p:ph type="sldNum" sz="quarter" idx="12"/>
          </p:nvPr>
        </p:nvSpPr>
        <p:spPr/>
        <p:txBody>
          <a:bodyPr/>
          <a:lstStyle/>
          <a:p>
            <a:fld id="{3DF05730-EB91-4204-8005-5C2A9198FC25}" type="slidenum">
              <a:rPr lang="en-US" smtClean="0"/>
              <a:t>‹#›</a:t>
            </a:fld>
            <a:endParaRPr lang="en-US"/>
          </a:p>
        </p:txBody>
      </p:sp>
    </p:spTree>
    <p:extLst>
      <p:ext uri="{BB962C8B-B14F-4D97-AF65-F5344CB8AC3E}">
        <p14:creationId xmlns:p14="http://schemas.microsoft.com/office/powerpoint/2010/main" val="2183109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6E375-40B8-9601-BC4A-6E5631AB0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005CEC-B57D-522C-6C9B-5CBB658FF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603A59-4C9D-8C57-4CE1-68C1C13D5FE7}"/>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B64C1F90-F4D2-5EEF-E5DC-3873B00C55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BC22B-E1DE-F042-6289-8AE29914CBC3}"/>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2847746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58747-EC7A-B491-73C3-8049214A0D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E50CEF-AFA9-24DC-03E0-D5704A5256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584D14-D015-A32F-0974-C4239072C994}"/>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9948EC04-9BCE-CF7E-4BA1-84A1A9117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188FFE-AB2E-CB77-8CEA-90AA251C58E5}"/>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262946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C1B1-F173-1EEF-9CC6-9C1A1AA33F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C9290D-1F05-A782-2080-239ECF85C1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0C722-2F11-3468-4A6D-83C26ED5B243}"/>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207FC250-F623-3053-A7C5-FB2C49D1FC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BF0B6-ABA2-A271-5A7B-24FD16CA30CF}"/>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7524061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83092-D4B2-A71E-2107-AEBB04CBC6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3C4DBA-80D2-28F8-53E4-83B5948F74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ECF4E5-7AEF-9369-498B-7D5A116798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E37158-EB09-F1BE-844F-7B3C05A304BF}"/>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6" name="Footer Placeholder 5">
            <a:extLst>
              <a:ext uri="{FF2B5EF4-FFF2-40B4-BE49-F238E27FC236}">
                <a16:creationId xmlns:a16="http://schemas.microsoft.com/office/drawing/2014/main" id="{84FDCA6E-7604-6112-4679-F30955D703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598BDE-8D79-ED0B-E2C7-1B6A59A07884}"/>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3109424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282F-1DCF-AFF2-208E-3BB44E53C0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7BF68C-66B8-8D1C-7817-FBE7154A22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0895DD-8DB0-392B-64E7-FDDC1B55B8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F981E7-ABDA-AA2C-9D90-04C18C65A4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FB5170-3949-A81B-EF3A-9134042F6C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FB6E67-33E3-1507-CC6C-BA4197BDD0AA}"/>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8" name="Footer Placeholder 7">
            <a:extLst>
              <a:ext uri="{FF2B5EF4-FFF2-40B4-BE49-F238E27FC236}">
                <a16:creationId xmlns:a16="http://schemas.microsoft.com/office/drawing/2014/main" id="{17883B91-1F56-A391-0B29-4DA35D2091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4ACB9B-995B-9702-84D1-385CA141C423}"/>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3867274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DE2C-4C33-2B03-3D5E-56AFEC9569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4F6494-4CDF-9079-4EAE-E468CCB60FD9}"/>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4" name="Footer Placeholder 3">
            <a:extLst>
              <a:ext uri="{FF2B5EF4-FFF2-40B4-BE49-F238E27FC236}">
                <a16:creationId xmlns:a16="http://schemas.microsoft.com/office/drawing/2014/main" id="{271828A6-4250-C9B4-401A-C94A63B196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1378AB-E9C7-313F-609D-11FFFF47F9BD}"/>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13812654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DACAFF-C019-2704-CBDD-82855C836865}"/>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3" name="Footer Placeholder 2">
            <a:extLst>
              <a:ext uri="{FF2B5EF4-FFF2-40B4-BE49-F238E27FC236}">
                <a16:creationId xmlns:a16="http://schemas.microsoft.com/office/drawing/2014/main" id="{BBD2DB80-D6E9-3275-BAFF-649142D9B8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3CB97E-CA68-967F-9D4E-D6543EC6B948}"/>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1359667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8B3A3-CB15-02C0-E763-503109C251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002565-0CF1-2A23-D90C-CD736AF286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57CB28-4821-4C02-FEB7-7778D1982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96A2C-E48A-26F0-35B2-C231AA3799B2}"/>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6" name="Footer Placeholder 5">
            <a:extLst>
              <a:ext uri="{FF2B5EF4-FFF2-40B4-BE49-F238E27FC236}">
                <a16:creationId xmlns:a16="http://schemas.microsoft.com/office/drawing/2014/main" id="{669153A0-98E1-B452-944B-30F53BF344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BCA4E-3CD2-9902-D5FB-0CAE78979551}"/>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4048237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208F-63FD-0633-5554-9E1FFEDAB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C6AD9D-169C-8DCC-67CC-DE21ED3F6C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3AC8B7-D744-B3CF-ABBE-A7F0DBBA8A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23965-607C-D49B-04A0-4411C8059282}"/>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6" name="Footer Placeholder 5">
            <a:extLst>
              <a:ext uri="{FF2B5EF4-FFF2-40B4-BE49-F238E27FC236}">
                <a16:creationId xmlns:a16="http://schemas.microsoft.com/office/drawing/2014/main" id="{04559005-C70F-1511-1D69-8D0DC8B2D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797F06-C32E-8C3D-BF6C-3F0DB3C26CF5}"/>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72264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0A40-21D9-8792-494A-8A000C12AA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66A7A8-A3F5-D1C2-EB23-A79D696F60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4F572-553E-A949-1ECF-BE48CA2A549E}"/>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39F2A63A-8A57-41B6-92BE-D7D7C5E7DE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FFD9F-41A5-0632-180C-13BFA75EACC7}"/>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41901349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FD255D-F5BE-70EB-1A56-456CECE8ED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FBA336-F240-4323-CDBF-721416237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6BCB6-4086-952D-DDDF-7D7E0BBEB4C8}"/>
              </a:ext>
            </a:extLst>
          </p:cNvPr>
          <p:cNvSpPr>
            <a:spLocks noGrp="1"/>
          </p:cNvSpPr>
          <p:nvPr>
            <p:ph type="dt" sz="half" idx="10"/>
          </p:nvPr>
        </p:nvSpPr>
        <p:spPr/>
        <p:txBody>
          <a:body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2E7C57F5-9273-9F43-6472-7BBD93026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3416-1E85-EBC5-DCE7-FFFC70844766}"/>
              </a:ext>
            </a:extLst>
          </p:cNvPr>
          <p:cNvSpPr>
            <a:spLocks noGrp="1"/>
          </p:cNvSpPr>
          <p:nvPr>
            <p:ph type="sldNum" sz="quarter" idx="12"/>
          </p:nvPr>
        </p:nvSpPr>
        <p:spPr/>
        <p:txBody>
          <a:bodyPr/>
          <a:lstStyle/>
          <a:p>
            <a:fld id="{94DE00E0-60AC-430B-830D-DD2AAB30C0FA}" type="slidenum">
              <a:rPr lang="en-US" smtClean="0"/>
              <a:t>‹#›</a:t>
            </a:fld>
            <a:endParaRPr lang="en-US"/>
          </a:p>
        </p:txBody>
      </p:sp>
    </p:spTree>
    <p:extLst>
      <p:ext uri="{BB962C8B-B14F-4D97-AF65-F5344CB8AC3E}">
        <p14:creationId xmlns:p14="http://schemas.microsoft.com/office/powerpoint/2010/main" val="1476448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F4A9E5-E5DF-B09E-554B-FF60AEB180D5}"/>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FAD94482-F3CD-0448-5937-73C0F5DC0B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A66B08A6-0321-AA2D-F813-6BF6A3B4A0F9}"/>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874E1384-3E4E-9AF9-EC10-9243E7C61D1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8CBF2CC-631E-FD1F-BC56-768F7627C480}"/>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10355636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AE4D5-EEB6-5515-ECAA-3CDF2CD24C54}"/>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8AD937D2-28BA-7FE0-CA3C-7D4A549B1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BF840B5-787D-8D32-2406-AD9EA19C0B47}"/>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E0B5744F-5110-73A0-7149-C204F860586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54B8CE5-76C1-F9DF-DB94-847650DD56DF}"/>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4608520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1DFC02-CFD5-E5EA-8777-1B029056BBF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18D03691-B5E5-5B76-D42D-7EF6905BB5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0DE856F5-A0F9-A369-E531-735CD3D5AAFF}"/>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25BD0C56-BECD-B792-FF1F-0BFDB1FAF04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E8C1BDC-F9F9-A38F-CDA1-D7F42D9E6BD4}"/>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2601004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19A9E3-159A-8A75-33A6-6A7B4C232645}"/>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EB353C9A-9730-2ADC-5445-E14163B64AA2}"/>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28470370-62DF-8200-444B-78FFDFD74FB4}"/>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4A5FB397-AAC6-9D4F-7E81-02E55BFD0DAF}"/>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6" name="Marcador de pie de página 5">
            <a:extLst>
              <a:ext uri="{FF2B5EF4-FFF2-40B4-BE49-F238E27FC236}">
                <a16:creationId xmlns:a16="http://schemas.microsoft.com/office/drawing/2014/main" id="{E1E3CF0F-2B66-DFCA-D5EE-DCC1676DE1D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704920B-11BA-508D-0EEF-CAE75E887E7F}"/>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592091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F5A3D6-1FF3-17E3-D4BD-76373038F68F}"/>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AB4E676C-0D45-DE3D-6950-E5ED23DDBF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3D5447D-A036-C524-78C9-63FA01BFFB7E}"/>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82C2121C-A922-E809-3829-297C278BCE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C2941323-8FD4-0D47-5ED5-8A477C1EEBF0}"/>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120A0BA8-3E8E-C315-2A0C-9FD76ABDA3B0}"/>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8" name="Marcador de pie de página 7">
            <a:extLst>
              <a:ext uri="{FF2B5EF4-FFF2-40B4-BE49-F238E27FC236}">
                <a16:creationId xmlns:a16="http://schemas.microsoft.com/office/drawing/2014/main" id="{57281A50-5265-30DB-A083-8A6B744FB8FE}"/>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895B8293-79A0-0ADA-638F-1A0FED86DE86}"/>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8989585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64661D-E714-8ED5-FDD0-825B6770C1DD}"/>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300BAF10-AAF6-5B43-3347-D7357A44501A}"/>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4" name="Marcador de pie de página 3">
            <a:extLst>
              <a:ext uri="{FF2B5EF4-FFF2-40B4-BE49-F238E27FC236}">
                <a16:creationId xmlns:a16="http://schemas.microsoft.com/office/drawing/2014/main" id="{876CB636-F394-5A42-BE83-73FB718061B7}"/>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C22E1D7A-2397-DA1D-C253-760BF9A991A9}"/>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2145853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9BE6299-C57C-360E-997B-7025AB83A4AB}"/>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3" name="Marcador de pie de página 2">
            <a:extLst>
              <a:ext uri="{FF2B5EF4-FFF2-40B4-BE49-F238E27FC236}">
                <a16:creationId xmlns:a16="http://schemas.microsoft.com/office/drawing/2014/main" id="{36DF8B17-0F66-ED8A-BA21-D9667BD66F7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CF414A7B-F5C6-8598-6B59-92C610BB0977}"/>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2866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3DA33B-ADBF-59A8-B0A3-CDD159A0661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48EE9497-67F8-370E-E48D-B2486ED242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7612D1EF-95D8-E455-C2D6-59B0F4B2D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5A21A753-FE33-062B-B800-6E22FAF8F1BC}"/>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6" name="Marcador de pie de página 5">
            <a:extLst>
              <a:ext uri="{FF2B5EF4-FFF2-40B4-BE49-F238E27FC236}">
                <a16:creationId xmlns:a16="http://schemas.microsoft.com/office/drawing/2014/main" id="{E6C8EF0F-FC73-859A-BAA3-8DBA1FACAF7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58B04CD-E31E-06FB-31B7-4B78DD2707E8}"/>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2319380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BDB7D-B113-0BAC-540C-196D84F03AC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01009C84-B708-2F04-D488-6F6DEEEEE8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E1E6CFD-211A-F670-B0C3-19A1F5614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040CFC0-0720-E730-4C3A-6C10314B0CAC}"/>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6" name="Marcador de pie de página 5">
            <a:extLst>
              <a:ext uri="{FF2B5EF4-FFF2-40B4-BE49-F238E27FC236}">
                <a16:creationId xmlns:a16="http://schemas.microsoft.com/office/drawing/2014/main" id="{FF1A14CB-BBC6-8C24-0230-9AAFFEDC84E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B2BC6A4-0E49-29F5-7201-A8CC36A10F30}"/>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272057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81D34F-D111-E1EC-DBC8-3B165D612070}"/>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233B225B-7F88-402E-8D3A-95AF39C111DB}"/>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5789423-04BB-AD12-EF3D-18EA46C0A35C}"/>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FBE1ADFB-866C-3DCA-C6BA-E050164DD08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F32B7CE-91B8-8DF9-8A6B-F11B9C03A9FB}"/>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2623657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BA82F50-EC0D-594F-D2BB-29BEC314E6DB}"/>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3298FDAF-BA94-F7CA-02DC-96210C9F16A3}"/>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62C83282-F91D-01DC-0EF9-5F48A458E260}"/>
              </a:ext>
            </a:extLst>
          </p:cNvPr>
          <p:cNvSpPr>
            <a:spLocks noGrp="1"/>
          </p:cNvSpPr>
          <p:nvPr>
            <p:ph type="dt" sz="half" idx="10"/>
          </p:nvPr>
        </p:nvSpPr>
        <p:spPr/>
        <p:txBody>
          <a:body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2E01A999-532E-DAC5-673F-57D5B79802F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D8C459F-88F0-75C9-D248-1BDB403F2341}"/>
              </a:ext>
            </a:extLst>
          </p:cNvPr>
          <p:cNvSpPr>
            <a:spLocks noGrp="1"/>
          </p:cNvSpPr>
          <p:nvPr>
            <p:ph type="sldNum" sz="quarter" idx="12"/>
          </p:nvPr>
        </p:nvSpPr>
        <p:spPr/>
        <p:txBody>
          <a:bodyPr/>
          <a:lstStyle/>
          <a:p>
            <a:fld id="{0D5B31B9-511D-404C-A97F-9A921543FAE8}" type="slidenum">
              <a:rPr lang="es-MX" smtClean="0"/>
              <a:t>‹#›</a:t>
            </a:fld>
            <a:endParaRPr lang="es-MX"/>
          </a:p>
        </p:txBody>
      </p:sp>
    </p:spTree>
    <p:extLst>
      <p:ext uri="{BB962C8B-B14F-4D97-AF65-F5344CB8AC3E}">
        <p14:creationId xmlns:p14="http://schemas.microsoft.com/office/powerpoint/2010/main" val="353218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5/25/2026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45121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68AD94-5A96-8928-FB71-F26A8CBBAB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EE4A59-16C3-8AE8-7233-DDFF8E6D75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60CDE-6635-02C6-D352-9E30068FCF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D6CE8-E5ED-48D8-A2A4-D97E7E8083B0}" type="datetimeFigureOut">
              <a:rPr lang="en-US" smtClean="0"/>
              <a:t>5/25/2026</a:t>
            </a:fld>
            <a:endParaRPr lang="en-US"/>
          </a:p>
        </p:txBody>
      </p:sp>
      <p:sp>
        <p:nvSpPr>
          <p:cNvPr id="5" name="Footer Placeholder 4">
            <a:extLst>
              <a:ext uri="{FF2B5EF4-FFF2-40B4-BE49-F238E27FC236}">
                <a16:creationId xmlns:a16="http://schemas.microsoft.com/office/drawing/2014/main" id="{C9ACED0E-7114-1E58-4341-09554248F7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62C239-F660-73F7-2103-ACFC8B8AAA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05730-EB91-4204-8005-5C2A9198FC25}" type="slidenum">
              <a:rPr lang="en-US" smtClean="0"/>
              <a:t>‹#›</a:t>
            </a:fld>
            <a:endParaRPr lang="en-US"/>
          </a:p>
        </p:txBody>
      </p:sp>
    </p:spTree>
    <p:extLst>
      <p:ext uri="{BB962C8B-B14F-4D97-AF65-F5344CB8AC3E}">
        <p14:creationId xmlns:p14="http://schemas.microsoft.com/office/powerpoint/2010/main" val="115717385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76C777-760D-1BB8-4D13-4FDD0A99B0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475934-7C87-9C17-9DFE-CE7A5C4AAE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A1AF46-25A1-6C72-6EBD-BFFA8BBA3D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B0F9B2-1479-4142-A7A2-D70F09DC3B72}" type="datetimeFigureOut">
              <a:rPr lang="en-US" smtClean="0"/>
              <a:t>5/25/2026</a:t>
            </a:fld>
            <a:endParaRPr lang="en-US"/>
          </a:p>
        </p:txBody>
      </p:sp>
      <p:sp>
        <p:nvSpPr>
          <p:cNvPr id="5" name="Footer Placeholder 4">
            <a:extLst>
              <a:ext uri="{FF2B5EF4-FFF2-40B4-BE49-F238E27FC236}">
                <a16:creationId xmlns:a16="http://schemas.microsoft.com/office/drawing/2014/main" id="{733D321C-313F-9016-E05B-BD06BF8055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4014BE-5262-D35E-EA60-7D59C96EC1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DE00E0-60AC-430B-830D-DD2AAB30C0FA}" type="slidenum">
              <a:rPr lang="en-US" smtClean="0"/>
              <a:t>‹#›</a:t>
            </a:fld>
            <a:endParaRPr lang="en-US"/>
          </a:p>
        </p:txBody>
      </p:sp>
    </p:spTree>
    <p:extLst>
      <p:ext uri="{BB962C8B-B14F-4D97-AF65-F5344CB8AC3E}">
        <p14:creationId xmlns:p14="http://schemas.microsoft.com/office/powerpoint/2010/main" val="106577097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F7C4D89-8F81-4ED6-4DA4-57E3BC69A0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FDDC35ED-F4BC-0DF5-E868-776BB7E13C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19433564-8B8E-8761-A0BE-8ED2CF4A2D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7E1CD5-53F1-C54C-8044-A3591C63A927}" type="datetimeFigureOut">
              <a:rPr lang="es-MX" smtClean="0"/>
              <a:t>25/05/2026</a:t>
            </a:fld>
            <a:endParaRPr lang="es-MX"/>
          </a:p>
        </p:txBody>
      </p:sp>
      <p:sp>
        <p:nvSpPr>
          <p:cNvPr id="5" name="Marcador de pie de página 4">
            <a:extLst>
              <a:ext uri="{FF2B5EF4-FFF2-40B4-BE49-F238E27FC236}">
                <a16:creationId xmlns:a16="http://schemas.microsoft.com/office/drawing/2014/main" id="{45D001AB-1C3B-87D4-507A-9CD24B7CAB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BA4F2E25-11FF-8457-4E2B-6719532942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5B31B9-511D-404C-A97F-9A921543FAE8}" type="slidenum">
              <a:rPr lang="es-MX" smtClean="0"/>
              <a:t>‹#›</a:t>
            </a:fld>
            <a:endParaRPr lang="es-MX"/>
          </a:p>
        </p:txBody>
      </p:sp>
    </p:spTree>
    <p:extLst>
      <p:ext uri="{BB962C8B-B14F-4D97-AF65-F5344CB8AC3E}">
        <p14:creationId xmlns:p14="http://schemas.microsoft.com/office/powerpoint/2010/main" val="143404048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hyperlink" Target="https://openclipart.org/detail/298870/school-colour" TargetMode="External"/><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descr="A blue abstract watercolor pattern on a white background">
            <a:extLst>
              <a:ext uri="{FF2B5EF4-FFF2-40B4-BE49-F238E27FC236}">
                <a16:creationId xmlns:a16="http://schemas.microsoft.com/office/drawing/2014/main" id="{E33E81BB-BB82-6A97-7D79-907201D66619}"/>
              </a:ext>
            </a:extLst>
          </p:cNvPr>
          <p:cNvPicPr>
            <a:picLocks noChangeAspect="1"/>
          </p:cNvPicPr>
          <p:nvPr/>
        </p:nvPicPr>
        <p:blipFill>
          <a:blip r:embed="rId2"/>
          <a:srcRect t="15730"/>
          <a:stretch>
            <a:fillRect/>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4444" y="1066800"/>
            <a:ext cx="4682990"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9E514B47-C949-E259-E382-663EF92E398D}"/>
              </a:ext>
            </a:extLst>
          </p:cNvPr>
          <p:cNvSpPr>
            <a:spLocks noGrp="1"/>
          </p:cNvSpPr>
          <p:nvPr>
            <p:ph type="ctrTitle"/>
          </p:nvPr>
        </p:nvSpPr>
        <p:spPr>
          <a:xfrm>
            <a:off x="804818" y="1562101"/>
            <a:ext cx="3905203" cy="2738530"/>
          </a:xfrm>
        </p:spPr>
        <p:txBody>
          <a:bodyPr anchor="t">
            <a:normAutofit fontScale="90000"/>
          </a:bodyPr>
          <a:lstStyle/>
          <a:p>
            <a:r>
              <a:rPr lang="en-US" sz="4800" dirty="0"/>
              <a:t>EDUCATION</a:t>
            </a:r>
            <a:br>
              <a:rPr lang="en-US" sz="4800" dirty="0"/>
            </a:br>
            <a:r>
              <a:rPr lang="en-US" sz="4800" dirty="0"/>
              <a:t>restoring HOPE for children in Gaza</a:t>
            </a:r>
          </a:p>
        </p:txBody>
      </p:sp>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V="1">
            <a:off x="305077" y="1063752"/>
            <a:ext cx="0" cy="472744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12178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7F9595-0880-4F62-AAC8-88C99340726D}"/>
              </a:ext>
            </a:extLst>
          </p:cNvPr>
          <p:cNvGrpSpPr/>
          <p:nvPr/>
        </p:nvGrpSpPr>
        <p:grpSpPr>
          <a:xfrm>
            <a:off x="1725105" y="1286080"/>
            <a:ext cx="3380291" cy="1129515"/>
            <a:chOff x="1725105" y="1979762"/>
            <a:chExt cx="3380291" cy="1129515"/>
          </a:xfrm>
        </p:grpSpPr>
        <p:sp>
          <p:nvSpPr>
            <p:cNvPr id="3" name="TextBox 2">
              <a:extLst>
                <a:ext uri="{FF2B5EF4-FFF2-40B4-BE49-F238E27FC236}">
                  <a16:creationId xmlns:a16="http://schemas.microsoft.com/office/drawing/2014/main" id="{8080006C-1A72-4C1A-BF77-FE24E91DA4AC}"/>
                </a:ext>
              </a:extLst>
            </p:cNvPr>
            <p:cNvSpPr txBox="1"/>
            <p:nvPr/>
          </p:nvSpPr>
          <p:spPr>
            <a:xfrm>
              <a:off x="1725105" y="1979762"/>
              <a:ext cx="30064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Modern Love Caps" panose="04070805081001020A01" pitchFamily="82" charset="0"/>
                  <a:ea typeface="+mn-ea"/>
                  <a:cs typeface="+mn-cs"/>
                </a:rPr>
                <a:t>778 schools (97%)</a:t>
              </a:r>
            </a:p>
          </p:txBody>
        </p:sp>
        <p:sp>
          <p:nvSpPr>
            <p:cNvPr id="4" name="TextBox 3">
              <a:extLst>
                <a:ext uri="{FF2B5EF4-FFF2-40B4-BE49-F238E27FC236}">
                  <a16:creationId xmlns:a16="http://schemas.microsoft.com/office/drawing/2014/main" id="{E920643B-A425-4D6C-80AC-815BED9BE72E}"/>
                </a:ext>
              </a:extLst>
            </p:cNvPr>
            <p:cNvSpPr txBox="1"/>
            <p:nvPr/>
          </p:nvSpPr>
          <p:spPr>
            <a:xfrm>
              <a:off x="1747765" y="2401391"/>
              <a:ext cx="3357631"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n-ea"/>
                  <a:cs typeface="+mn-cs"/>
                </a:rPr>
                <a:t>School buildings in Gaza strip sustained damaged/destroyed</a:t>
              </a:r>
            </a:p>
          </p:txBody>
        </p:sp>
      </p:grpSp>
      <p:grpSp>
        <p:nvGrpSpPr>
          <p:cNvPr id="14" name="Group 13">
            <a:extLst>
              <a:ext uri="{FF2B5EF4-FFF2-40B4-BE49-F238E27FC236}">
                <a16:creationId xmlns:a16="http://schemas.microsoft.com/office/drawing/2014/main" id="{55BC9D6A-596F-4BFE-917E-65EAC094654A}"/>
              </a:ext>
            </a:extLst>
          </p:cNvPr>
          <p:cNvGrpSpPr/>
          <p:nvPr/>
        </p:nvGrpSpPr>
        <p:grpSpPr>
          <a:xfrm>
            <a:off x="1681614" y="2866912"/>
            <a:ext cx="2969443" cy="1577751"/>
            <a:chOff x="1681614" y="3560594"/>
            <a:chExt cx="2969443" cy="1577751"/>
          </a:xfrm>
        </p:grpSpPr>
        <p:sp>
          <p:nvSpPr>
            <p:cNvPr id="19" name="TextBox 18">
              <a:extLst>
                <a:ext uri="{FF2B5EF4-FFF2-40B4-BE49-F238E27FC236}">
                  <a16:creationId xmlns:a16="http://schemas.microsoft.com/office/drawing/2014/main" id="{22DE94F6-8A38-48FC-B8B7-2270F9D8109E}"/>
                </a:ext>
              </a:extLst>
            </p:cNvPr>
            <p:cNvSpPr txBox="1"/>
            <p:nvPr/>
          </p:nvSpPr>
          <p:spPr>
            <a:xfrm>
              <a:off x="1681614" y="4122682"/>
              <a:ext cx="296944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n-ea"/>
                  <a:cs typeface="+mn-cs"/>
                </a:rPr>
                <a:t>School children in the strip have lost the school year since October 07 2023. </a:t>
              </a:r>
            </a:p>
          </p:txBody>
        </p:sp>
        <p:sp>
          <p:nvSpPr>
            <p:cNvPr id="17" name="TextBox 16">
              <a:extLst>
                <a:ext uri="{FF2B5EF4-FFF2-40B4-BE49-F238E27FC236}">
                  <a16:creationId xmlns:a16="http://schemas.microsoft.com/office/drawing/2014/main" id="{04129742-5E64-4CE8-83CA-07B470E92E8C}"/>
                </a:ext>
              </a:extLst>
            </p:cNvPr>
            <p:cNvSpPr txBox="1"/>
            <p:nvPr/>
          </p:nvSpPr>
          <p:spPr>
            <a:xfrm>
              <a:off x="1725105" y="3560594"/>
              <a:ext cx="2780906"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Modern Love Caps"/>
                  <a:ea typeface="+mn-ea"/>
                  <a:cs typeface="+mn-cs"/>
                </a:rPr>
                <a:t>700,000 children</a:t>
              </a:r>
            </a:p>
          </p:txBody>
        </p:sp>
      </p:grpSp>
      <p:grpSp>
        <p:nvGrpSpPr>
          <p:cNvPr id="11" name="Group 10">
            <a:extLst>
              <a:ext uri="{FF2B5EF4-FFF2-40B4-BE49-F238E27FC236}">
                <a16:creationId xmlns:a16="http://schemas.microsoft.com/office/drawing/2014/main" id="{D6214143-7974-4C2C-BA1A-88F1AD860FF8}"/>
              </a:ext>
            </a:extLst>
          </p:cNvPr>
          <p:cNvGrpSpPr/>
          <p:nvPr/>
        </p:nvGrpSpPr>
        <p:grpSpPr>
          <a:xfrm>
            <a:off x="7086041" y="2359354"/>
            <a:ext cx="4834601" cy="2351143"/>
            <a:chOff x="7186196" y="3347790"/>
            <a:chExt cx="4834601" cy="2288958"/>
          </a:xfrm>
        </p:grpSpPr>
        <p:sp>
          <p:nvSpPr>
            <p:cNvPr id="15" name="Rectangle 14">
              <a:extLst>
                <a:ext uri="{FF2B5EF4-FFF2-40B4-BE49-F238E27FC236}">
                  <a16:creationId xmlns:a16="http://schemas.microsoft.com/office/drawing/2014/main" id="{9F6B255F-94DF-4CDD-BF70-593681319F5F}"/>
                </a:ext>
              </a:extLst>
            </p:cNvPr>
            <p:cNvSpPr/>
            <p:nvPr/>
          </p:nvSpPr>
          <p:spPr>
            <a:xfrm>
              <a:off x="7186196" y="3347790"/>
              <a:ext cx="4654856" cy="6891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Modern Love Caps" panose="04070805081001020A01" pitchFamily="82" charset="0"/>
                  <a:ea typeface="+mn-ea"/>
                  <a:cs typeface="+mn-cs"/>
                </a:rPr>
                <a:t>338,617 Children receiving FE &amp; NFE (face-to-face)</a:t>
              </a:r>
              <a:endParaRPr kumimoji="0" lang="pt-BR" sz="2000" b="0" i="0" u="none" strike="noStrike" kern="1200" cap="none" spc="0" normalizeH="0" baseline="0" noProof="0" dirty="0">
                <a:ln>
                  <a:noFill/>
                </a:ln>
                <a:solidFill>
                  <a:srgbClr val="FF0000"/>
                </a:solidFill>
                <a:effectLst/>
                <a:uLnTx/>
                <a:uFillTx/>
                <a:latin typeface="Modern Love Caps" panose="04070805081001020A01" pitchFamily="82" charset="0"/>
                <a:ea typeface="+mn-ea"/>
                <a:cs typeface="+mn-cs"/>
              </a:endParaRPr>
            </a:p>
          </p:txBody>
        </p:sp>
        <p:sp>
          <p:nvSpPr>
            <p:cNvPr id="35" name="TextBox 34">
              <a:extLst>
                <a:ext uri="{FF2B5EF4-FFF2-40B4-BE49-F238E27FC236}">
                  <a16:creationId xmlns:a16="http://schemas.microsoft.com/office/drawing/2014/main" id="{FD5CD978-241B-4CC0-AA0B-73F305A935C5}"/>
                </a:ext>
              </a:extLst>
            </p:cNvPr>
            <p:cNvSpPr txBox="1"/>
            <p:nvPr/>
          </p:nvSpPr>
          <p:spPr>
            <a:xfrm>
              <a:off x="7963645" y="3928822"/>
              <a:ext cx="4057152" cy="17079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Light" panose="020F0302020204030204"/>
                  <a:ea typeface="+mn-ea"/>
                  <a:cs typeface="+mn-cs"/>
                </a:rPr>
                <a:t>&gt;624 temporary learning centers, including 20 school buildings, 35 community-led initiatives, and small centers implemented through Four partners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Light" panose="020F0302020204030204"/>
                  <a:ea typeface="+mn-ea"/>
                  <a:cs typeface="+mn-cs"/>
                </a:rPr>
                <a:t>298,000 students attending online</a:t>
              </a:r>
              <a:endParaRPr kumimoji="0" lang="en-US" sz="1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grpSp>
      <p:sp>
        <p:nvSpPr>
          <p:cNvPr id="26" name="TextBox 25">
            <a:extLst>
              <a:ext uri="{FF2B5EF4-FFF2-40B4-BE49-F238E27FC236}">
                <a16:creationId xmlns:a16="http://schemas.microsoft.com/office/drawing/2014/main" id="{F7894A81-4BBD-43DC-9323-CACB60B18E51}"/>
              </a:ext>
            </a:extLst>
          </p:cNvPr>
          <p:cNvSpPr txBox="1"/>
          <p:nvPr/>
        </p:nvSpPr>
        <p:spPr>
          <a:xfrm>
            <a:off x="7243694" y="1230135"/>
            <a:ext cx="3493470"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Modern Love Caps"/>
                <a:ea typeface="+mn-ea"/>
                <a:cs typeface="+mn-cs"/>
              </a:rPr>
              <a:t>&gt;747 teachers killed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Modern Love Caps"/>
                <a:ea typeface="+mn-ea"/>
                <a:cs typeface="+mn-cs"/>
              </a:rPr>
              <a:t>&gt; 19,000 </a:t>
            </a:r>
            <a:r>
              <a:rPr kumimoji="0" lang="en-US" sz="2400" b="0" i="0" u="none" strike="noStrike" kern="1200" cap="none" spc="0" normalizeH="0" baseline="0" noProof="0" dirty="0">
                <a:ln>
                  <a:noFill/>
                </a:ln>
                <a:solidFill>
                  <a:srgbClr val="FF0000"/>
                </a:solidFill>
                <a:effectLst/>
                <a:uLnTx/>
                <a:uFillTx/>
                <a:latin typeface="Modern Love Caps"/>
                <a:ea typeface="+mn-ea"/>
                <a:cs typeface="+mn-cs"/>
              </a:rPr>
              <a:t>schools children killed</a:t>
            </a:r>
          </a:p>
        </p:txBody>
      </p:sp>
      <p:sp>
        <p:nvSpPr>
          <p:cNvPr id="33" name="TextBox 32">
            <a:extLst>
              <a:ext uri="{FF2B5EF4-FFF2-40B4-BE49-F238E27FC236}">
                <a16:creationId xmlns:a16="http://schemas.microsoft.com/office/drawing/2014/main" id="{66C896E1-CFC6-44D4-B70E-72C7A4EBE031}"/>
              </a:ext>
            </a:extLst>
          </p:cNvPr>
          <p:cNvSpPr txBox="1"/>
          <p:nvPr/>
        </p:nvSpPr>
        <p:spPr>
          <a:xfrm>
            <a:off x="0" y="-3197"/>
            <a:ext cx="12192000" cy="523220"/>
          </a:xfrm>
          <a:prstGeom prst="rect">
            <a:avLst/>
          </a:prstGeom>
          <a:solidFill>
            <a:srgbClr val="00B0F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alibri" panose="020F0502020204030204"/>
                <a:ea typeface="+mn-ea"/>
                <a:cs typeface="+mn-cs"/>
              </a:rPr>
              <a:t>SITUATION – National Current Context in Gaza Strip</a:t>
            </a:r>
          </a:p>
        </p:txBody>
      </p:sp>
      <p:pic>
        <p:nvPicPr>
          <p:cNvPr id="28" name="Graphic 27" descr="Schoolhouse outline">
            <a:extLst>
              <a:ext uri="{FF2B5EF4-FFF2-40B4-BE49-F238E27FC236}">
                <a16:creationId xmlns:a16="http://schemas.microsoft.com/office/drawing/2014/main" id="{26AA4B79-487E-4CDC-B97C-2140CB3ED2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2980" y="1103214"/>
            <a:ext cx="1145450" cy="1145450"/>
          </a:xfrm>
          <a:prstGeom prst="rect">
            <a:avLst/>
          </a:prstGeom>
        </p:spPr>
      </p:pic>
      <p:grpSp>
        <p:nvGrpSpPr>
          <p:cNvPr id="2" name="Group 1">
            <a:extLst>
              <a:ext uri="{FF2B5EF4-FFF2-40B4-BE49-F238E27FC236}">
                <a16:creationId xmlns:a16="http://schemas.microsoft.com/office/drawing/2014/main" id="{F2811AF9-38B9-47E1-8376-EB6885D89F41}"/>
              </a:ext>
            </a:extLst>
          </p:cNvPr>
          <p:cNvGrpSpPr/>
          <p:nvPr/>
        </p:nvGrpSpPr>
        <p:grpSpPr>
          <a:xfrm>
            <a:off x="271358" y="2681419"/>
            <a:ext cx="1448813" cy="918210"/>
            <a:chOff x="271358" y="3375101"/>
            <a:chExt cx="1448813" cy="918210"/>
          </a:xfrm>
        </p:grpSpPr>
        <p:pic>
          <p:nvPicPr>
            <p:cNvPr id="37" name="Graphic 36" descr="School girl with solid fill">
              <a:extLst>
                <a:ext uri="{FF2B5EF4-FFF2-40B4-BE49-F238E27FC236}">
                  <a16:creationId xmlns:a16="http://schemas.microsoft.com/office/drawing/2014/main" id="{956FE92D-946F-4BE8-8539-EB83A3D0D3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1358" y="3375101"/>
              <a:ext cx="914400" cy="914400"/>
            </a:xfrm>
            <a:prstGeom prst="rect">
              <a:avLst/>
            </a:prstGeom>
          </p:spPr>
        </p:pic>
        <p:pic>
          <p:nvPicPr>
            <p:cNvPr id="42" name="Graphic 41" descr="School boy with solid fill">
              <a:extLst>
                <a:ext uri="{FF2B5EF4-FFF2-40B4-BE49-F238E27FC236}">
                  <a16:creationId xmlns:a16="http://schemas.microsoft.com/office/drawing/2014/main" id="{AAE88105-63C2-4482-BAF4-5B80458D4D8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5771" y="3378911"/>
              <a:ext cx="914400" cy="914400"/>
            </a:xfrm>
            <a:prstGeom prst="rect">
              <a:avLst/>
            </a:prstGeom>
          </p:spPr>
        </p:pic>
      </p:grpSp>
      <p:pic>
        <p:nvPicPr>
          <p:cNvPr id="44" name="Graphic 43" descr="Teacher with solid fill">
            <a:extLst>
              <a:ext uri="{FF2B5EF4-FFF2-40B4-BE49-F238E27FC236}">
                <a16:creationId xmlns:a16="http://schemas.microsoft.com/office/drawing/2014/main" id="{30FB16DF-543A-4B4A-8FC7-574815E485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6774" y="1023621"/>
            <a:ext cx="914400" cy="914400"/>
          </a:xfrm>
          <a:prstGeom prst="rect">
            <a:avLst/>
          </a:prstGeom>
        </p:spPr>
      </p:pic>
      <p:grpSp>
        <p:nvGrpSpPr>
          <p:cNvPr id="36" name="Group 35">
            <a:extLst>
              <a:ext uri="{FF2B5EF4-FFF2-40B4-BE49-F238E27FC236}">
                <a16:creationId xmlns:a16="http://schemas.microsoft.com/office/drawing/2014/main" id="{BCD730F6-1796-42A9-9510-6484D53FAE3E}"/>
              </a:ext>
            </a:extLst>
          </p:cNvPr>
          <p:cNvGrpSpPr/>
          <p:nvPr/>
        </p:nvGrpSpPr>
        <p:grpSpPr>
          <a:xfrm>
            <a:off x="1934391" y="4951623"/>
            <a:ext cx="3545827" cy="1546734"/>
            <a:chOff x="1604404" y="3584407"/>
            <a:chExt cx="3545827" cy="1546734"/>
          </a:xfrm>
        </p:grpSpPr>
        <p:sp>
          <p:nvSpPr>
            <p:cNvPr id="38" name="TextBox 37">
              <a:extLst>
                <a:ext uri="{FF2B5EF4-FFF2-40B4-BE49-F238E27FC236}">
                  <a16:creationId xmlns:a16="http://schemas.microsoft.com/office/drawing/2014/main" id="{AA0859F5-F50A-4B4B-8A0E-6451EAEB01AA}"/>
                </a:ext>
              </a:extLst>
            </p:cNvPr>
            <p:cNvSpPr txBox="1"/>
            <p:nvPr/>
          </p:nvSpPr>
          <p:spPr>
            <a:xfrm>
              <a:off x="1725105" y="4115478"/>
              <a:ext cx="296944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Light" panose="020F0302020204030204"/>
                  <a:ea typeface="+mn-ea"/>
                  <a:cs typeface="+mn-cs"/>
                </a:rPr>
                <a:t>Leading to Child Labor and Child Marriage. Also to teacher Absenteeism</a:t>
              </a:r>
            </a:p>
          </p:txBody>
        </p:sp>
        <p:sp>
          <p:nvSpPr>
            <p:cNvPr id="40" name="TextBox 39">
              <a:extLst>
                <a:ext uri="{FF2B5EF4-FFF2-40B4-BE49-F238E27FC236}">
                  <a16:creationId xmlns:a16="http://schemas.microsoft.com/office/drawing/2014/main" id="{5553CF83-6F81-49CC-8594-925FEEFD7AA5}"/>
                </a:ext>
              </a:extLst>
            </p:cNvPr>
            <p:cNvSpPr txBox="1"/>
            <p:nvPr/>
          </p:nvSpPr>
          <p:spPr>
            <a:xfrm>
              <a:off x="1604404" y="3584407"/>
              <a:ext cx="354582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Modern Love Caps" panose="04070805081001020A01" pitchFamily="82" charset="0"/>
                  <a:ea typeface="+mn-ea"/>
                  <a:cs typeface="+mn-cs"/>
                </a:rPr>
                <a:t>Negative Coping</a:t>
              </a:r>
            </a:p>
          </p:txBody>
        </p:sp>
      </p:grpSp>
      <p:pic>
        <p:nvPicPr>
          <p:cNvPr id="48" name="Graphic 47" descr="Diploma roll with solid fill">
            <a:extLst>
              <a:ext uri="{FF2B5EF4-FFF2-40B4-BE49-F238E27FC236}">
                <a16:creationId xmlns:a16="http://schemas.microsoft.com/office/drawing/2014/main" id="{819CADF3-A964-43A3-ADE2-18419DD228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43503" y="2452663"/>
            <a:ext cx="737688" cy="737688"/>
          </a:xfrm>
          <a:prstGeom prst="rect">
            <a:avLst/>
          </a:prstGeom>
        </p:spPr>
      </p:pic>
      <p:pic>
        <p:nvPicPr>
          <p:cNvPr id="7" name="Picture 6">
            <a:extLst>
              <a:ext uri="{FF2B5EF4-FFF2-40B4-BE49-F238E27FC236}">
                <a16:creationId xmlns:a16="http://schemas.microsoft.com/office/drawing/2014/main" id="{6EC1C6AF-C7D9-4586-89D2-9DD69C6D4544}"/>
              </a:ext>
            </a:extLst>
          </p:cNvPr>
          <p:cNvPicPr>
            <a:picLocks noChangeAspect="1"/>
          </p:cNvPicPr>
          <p:nvPr/>
        </p:nvPicPr>
        <p:blipFill rotWithShape="1">
          <a:blip r:embed="rId8"/>
          <a:srcRect l="6706" t="3024" r="12520" b="7349"/>
          <a:stretch/>
        </p:blipFill>
        <p:spPr>
          <a:xfrm>
            <a:off x="0" y="5060216"/>
            <a:ext cx="2046534" cy="1613497"/>
          </a:xfrm>
          <a:prstGeom prst="rect">
            <a:avLst/>
          </a:prstGeom>
        </p:spPr>
      </p:pic>
      <p:pic>
        <p:nvPicPr>
          <p:cNvPr id="21" name="Graphic 20" descr="Minimize with solid fill">
            <a:extLst>
              <a:ext uri="{FF2B5EF4-FFF2-40B4-BE49-F238E27FC236}">
                <a16:creationId xmlns:a16="http://schemas.microsoft.com/office/drawing/2014/main" id="{8FCAD4A7-B166-4616-81B4-B1B7DDDED03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65625" y="4197426"/>
            <a:ext cx="914400" cy="914400"/>
          </a:xfrm>
          <a:prstGeom prst="rect">
            <a:avLst/>
          </a:prstGeom>
        </p:spPr>
      </p:pic>
    </p:spTree>
    <p:extLst>
      <p:ext uri="{BB962C8B-B14F-4D97-AF65-F5344CB8AC3E}">
        <p14:creationId xmlns:p14="http://schemas.microsoft.com/office/powerpoint/2010/main" val="136677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F124C2-0479-DBB1-93FA-CB6D2DFFD0F4}"/>
              </a:ext>
            </a:extLst>
          </p:cNvPr>
          <p:cNvSpPr>
            <a:spLocks noGrp="1"/>
          </p:cNvSpPr>
          <p:nvPr>
            <p:ph type="title"/>
          </p:nvPr>
        </p:nvSpPr>
        <p:spPr>
          <a:xfrm>
            <a:off x="630936" y="639520"/>
            <a:ext cx="3429000" cy="1719072"/>
          </a:xfrm>
        </p:spPr>
        <p:txBody>
          <a:bodyPr anchor="b">
            <a:normAutofit/>
          </a:bodyPr>
          <a:lstStyle/>
          <a:p>
            <a:r>
              <a:rPr lang="en-US" sz="3800"/>
              <a:t>NEUTRALITY OF EDUCATION</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706F27-54FE-E80B-1AB4-D2E828D3A3B3}"/>
              </a:ext>
            </a:extLst>
          </p:cNvPr>
          <p:cNvSpPr>
            <a:spLocks noGrp="1"/>
          </p:cNvSpPr>
          <p:nvPr>
            <p:ph idx="1"/>
          </p:nvPr>
        </p:nvSpPr>
        <p:spPr>
          <a:xfrm>
            <a:off x="630936" y="2807208"/>
            <a:ext cx="3429000" cy="3410712"/>
          </a:xfrm>
        </p:spPr>
        <p:txBody>
          <a:bodyPr anchor="t">
            <a:normAutofit/>
          </a:bodyPr>
          <a:lstStyle/>
          <a:p>
            <a:r>
              <a:rPr lang="en-US" sz="2200" dirty="0"/>
              <a:t>Protection of LCs</a:t>
            </a:r>
          </a:p>
          <a:p>
            <a:r>
              <a:rPr lang="en-US" sz="2200" dirty="0"/>
              <a:t>Attack against schools under Res. 1612 MRM, reported to the SG</a:t>
            </a:r>
          </a:p>
          <a:p>
            <a:endParaRPr lang="en-US" sz="2200" dirty="0"/>
          </a:p>
          <a:p>
            <a:pPr marL="0" indent="0">
              <a:buNone/>
            </a:pPr>
            <a:r>
              <a:rPr lang="en-US" sz="2200" b="1" dirty="0">
                <a:solidFill>
                  <a:srgbClr val="FF0000"/>
                </a:solidFill>
              </a:rPr>
              <a:t> I’m not a target -&gt; -&gt; -&gt;</a:t>
            </a:r>
          </a:p>
          <a:p>
            <a:pPr marL="0" indent="0">
              <a:buNone/>
            </a:pPr>
            <a:endParaRPr lang="en-US" sz="2200" dirty="0"/>
          </a:p>
        </p:txBody>
      </p:sp>
      <p:pic>
        <p:nvPicPr>
          <p:cNvPr id="5" name="Picture 4">
            <a:extLst>
              <a:ext uri="{FF2B5EF4-FFF2-40B4-BE49-F238E27FC236}">
                <a16:creationId xmlns:a16="http://schemas.microsoft.com/office/drawing/2014/main" id="{005C028A-61D5-1C53-D218-3DF967ED1BF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25647" y="640080"/>
            <a:ext cx="6761017" cy="5577840"/>
          </a:xfrm>
          <a:prstGeom prst="rect">
            <a:avLst/>
          </a:prstGeom>
        </p:spPr>
      </p:pic>
    </p:spTree>
    <p:extLst>
      <p:ext uri="{BB962C8B-B14F-4D97-AF65-F5344CB8AC3E}">
        <p14:creationId xmlns:p14="http://schemas.microsoft.com/office/powerpoint/2010/main" val="734978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6484D1-4266-EBA6-3D5F-C5E8E0EA56B2}"/>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D768B77-8742-43A0-AF16-6AC4D378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1" name="Rectangle 10">
            <a:extLst>
              <a:ext uri="{FF2B5EF4-FFF2-40B4-BE49-F238E27FC236}">
                <a16:creationId xmlns:a16="http://schemas.microsoft.com/office/drawing/2014/main" id="{48B13CA8-CBEA-4805-955D-CEBE3223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17490" cy="5486399"/>
          </a:xfrm>
          <a:prstGeom prst="rect">
            <a:avLst/>
          </a:prstGeom>
          <a:ln>
            <a:noFill/>
          </a:ln>
          <a:effectLst>
            <a:outerShdw blurRad="393700" dist="127000" dir="5400000" sx="95000" sy="95000" algn="t"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4100D1D8-B15A-59E1-696A-084D0A414127}"/>
              </a:ext>
            </a:extLst>
          </p:cNvPr>
          <p:cNvSpPr>
            <a:spLocks noGrp="1"/>
          </p:cNvSpPr>
          <p:nvPr>
            <p:ph type="subTitle" idx="1"/>
          </p:nvPr>
        </p:nvSpPr>
        <p:spPr>
          <a:xfrm>
            <a:off x="133717" y="1110325"/>
            <a:ext cx="5694849" cy="5663953"/>
          </a:xfrm>
        </p:spPr>
        <p:txBody>
          <a:bodyPr anchor="ctr">
            <a:noAutofit/>
          </a:bodyPr>
          <a:lstStyle/>
          <a:p>
            <a:pPr algn="just">
              <a:buFont typeface="Arial" panose="020B0604020202020204" pitchFamily="34" charset="0"/>
              <a:buChar char="•"/>
            </a:pPr>
            <a:r>
              <a:rPr lang="en-US" sz="1600" dirty="0"/>
              <a:t>Challenging operating environment and limited humanitarian zone.</a:t>
            </a:r>
          </a:p>
          <a:p>
            <a:pPr algn="just">
              <a:buFont typeface="Arial" panose="020B0604020202020204" pitchFamily="34" charset="0"/>
              <a:buChar char="•"/>
            </a:pPr>
            <a:r>
              <a:rPr lang="en-US" sz="1600" dirty="0"/>
              <a:t>Limited space, supplies and useable school buildings impact significantly on scale up and recovery.</a:t>
            </a:r>
          </a:p>
          <a:p>
            <a:pPr algn="just">
              <a:buFont typeface="Arial" panose="020B0604020202020204" pitchFamily="34" charset="0"/>
              <a:buChar char="•"/>
            </a:pPr>
            <a:r>
              <a:rPr lang="en-US" sz="1600" dirty="0"/>
              <a:t>Learning </a:t>
            </a:r>
            <a:r>
              <a:rPr lang="en-US" sz="1600" dirty="0">
                <a:latin typeface="Aptos"/>
                <a:cs typeface="Times New Roman"/>
              </a:rPr>
              <a:t>centres have access to water and HEB/school feeding.</a:t>
            </a:r>
            <a:r>
              <a:rPr lang="en-US" sz="1600" dirty="0"/>
              <a:t> All children have been subjected to trauma.</a:t>
            </a:r>
          </a:p>
          <a:p>
            <a:pPr algn="just">
              <a:buFont typeface="Arial" panose="020B0604020202020204" pitchFamily="34" charset="0"/>
              <a:buChar char="•"/>
            </a:pPr>
            <a:r>
              <a:rPr lang="en-US" sz="1600" dirty="0"/>
              <a:t>Challenges in procurement and importing; commercial goods when entering are significantly taxed, lack of approvals, loss </a:t>
            </a:r>
            <a:r>
              <a:rPr lang="en-US" sz="1600" dirty="0">
                <a:latin typeface="Aptos"/>
                <a:cs typeface="Times New Roman"/>
              </a:rPr>
              <a:t>of </a:t>
            </a:r>
            <a:r>
              <a:rPr lang="en-US" sz="1600" dirty="0"/>
              <a:t>stock </a:t>
            </a:r>
            <a:r>
              <a:rPr lang="en-US" sz="1600" dirty="0">
                <a:latin typeface="Aptos"/>
                <a:cs typeface="Times New Roman"/>
              </a:rPr>
              <a:t>in </a:t>
            </a:r>
            <a:r>
              <a:rPr lang="en-US" sz="1600" dirty="0"/>
              <a:t>warehouses, hardly any educational supplies available. Moving the winterization agenda quickly.</a:t>
            </a:r>
          </a:p>
          <a:p>
            <a:pPr algn="just">
              <a:buFont typeface="Arial" panose="020B0604020202020204" pitchFamily="34" charset="0"/>
              <a:buChar char="•"/>
            </a:pPr>
            <a:r>
              <a:rPr lang="en-US" sz="1600" dirty="0"/>
              <a:t>Restriction of movement and lack of fuel, and old and damaged trucks - for supply distribution, missions and field monitoring.</a:t>
            </a:r>
          </a:p>
          <a:p>
            <a:pPr algn="just">
              <a:buFont typeface="Arial" panose="020B0604020202020204" pitchFamily="34" charset="0"/>
              <a:buChar char="•"/>
            </a:pPr>
            <a:r>
              <a:rPr lang="en-US" sz="1600" dirty="0"/>
              <a:t>Different approaches to the educational response across the Gaza Strip.</a:t>
            </a:r>
          </a:p>
          <a:p>
            <a:pPr marL="285750" indent="-285750" algn="just">
              <a:buFont typeface="Arial" panose="020B0604020202020204" pitchFamily="34" charset="0"/>
              <a:buChar char="•"/>
            </a:pPr>
            <a:endParaRPr lang="en-US" sz="1400" dirty="0"/>
          </a:p>
          <a:p>
            <a:pPr algn="l"/>
            <a:endParaRPr lang="en-US" sz="1600" dirty="0"/>
          </a:p>
        </p:txBody>
      </p:sp>
      <p:pic>
        <p:nvPicPr>
          <p:cNvPr id="6" name="Picture 5" descr="A group of children sitting in a room&#10;&#10;AI-generated content may be incorrect.">
            <a:extLst>
              <a:ext uri="{FF2B5EF4-FFF2-40B4-BE49-F238E27FC236}">
                <a16:creationId xmlns:a16="http://schemas.microsoft.com/office/drawing/2014/main" id="{28E60D24-C2BC-7D9F-C9DF-DD7DCDE8F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2283" y="923278"/>
            <a:ext cx="6096000" cy="4572000"/>
          </a:xfrm>
          <a:prstGeom prst="rect">
            <a:avLst/>
          </a:prstGeom>
        </p:spPr>
      </p:pic>
      <p:sp>
        <p:nvSpPr>
          <p:cNvPr id="13" name="Title 1">
            <a:extLst>
              <a:ext uri="{FF2B5EF4-FFF2-40B4-BE49-F238E27FC236}">
                <a16:creationId xmlns:a16="http://schemas.microsoft.com/office/drawing/2014/main" id="{5D4A92F3-C856-F518-F83D-228B852D92A5}"/>
              </a:ext>
            </a:extLst>
          </p:cNvPr>
          <p:cNvSpPr txBox="1">
            <a:spLocks/>
          </p:cNvSpPr>
          <p:nvPr/>
        </p:nvSpPr>
        <p:spPr>
          <a:xfrm>
            <a:off x="0" y="14096"/>
            <a:ext cx="12283872" cy="710302"/>
          </a:xfrm>
          <a:prstGeom prst="rect">
            <a:avLst/>
          </a:prstGeom>
          <a:solidFill>
            <a:srgbClr val="00B0F0"/>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Nova Cond" panose="020B0506020202020204" pitchFamily="34" charset="0"/>
                <a:ea typeface="+mj-ea"/>
                <a:cs typeface="+mj-cs"/>
              </a:rPr>
              <a:t>   Main challenges (emergency response) Gaza</a:t>
            </a:r>
          </a:p>
        </p:txBody>
      </p:sp>
    </p:spTree>
    <p:extLst>
      <p:ext uri="{BB962C8B-B14F-4D97-AF65-F5344CB8AC3E}">
        <p14:creationId xmlns:p14="http://schemas.microsoft.com/office/powerpoint/2010/main" val="262705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5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7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1500"/>
                                  </p:stCondLst>
                                  <p:iterate>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7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1500"/>
                                  </p:stCondLst>
                                  <p:iterate>
                                    <p:tmPct val="10000"/>
                                  </p:iterate>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7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1500"/>
                                  </p:stCondLst>
                                  <p:iterate>
                                    <p:tmPct val="10000"/>
                                  </p:iterate>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7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BAE2C3-4D3C-26CE-29D8-C34F1832FA10}"/>
            </a:ext>
          </a:extLst>
        </p:cNvPr>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3" name="Rectangle 1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itle 1">
            <a:extLst>
              <a:ext uri="{FF2B5EF4-FFF2-40B4-BE49-F238E27FC236}">
                <a16:creationId xmlns:a16="http://schemas.microsoft.com/office/drawing/2014/main" id="{C22D74D5-8A4C-24AA-7927-8142BB949311}"/>
              </a:ext>
            </a:extLst>
          </p:cNvPr>
          <p:cNvSpPr txBox="1">
            <a:spLocks/>
          </p:cNvSpPr>
          <p:nvPr/>
        </p:nvSpPr>
        <p:spPr>
          <a:xfrm>
            <a:off x="328474" y="350196"/>
            <a:ext cx="5421269" cy="4719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1" i="0" u="none" strike="noStrike" kern="1200" cap="none" spc="0" normalizeH="0" baseline="0" noProof="0">
                <a:ln>
                  <a:noFill/>
                </a:ln>
                <a:solidFill>
                  <a:srgbClr val="156082">
                    <a:lumMod val="60000"/>
                    <a:lumOff val="40000"/>
                  </a:srgbClr>
                </a:solidFill>
                <a:effectLst/>
                <a:uLnTx/>
                <a:uFillTx/>
                <a:latin typeface="Aptos Display" panose="02110004020202020204"/>
                <a:ea typeface="+mj-ea"/>
                <a:cs typeface="+mj-cs"/>
              </a:rPr>
              <a:t>EDUCATION: Priority Setting in Gaza</a:t>
            </a:r>
          </a:p>
        </p:txBody>
      </p:sp>
      <p:sp>
        <p:nvSpPr>
          <p:cNvPr id="2" name="TextBox 1">
            <a:extLst>
              <a:ext uri="{FF2B5EF4-FFF2-40B4-BE49-F238E27FC236}">
                <a16:creationId xmlns:a16="http://schemas.microsoft.com/office/drawing/2014/main" id="{A34F5995-8DC5-3689-CC29-893D3D5BEC17}"/>
              </a:ext>
            </a:extLst>
          </p:cNvPr>
          <p:cNvSpPr txBox="1"/>
          <p:nvPr/>
        </p:nvSpPr>
        <p:spPr>
          <a:xfrm>
            <a:off x="328474" y="3199328"/>
            <a:ext cx="5521910" cy="2217741"/>
          </a:xfrm>
          <a:prstGeom prst="rect">
            <a:avLst/>
          </a:prstGeom>
        </p:spPr>
        <p:txBody>
          <a:bodyPr vert="horz" lIns="91440" tIns="45720" rIns="91440" bIns="45720" rtlCol="0" anchor="ctr">
            <a:noAutofit/>
          </a:bodyPr>
          <a:lstStyle/>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Priority 1: </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Provide 700,000 children from grades KG2 to G12  with a space </a:t>
            </a:r>
            <a:r>
              <a:rPr kumimoji="0" lang="en-US" sz="1600" b="0" i="1" u="none" strike="noStrike" kern="1200" cap="none" spc="0" normalizeH="0" baseline="0" noProof="0" dirty="0">
                <a:ln>
                  <a:noFill/>
                </a:ln>
                <a:solidFill>
                  <a:prstClr val="black"/>
                </a:solidFill>
                <a:effectLst/>
                <a:uLnTx/>
                <a:uFillTx/>
                <a:latin typeface="Aptos" panose="02110004020202020204"/>
                <a:ea typeface="+mn-ea"/>
                <a:cs typeface="+mn-cs"/>
              </a:rPr>
              <a:t>and learning equipment in rehabilitated classrooms, semi-permanent structures (HPT) with secure well protected environment and WASH facilities.</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Priority 2:</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Enhance the quality of learning through targeted programming, professional development and data management systems to ensure increased learning outcomes. </a:t>
            </a:r>
            <a:r>
              <a:rPr kumimoji="0" lang="en-US" sz="1600" b="0" i="1" u="none" strike="noStrike" kern="1200" cap="none" spc="0" normalizeH="0" baseline="0" noProof="0" dirty="0">
                <a:ln>
                  <a:noFill/>
                </a:ln>
                <a:solidFill>
                  <a:prstClr val="black"/>
                </a:solidFill>
                <a:effectLst/>
                <a:uLnTx/>
                <a:uFillTx/>
                <a:latin typeface="Aptos" panose="02110004020202020204"/>
                <a:ea typeface="+mn-ea"/>
                <a:cs typeface="+mn-cs"/>
              </a:rPr>
              <a:t>Provide leadership for the education system through technical support and managing a harmonized approach</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Priority 3: </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The provision of holistic services. </a:t>
            </a:r>
            <a:r>
              <a:rPr kumimoji="0" lang="en-US" sz="1600" b="0" i="1" u="none" strike="noStrike" kern="1200" cap="none" spc="0" normalizeH="0" baseline="0" noProof="0" dirty="0">
                <a:ln>
                  <a:noFill/>
                </a:ln>
                <a:solidFill>
                  <a:prstClr val="black"/>
                </a:solidFill>
                <a:effectLst/>
                <a:uLnTx/>
                <a:uFillTx/>
                <a:latin typeface="Aptos" panose="02110004020202020204"/>
                <a:ea typeface="+mn-ea"/>
                <a:cs typeface="+mn-cs"/>
              </a:rPr>
              <a:t>including the provision of water and school feeding, well being gender responsive and trauma informed activities, disability screening to respond to additional needs creating a model of learning based on equity, inclusivity and protection.</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FC8FB086-3DEC-36BA-285D-93FC9DD143DE}"/>
              </a:ext>
            </a:extLst>
          </p:cNvPr>
          <p:cNvSpPr txBox="1"/>
          <p:nvPr/>
        </p:nvSpPr>
        <p:spPr>
          <a:xfrm>
            <a:off x="6252862" y="1483767"/>
            <a:ext cx="1601601" cy="369332"/>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Infrastructure</a:t>
            </a:r>
          </a:p>
        </p:txBody>
      </p:sp>
      <p:pic>
        <p:nvPicPr>
          <p:cNvPr id="12" name="Picture 11" descr="A group of men standing in a courtyard&#10;&#10;AI-generated content may be incorrect.">
            <a:extLst>
              <a:ext uri="{FF2B5EF4-FFF2-40B4-BE49-F238E27FC236}">
                <a16:creationId xmlns:a16="http://schemas.microsoft.com/office/drawing/2014/main" id="{859F465D-2EC0-F8C3-3966-1688D3180803}"/>
              </a:ext>
            </a:extLst>
          </p:cNvPr>
          <p:cNvPicPr>
            <a:picLocks noChangeAspect="1"/>
          </p:cNvPicPr>
          <p:nvPr/>
        </p:nvPicPr>
        <p:blipFill>
          <a:blip r:embed="rId3">
            <a:extLst>
              <a:ext uri="{28A0092B-C50C-407E-A947-70E740481C1C}">
                <a14:useLocalDpi xmlns:a14="http://schemas.microsoft.com/office/drawing/2010/main" val="0"/>
              </a:ext>
            </a:extLst>
          </a:blip>
          <a:srcRect l="19914" t="11988" r="8740" b="21011"/>
          <a:stretch>
            <a:fillRect/>
          </a:stretch>
        </p:blipFill>
        <p:spPr>
          <a:xfrm>
            <a:off x="6178859" y="2311887"/>
            <a:ext cx="5895635" cy="4152413"/>
          </a:xfrm>
          <a:prstGeom prst="rect">
            <a:avLst/>
          </a:prstGeom>
        </p:spPr>
      </p:pic>
    </p:spTree>
    <p:extLst>
      <p:ext uri="{BB962C8B-B14F-4D97-AF65-F5344CB8AC3E}">
        <p14:creationId xmlns:p14="http://schemas.microsoft.com/office/powerpoint/2010/main" val="991204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2351987D-C7B8-63B2-03A0-B0729C670DD4}"/>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032986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305DBEF2-8895-F998-89BD-3A5AE8323ABD}"/>
              </a:ext>
            </a:extLst>
          </p:cNvPr>
          <p:cNvSpPr txBox="1"/>
          <p:nvPr/>
        </p:nvSpPr>
        <p:spPr>
          <a:xfrm>
            <a:off x="389860" y="1997839"/>
            <a:ext cx="9803451" cy="2862322"/>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4500" b="1"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The solution: A principled approach to </a:t>
            </a:r>
            <a:r>
              <a:rPr kumimoji="0" lang="en-US" sz="4500" b="0"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quality and inclusive learning and healing</a:t>
            </a:r>
            <a:r>
              <a:rPr kumimoji="0" lang="en-US" sz="4500" b="1"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 for every child in Gaza.</a:t>
            </a:r>
          </a:p>
        </p:txBody>
      </p:sp>
      <p:cxnSp>
        <p:nvCxnSpPr>
          <p:cNvPr id="14" name="Conector recto 14">
            <a:extLst>
              <a:ext uri="{FF2B5EF4-FFF2-40B4-BE49-F238E27FC236}">
                <a16:creationId xmlns:a16="http://schemas.microsoft.com/office/drawing/2014/main" id="{4B122826-00D3-649F-2615-EBEF8ED8F564}"/>
              </a:ext>
            </a:extLst>
          </p:cNvPr>
          <p:cNvCxnSpPr>
            <a:cxnSpLocks/>
          </p:cNvCxnSpPr>
          <p:nvPr/>
        </p:nvCxnSpPr>
        <p:spPr>
          <a:xfrm>
            <a:off x="505403" y="2729387"/>
            <a:ext cx="3605203" cy="0"/>
          </a:xfrm>
          <a:prstGeom prst="line">
            <a:avLst/>
          </a:prstGeom>
          <a:ln w="57150">
            <a:solidFill>
              <a:srgbClr val="00AEF0"/>
            </a:solidFill>
          </a:ln>
        </p:spPr>
        <p:style>
          <a:lnRef idx="2">
            <a:schemeClr val="accent1"/>
          </a:lnRef>
          <a:fillRef idx="0">
            <a:schemeClr val="accent1"/>
          </a:fillRef>
          <a:effectRef idx="1">
            <a:schemeClr val="accent1"/>
          </a:effectRef>
          <a:fontRef idx="minor">
            <a:schemeClr val="tx1"/>
          </a:fontRef>
        </p:style>
      </p:cxnSp>
      <p:sp>
        <p:nvSpPr>
          <p:cNvPr id="21" name="TextBox 5">
            <a:extLst>
              <a:ext uri="{FF2B5EF4-FFF2-40B4-BE49-F238E27FC236}">
                <a16:creationId xmlns:a16="http://schemas.microsoft.com/office/drawing/2014/main" id="{DE4F9F12-0089-CA86-5E48-A5E18860D042}"/>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sp>
        <p:nvSpPr>
          <p:cNvPr id="22" name="TextBox 5">
            <a:extLst>
              <a:ext uri="{FF2B5EF4-FFF2-40B4-BE49-F238E27FC236}">
                <a16:creationId xmlns:a16="http://schemas.microsoft.com/office/drawing/2014/main" id="{020921A1-95A5-2E53-28FE-43FFBE17069E}"/>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23" name="Conector recto 14">
            <a:extLst>
              <a:ext uri="{FF2B5EF4-FFF2-40B4-BE49-F238E27FC236}">
                <a16:creationId xmlns:a16="http://schemas.microsoft.com/office/drawing/2014/main" id="{6A52F4D0-6A98-6390-7B87-B13F20F8B9ED}"/>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6949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A2547C8-A6B2-AD9B-171E-4A5B2AB2D56F}"/>
              </a:ext>
            </a:extLst>
          </p:cNvPr>
          <p:cNvSpPr/>
          <p:nvPr/>
        </p:nvSpPr>
        <p:spPr>
          <a:xfrm>
            <a:off x="0" y="0"/>
            <a:ext cx="12192000" cy="6858000"/>
          </a:xfrm>
          <a:prstGeom prst="rect">
            <a:avLst/>
          </a:prstGeom>
          <a:solidFill>
            <a:srgbClr val="00AEF0">
              <a:alpha val="619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A2EF9A19-92F8-BBC8-4380-B47CB2811420}"/>
              </a:ext>
            </a:extLst>
          </p:cNvPr>
          <p:cNvPicPr>
            <a:picLocks noChangeAspect="1"/>
          </p:cNvPicPr>
          <p:nvPr/>
        </p:nvPicPr>
        <p:blipFill>
          <a:blip r:embed="rId2"/>
          <a:stretch>
            <a:fillRect/>
          </a:stretch>
        </p:blipFill>
        <p:spPr>
          <a:xfrm>
            <a:off x="3995617" y="1552317"/>
            <a:ext cx="2826523" cy="4598263"/>
          </a:xfrm>
          <a:prstGeom prst="rect">
            <a:avLst/>
          </a:prstGeom>
        </p:spPr>
      </p:pic>
      <p:sp>
        <p:nvSpPr>
          <p:cNvPr id="8" name="Rectangle: Rounded Corners 4">
            <a:extLst>
              <a:ext uri="{FF2B5EF4-FFF2-40B4-BE49-F238E27FC236}">
                <a16:creationId xmlns:a16="http://schemas.microsoft.com/office/drawing/2014/main" id="{521EE4F4-6030-EAE2-1C81-24B819D3AFAE}"/>
              </a:ext>
            </a:extLst>
          </p:cNvPr>
          <p:cNvSpPr/>
          <p:nvPr/>
        </p:nvSpPr>
        <p:spPr>
          <a:xfrm>
            <a:off x="3995618" y="1560483"/>
            <a:ext cx="2826523" cy="4598262"/>
          </a:xfrm>
          <a:prstGeom prst="roundRect">
            <a:avLst>
              <a:gd name="adj" fmla="val 0"/>
            </a:avLst>
          </a:prstGeom>
          <a:no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5 Interlinked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High-Level Back to Learning &amp; Healing  in Gaza  Principles </a:t>
            </a:r>
          </a:p>
        </p:txBody>
      </p:sp>
      <p:sp>
        <p:nvSpPr>
          <p:cNvPr id="9" name="Rectangle: Rounded Corners 7">
            <a:extLst>
              <a:ext uri="{FF2B5EF4-FFF2-40B4-BE49-F238E27FC236}">
                <a16:creationId xmlns:a16="http://schemas.microsoft.com/office/drawing/2014/main" id="{59126739-D31F-E779-F488-5A7B260E905A}"/>
              </a:ext>
            </a:extLst>
          </p:cNvPr>
          <p:cNvSpPr/>
          <p:nvPr/>
        </p:nvSpPr>
        <p:spPr>
          <a:xfrm>
            <a:off x="389860" y="1552319"/>
            <a:ext cx="3556498" cy="4598262"/>
          </a:xfrm>
          <a:prstGeom prst="roundRect">
            <a:avLst>
              <a:gd name="adj" fmla="val 0"/>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1. Right to quality and inclusive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Every child in Gaza has a right to quality and inclusive learning and services that support healing after profound traumas</a:t>
            </a:r>
          </a:p>
        </p:txBody>
      </p:sp>
      <p:sp>
        <p:nvSpPr>
          <p:cNvPr id="10" name="Rectangle: Rounded Corners 8">
            <a:extLst>
              <a:ext uri="{FF2B5EF4-FFF2-40B4-BE49-F238E27FC236}">
                <a16:creationId xmlns:a16="http://schemas.microsoft.com/office/drawing/2014/main" id="{DA43DA21-4FB2-BB56-1457-85B3F40DA08F}"/>
              </a:ext>
            </a:extLst>
          </p:cNvPr>
          <p:cNvSpPr/>
          <p:nvPr/>
        </p:nvSpPr>
        <p:spPr>
          <a:xfrm>
            <a:off x="6871399" y="1552318"/>
            <a:ext cx="4783253" cy="1137319"/>
          </a:xfrm>
          <a:prstGeom prst="roundRect">
            <a:avLst>
              <a:gd name="adj" fmla="val 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2.  Whole of system view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 ‘whole of system’ view where there is equity in access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multi-sectoral interventions to improve learning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healing outcomes, irrespective of delivery channel </a:t>
            </a:r>
          </a:p>
        </p:txBody>
      </p:sp>
      <p:sp>
        <p:nvSpPr>
          <p:cNvPr id="11" name="Rectangle: Rounded Corners 9">
            <a:extLst>
              <a:ext uri="{FF2B5EF4-FFF2-40B4-BE49-F238E27FC236}">
                <a16:creationId xmlns:a16="http://schemas.microsoft.com/office/drawing/2014/main" id="{A2DC5B08-6E32-BB6C-EE95-0E7BD88A08C1}"/>
              </a:ext>
            </a:extLst>
          </p:cNvPr>
          <p:cNvSpPr/>
          <p:nvPr/>
        </p:nvSpPr>
        <p:spPr>
          <a:xfrm>
            <a:off x="6877117" y="2705966"/>
            <a:ext cx="4783252" cy="1137319"/>
          </a:xfrm>
          <a:prstGeom prst="roundRect">
            <a:avLst>
              <a:gd name="adj" fmla="val 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3. Shared responsibility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accountability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Partners work together around a single plan and results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framework, leveraging unique value add</a:t>
            </a:r>
          </a:p>
        </p:txBody>
      </p:sp>
      <p:sp>
        <p:nvSpPr>
          <p:cNvPr id="12" name="Rectangle: Rounded Corners 10">
            <a:extLst>
              <a:ext uri="{FF2B5EF4-FFF2-40B4-BE49-F238E27FC236}">
                <a16:creationId xmlns:a16="http://schemas.microsoft.com/office/drawing/2014/main" id="{A6C6FA7D-2709-2E33-3811-696CE02BFB2D}"/>
              </a:ext>
            </a:extLst>
          </p:cNvPr>
          <p:cNvSpPr/>
          <p:nvPr/>
        </p:nvSpPr>
        <p:spPr>
          <a:xfrm>
            <a:off x="6877116" y="3859614"/>
            <a:ext cx="4783251" cy="1137319"/>
          </a:xfrm>
          <a:prstGeom prst="roundRect">
            <a:avLst>
              <a:gd name="adj" fmla="val 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4. Financial management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due diligence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Resilient and effective financial management and due diligence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 a complex operating context </a:t>
            </a:r>
          </a:p>
        </p:txBody>
      </p:sp>
      <p:sp>
        <p:nvSpPr>
          <p:cNvPr id="13" name="Rectangle: Rounded Corners 11">
            <a:extLst>
              <a:ext uri="{FF2B5EF4-FFF2-40B4-BE49-F238E27FC236}">
                <a16:creationId xmlns:a16="http://schemas.microsoft.com/office/drawing/2014/main" id="{EA9A0BF8-EE20-E1C6-1C82-C759E74B7180}"/>
              </a:ext>
            </a:extLst>
          </p:cNvPr>
          <p:cNvSpPr/>
          <p:nvPr/>
        </p:nvSpPr>
        <p:spPr>
          <a:xfrm>
            <a:off x="6877116" y="5013262"/>
            <a:ext cx="4783252" cy="1137319"/>
          </a:xfrm>
          <a:prstGeom prst="roundRect">
            <a:avLst>
              <a:gd name="adj" fmla="val 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5. Feedback cycle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Reliable feedback cycle on educational and multi-sectoral interventions, progress on learning and healing outcomes</a:t>
            </a:r>
          </a:p>
        </p:txBody>
      </p:sp>
      <p:sp>
        <p:nvSpPr>
          <p:cNvPr id="18" name="TextBox 5">
            <a:extLst>
              <a:ext uri="{FF2B5EF4-FFF2-40B4-BE49-F238E27FC236}">
                <a16:creationId xmlns:a16="http://schemas.microsoft.com/office/drawing/2014/main" id="{7B23E0B7-A59B-8A1E-9D76-545D4A5455B0}"/>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sp>
        <p:nvSpPr>
          <p:cNvPr id="19" name="TextBox 5">
            <a:extLst>
              <a:ext uri="{FF2B5EF4-FFF2-40B4-BE49-F238E27FC236}">
                <a16:creationId xmlns:a16="http://schemas.microsoft.com/office/drawing/2014/main" id="{27E472FD-69E7-4C0C-597E-CB03D331D125}"/>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20" name="Conector recto 14">
            <a:extLst>
              <a:ext uri="{FF2B5EF4-FFF2-40B4-BE49-F238E27FC236}">
                <a16:creationId xmlns:a16="http://schemas.microsoft.com/office/drawing/2014/main" id="{6CE84BF0-FEA0-EFE0-2B41-D2DAAA3709F2}"/>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2A16DAE-A97C-77B8-CBC7-40BDDEA85658}"/>
              </a:ext>
            </a:extLst>
          </p:cNvPr>
          <p:cNvSpPr txBox="1"/>
          <p:nvPr/>
        </p:nvSpPr>
        <p:spPr>
          <a:xfrm>
            <a:off x="389860" y="1095038"/>
            <a:ext cx="11356663" cy="323165"/>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500" b="1"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The solution: A principled approach to </a:t>
            </a:r>
            <a:r>
              <a:rPr kumimoji="0" lang="en-US" sz="1500" b="0"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quality and inclusive learning and healing</a:t>
            </a:r>
            <a:r>
              <a:rPr kumimoji="0" lang="en-US" sz="1500" b="1" i="0" u="none" strike="noStrike" kern="1200" cap="none" spc="0" normalizeH="0" baseline="0" noProof="0" dirty="0">
                <a:ln>
                  <a:noFill/>
                </a:ln>
                <a:solidFill>
                  <a:srgbClr val="00AEF0"/>
                </a:solidFill>
                <a:effectLst/>
                <a:uLnTx/>
                <a:uFillTx/>
                <a:latin typeface="Noto Sans" pitchFamily="34"/>
                <a:ea typeface="Noto Sans" pitchFamily="34"/>
                <a:cs typeface="Noto Sans" pitchFamily="34"/>
              </a:rPr>
              <a:t> for every child in Gaza.</a:t>
            </a:r>
          </a:p>
        </p:txBody>
      </p:sp>
    </p:spTree>
    <p:extLst>
      <p:ext uri="{BB962C8B-B14F-4D97-AF65-F5344CB8AC3E}">
        <p14:creationId xmlns:p14="http://schemas.microsoft.com/office/powerpoint/2010/main" val="3004633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7585F6-2D62-3CD0-810E-2F8DC009AB81}"/>
              </a:ext>
            </a:extLst>
          </p:cNvPr>
          <p:cNvSpPr txBox="1"/>
          <p:nvPr/>
        </p:nvSpPr>
        <p:spPr>
          <a:xfrm>
            <a:off x="389860" y="1785396"/>
            <a:ext cx="3555638" cy="445968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F0"/>
                </a:solidFill>
                <a:effectLst/>
                <a:uLnTx/>
                <a:uFillTx/>
                <a:latin typeface="Noto Sans" panose="020B0502040504020204" pitchFamily="34" charset="0"/>
                <a:ea typeface="Noto Sans" panose="020B0502040504020204" pitchFamily="34" charset="0"/>
                <a:cs typeface="Noto Sans" panose="020B0502040504020204" pitchFamily="34" charset="0"/>
              </a:rPr>
              <a:t>Strategy 1: Expanding access to reach every child with quality and inclusive in-person learning</a:t>
            </a:r>
          </a:p>
          <a:p>
            <a:pPr marL="0" marR="0" lvl="0" indent="0" algn="l" defTabSz="914400" rtl="0" eaLnBrk="1" fontAlgn="auto" latinLnBrk="0" hangingPunct="1">
              <a:lnSpc>
                <a:spcPct val="115000"/>
              </a:lnSpc>
              <a:spcBef>
                <a:spcPts val="0"/>
              </a:spcBef>
              <a:spcAft>
                <a:spcPts val="0"/>
              </a:spcAft>
              <a:buClr>
                <a:srgbClr val="00AEFF"/>
              </a:buClr>
              <a:buSzTx/>
              <a:buFontTx/>
              <a:buNone/>
              <a:tabLst/>
              <a:defRPr/>
            </a:pPr>
            <a:endParaRPr kumimoji="0" lang="en-US" sz="12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Rotation/shift system to maximize the number of children getting access </a:t>
            </a: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Expand capacity in existing centres by preparing and utilizing additional spaces</a:t>
            </a: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Light touch/minor rehabilitation of damaged schools/classrooms</a:t>
            </a: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Establishing new multi-sectoral Learning Centres in underserved areas, including rubble and unexploded ordinance (UXO) removal</a:t>
            </a: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Integrating NGO/community-led Temporary Learning Spaces into a harmonized networked system.</a:t>
            </a:r>
          </a:p>
          <a:p>
            <a:pPr marL="228600" marR="0" lvl="0" indent="-228600" algn="just" defTabSz="914400" rtl="0" eaLnBrk="1" fontAlgn="auto" latinLnBrk="0" hangingPunct="1">
              <a:lnSpc>
                <a:spcPct val="100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Matching children and the volunteer education workforce to multi-sectoral Learning Centres/Temporary Learning Spaces. In addition, deploying a voluntary workforce for each multi-sectoral LC/TLS and providing them with the capacity building they need to benefit children and young people who are experiencing multiple crises and trauma.</a:t>
            </a:r>
          </a:p>
        </p:txBody>
      </p:sp>
      <p:sp>
        <p:nvSpPr>
          <p:cNvPr id="13" name="TextBox 12">
            <a:extLst>
              <a:ext uri="{FF2B5EF4-FFF2-40B4-BE49-F238E27FC236}">
                <a16:creationId xmlns:a16="http://schemas.microsoft.com/office/drawing/2014/main" id="{839A124F-DE04-C404-3772-BDAB590AC72F}"/>
              </a:ext>
            </a:extLst>
          </p:cNvPr>
          <p:cNvSpPr txBox="1"/>
          <p:nvPr/>
        </p:nvSpPr>
        <p:spPr>
          <a:xfrm>
            <a:off x="389860" y="800374"/>
            <a:ext cx="11356663" cy="40011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000" b="1"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3 interlinked strategies </a:t>
            </a:r>
            <a:r>
              <a:rPr kumimoji="0" lang="en-US" sz="2000" b="0"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to expand access to learning and healing for every child in Gaza.</a:t>
            </a:r>
          </a:p>
        </p:txBody>
      </p:sp>
      <p:sp>
        <p:nvSpPr>
          <p:cNvPr id="16" name="TextBox 15">
            <a:extLst>
              <a:ext uri="{FF2B5EF4-FFF2-40B4-BE49-F238E27FC236}">
                <a16:creationId xmlns:a16="http://schemas.microsoft.com/office/drawing/2014/main" id="{102203C8-1F28-4F2B-0255-22F86BFB7BAB}"/>
              </a:ext>
            </a:extLst>
          </p:cNvPr>
          <p:cNvSpPr txBox="1"/>
          <p:nvPr/>
        </p:nvSpPr>
        <p:spPr>
          <a:xfrm>
            <a:off x="4171228" y="1785396"/>
            <a:ext cx="3682819" cy="415043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F0"/>
                </a:solidFill>
                <a:effectLst/>
                <a:uLnTx/>
                <a:uFillTx/>
                <a:latin typeface="Noto Sans" panose="020B0502040504020204" pitchFamily="34" charset="0"/>
                <a:ea typeface="Noto Sans" panose="020B0502040504020204" pitchFamily="34" charset="0"/>
                <a:cs typeface="Noto Sans" panose="020B0502040504020204" pitchFamily="34" charset="0"/>
              </a:rPr>
              <a:t>Strategy 2: Providing quality and inclusive interventions in multi-sectoral Learning Centres/Temporary Learning Spaces, which improve learning and healing outcomes</a:t>
            </a:r>
          </a:p>
          <a:p>
            <a:pPr marL="0" marR="0" lvl="0" indent="0" algn="l" defTabSz="914400" rtl="0" eaLnBrk="1" fontAlgn="auto" latinLnBrk="0" hangingPunct="1">
              <a:lnSpc>
                <a:spcPct val="115000"/>
              </a:lnSpc>
              <a:spcBef>
                <a:spcPts val="0"/>
              </a:spcBef>
              <a:spcAft>
                <a:spcPts val="0"/>
              </a:spcAft>
              <a:buClr>
                <a:srgbClr val="00AEFF"/>
              </a:buClr>
              <a:buSzTx/>
              <a:buFontTx/>
              <a:buNone/>
              <a:tabLst/>
              <a:defRPr/>
            </a:pPr>
            <a:endParaRPr kumimoji="0" lang="en-US" sz="16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just" defTabSz="914400" rtl="0" eaLnBrk="1" fontAlgn="auto" latinLnBrk="0" hangingPunct="1">
              <a:lnSpc>
                <a:spcPct val="115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Basic furniture including chairs, desks, blackboards, and teaching and learning supplies in every Learning Centre/Temporary Learning Space</a:t>
            </a:r>
          </a:p>
          <a:p>
            <a:pPr marL="228600" marR="0" lvl="0" indent="-228600" algn="just" defTabSz="914400" rtl="0" eaLnBrk="1" fontAlgn="auto" latinLnBrk="0" hangingPunct="1">
              <a:lnSpc>
                <a:spcPct val="115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Teaching and Learning Interventions, including through a non-formal Accelerated Learning Programme (ALP) which is competency-based and based on international standards (4 core subjects + SEL)</a:t>
            </a:r>
          </a:p>
          <a:p>
            <a:pPr marL="228600" marR="0" lvl="0" indent="-228600" algn="just" defTabSz="914400" rtl="0" eaLnBrk="1" fontAlgn="auto" latinLnBrk="0" hangingPunct="1">
              <a:lnSpc>
                <a:spcPct val="115000"/>
              </a:lnSpc>
              <a:spcBef>
                <a:spcPts val="0"/>
              </a:spcBef>
              <a:spcAft>
                <a:spcPts val="80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a:ea typeface="Noto Sans"/>
                <a:cs typeface="Noto Sans"/>
              </a:rPr>
              <a:t>Inclusion and well-being to support learning and healing, in</a:t>
            </a:r>
            <a:r>
              <a:rPr kumimoji="0" lang="en-US" sz="1100" b="0" i="0" u="none" strike="noStrike" kern="100" cap="none" spc="0" normalizeH="0" baseline="0" noProof="0" dirty="0">
                <a:ln>
                  <a:noFill/>
                </a:ln>
                <a:effectLst/>
                <a:uLnTx/>
                <a:uFillTx/>
                <a:latin typeface="Noto Sans"/>
                <a:ea typeface="Noto Sans"/>
                <a:cs typeface="Noto Sans"/>
              </a:rPr>
              <a:t>cluding through Mental Health and Psychosocial Support (MHPSS), </a:t>
            </a:r>
            <a:r>
              <a:rPr kumimoji="0" lang="en-US" sz="1100" b="0" i="0" u="none" strike="noStrike" kern="100" cap="none" spc="0" normalizeH="0" baseline="0" noProof="0" dirty="0">
                <a:ln>
                  <a:noFill/>
                </a:ln>
                <a:solidFill>
                  <a:srgbClr val="000000"/>
                </a:solidFill>
                <a:effectLst/>
                <a:uLnTx/>
                <a:uFillTx/>
                <a:latin typeface="Noto Sans"/>
                <a:ea typeface="Noto Sans"/>
                <a:cs typeface="Noto Sans"/>
              </a:rPr>
              <a:t>disability support, health screening, nutrition, recreation/creative art activities. Referral</a:t>
            </a:r>
            <a:r>
              <a:rPr lang="en-US" sz="1100" kern="100" dirty="0">
                <a:solidFill>
                  <a:srgbClr val="000000"/>
                </a:solidFill>
                <a:latin typeface="Noto Sans"/>
                <a:ea typeface="Noto Sans"/>
                <a:cs typeface="Noto Sans"/>
              </a:rPr>
              <a:t>l to specialized services including UASC.</a:t>
            </a:r>
            <a:endParaRPr kumimoji="0" lang="en-US" sz="1100" b="0" i="0" u="none" strike="noStrike" kern="100" cap="none" spc="0" normalizeH="0" baseline="0" noProof="0" dirty="0">
              <a:ln>
                <a:noFill/>
              </a:ln>
              <a:solidFill>
                <a:prstClr val="black"/>
              </a:solidFill>
              <a:effectLst/>
              <a:uLnTx/>
              <a:uFillTx/>
              <a:latin typeface="Noto Sans"/>
              <a:ea typeface="Noto Sans"/>
              <a:cs typeface="Noto Sans"/>
            </a:endParaRPr>
          </a:p>
        </p:txBody>
      </p:sp>
      <p:sp>
        <p:nvSpPr>
          <p:cNvPr id="17" name="TextBox 16">
            <a:extLst>
              <a:ext uri="{FF2B5EF4-FFF2-40B4-BE49-F238E27FC236}">
                <a16:creationId xmlns:a16="http://schemas.microsoft.com/office/drawing/2014/main" id="{6AFF3026-5A50-7A9E-C097-F3456FBA87E8}"/>
              </a:ext>
            </a:extLst>
          </p:cNvPr>
          <p:cNvSpPr txBox="1"/>
          <p:nvPr/>
        </p:nvSpPr>
        <p:spPr>
          <a:xfrm>
            <a:off x="8142026" y="1785396"/>
            <a:ext cx="3555638" cy="301627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F0"/>
                </a:solidFill>
                <a:effectLst/>
                <a:uLnTx/>
                <a:uFillTx/>
                <a:latin typeface="Noto Sans" panose="020B0502040504020204" pitchFamily="34" charset="0"/>
                <a:ea typeface="Noto Sans" panose="020B0502040504020204" pitchFamily="34" charset="0"/>
                <a:cs typeface="Noto Sans" panose="020B0502040504020204" pitchFamily="34" charset="0"/>
              </a:rPr>
              <a:t>Strategy 3: Governance and accountability to ensure transparency and value for money</a:t>
            </a:r>
          </a:p>
          <a:p>
            <a:pPr marL="0" marR="0" lvl="0" indent="0" algn="l" defTabSz="914400" rtl="0" eaLnBrk="1" fontAlgn="auto" latinLnBrk="0" hangingPunct="1">
              <a:lnSpc>
                <a:spcPct val="115000"/>
              </a:lnSpc>
              <a:spcBef>
                <a:spcPts val="0"/>
              </a:spcBef>
              <a:spcAft>
                <a:spcPts val="0"/>
              </a:spcAft>
              <a:buClr>
                <a:srgbClr val="00AEFF"/>
              </a:buClr>
              <a:buSzTx/>
              <a:buFontTx/>
              <a:buNone/>
              <a:tabLst/>
              <a:defRPr/>
            </a:pPr>
            <a:endPar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just" defTabSz="914400" rtl="0" eaLnBrk="1" fontAlgn="auto" latinLnBrk="0" hangingPunct="1">
              <a:lnSpc>
                <a:spcPct val="115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An e-services </a:t>
            </a:r>
            <a:r>
              <a:rPr lang="en-US" sz="1100" kern="100" dirty="0">
                <a:solidFill>
                  <a:srgbClr val="000000"/>
                </a:solidFill>
                <a:latin typeface="Noto Sans"/>
                <a:ea typeface="Noto Sans"/>
                <a:cs typeface="Noto Sans"/>
              </a:rPr>
              <a:t>system</a:t>
            </a: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 (HR and Learning Management Information System) to support voluntary workforce management, payments, financial reporting, capacity building, printing and distribution of learning material, and to manage student data, referrals to specialized services on MHPSS and health, and track learning progress.</a:t>
            </a:r>
          </a:p>
          <a:p>
            <a:pPr marL="228600" marR="0" lvl="0" indent="-228600" algn="just" defTabSz="914400" rtl="0" eaLnBrk="1" fontAlgn="auto" latinLnBrk="0" hangingPunct="1">
              <a:lnSpc>
                <a:spcPct val="115000"/>
              </a:lnSpc>
              <a:spcBef>
                <a:spcPts val="0"/>
              </a:spcBef>
              <a:spcAft>
                <a:spcPts val="0"/>
              </a:spcAft>
              <a:buClr>
                <a:srgbClr val="00AEFF"/>
              </a:buClr>
              <a:buSzTx/>
              <a:buFont typeface="+mj-lt"/>
              <a:buAutoNum type="arabicPeriod"/>
              <a:tabLst/>
              <a:defRPr/>
            </a:pPr>
            <a:r>
              <a:rPr kumimoji="0" lang="en-US" sz="11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Multi-sectoral Learning Centre Governing Body and Child Council for transparency and accountability to what children and parents are demanding</a:t>
            </a:r>
          </a:p>
        </p:txBody>
      </p:sp>
      <p:sp>
        <p:nvSpPr>
          <p:cNvPr id="19" name="TextBox 5">
            <a:extLst>
              <a:ext uri="{FF2B5EF4-FFF2-40B4-BE49-F238E27FC236}">
                <a16:creationId xmlns:a16="http://schemas.microsoft.com/office/drawing/2014/main" id="{A7270995-D239-F1BC-BEE3-9CDF07F6E616}"/>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AEF0"/>
                </a:solidFill>
                <a:effectLst/>
                <a:uLnTx/>
                <a:uFillTx/>
                <a:latin typeface=""/>
                <a:ea typeface="+mn-ea"/>
                <a:cs typeface="+mn-cs"/>
              </a:rPr>
              <a:t>Every Child In Gaza, Learning And Healing</a:t>
            </a:r>
          </a:p>
        </p:txBody>
      </p:sp>
      <p:sp>
        <p:nvSpPr>
          <p:cNvPr id="20" name="TextBox 5">
            <a:extLst>
              <a:ext uri="{FF2B5EF4-FFF2-40B4-BE49-F238E27FC236}">
                <a16:creationId xmlns:a16="http://schemas.microsoft.com/office/drawing/2014/main" id="{E153C913-37F7-C53F-D50C-EE65BBD47B23}"/>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21" name="Conector recto 14">
            <a:extLst>
              <a:ext uri="{FF2B5EF4-FFF2-40B4-BE49-F238E27FC236}">
                <a16:creationId xmlns:a16="http://schemas.microsoft.com/office/drawing/2014/main" id="{CC7B7AA7-DA8B-6E53-B4C1-1DFFECC8BB46}"/>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7074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BA7E5-CA99-2347-6698-619E85691D90}"/>
            </a:ext>
          </a:extLst>
        </p:cNvPr>
        <p:cNvGrpSpPr/>
        <p:nvPr/>
      </p:nvGrpSpPr>
      <p:grpSpPr>
        <a:xfrm>
          <a:off x="0" y="0"/>
          <a:ext cx="0" cy="0"/>
          <a:chOff x="0" y="0"/>
          <a:chExt cx="0" cy="0"/>
        </a:xfrm>
      </p:grpSpPr>
      <p:sp>
        <p:nvSpPr>
          <p:cNvPr id="11" name="TextBox 5">
            <a:extLst>
              <a:ext uri="{FF2B5EF4-FFF2-40B4-BE49-F238E27FC236}">
                <a16:creationId xmlns:a16="http://schemas.microsoft.com/office/drawing/2014/main" id="{470FE8C3-FF30-D6A2-9E25-07C1F3F3CCE8}"/>
              </a:ext>
            </a:extLst>
          </p:cNvPr>
          <p:cNvSpPr txBox="1"/>
          <p:nvPr/>
        </p:nvSpPr>
        <p:spPr>
          <a:xfrm>
            <a:off x="304955" y="738596"/>
            <a:ext cx="11285287" cy="40011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9FE3"/>
                </a:solidFill>
                <a:effectLst/>
                <a:uLnTx/>
                <a:uFillTx/>
                <a:latin typeface="Noto Sans" panose="020B0502040504020204" pitchFamily="34" charset="0"/>
                <a:ea typeface="Noto Sans" panose="020B0502040504020204" pitchFamily="34" charset="0"/>
                <a:cs typeface="Noto Sans" panose="020B0502040504020204" pitchFamily="34" charset="0"/>
              </a:rPr>
              <a:t>Deep dive: Mental Health and Psychosocial Support </a:t>
            </a:r>
          </a:p>
        </p:txBody>
      </p:sp>
      <p:sp>
        <p:nvSpPr>
          <p:cNvPr id="7" name="TextBox 5">
            <a:extLst>
              <a:ext uri="{FF2B5EF4-FFF2-40B4-BE49-F238E27FC236}">
                <a16:creationId xmlns:a16="http://schemas.microsoft.com/office/drawing/2014/main" id="{69A700D0-0781-DF09-E5AE-504C398E6713}"/>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sp>
        <p:nvSpPr>
          <p:cNvPr id="8" name="TextBox 5">
            <a:extLst>
              <a:ext uri="{FF2B5EF4-FFF2-40B4-BE49-F238E27FC236}">
                <a16:creationId xmlns:a16="http://schemas.microsoft.com/office/drawing/2014/main" id="{4A78D7C3-6884-C4D7-5A1B-68CE3C13734A}"/>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9" name="Conector recto 14">
            <a:extLst>
              <a:ext uri="{FF2B5EF4-FFF2-40B4-BE49-F238E27FC236}">
                <a16:creationId xmlns:a16="http://schemas.microsoft.com/office/drawing/2014/main" id="{D46C7ED3-452F-BD87-B303-FD8344622CB5}"/>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
        <p:nvSpPr>
          <p:cNvPr id="4" name="Rectangle: Rounded Corners 7">
            <a:extLst>
              <a:ext uri="{FF2B5EF4-FFF2-40B4-BE49-F238E27FC236}">
                <a16:creationId xmlns:a16="http://schemas.microsoft.com/office/drawing/2014/main" id="{AB86EA51-558B-492E-EBCB-961787CDD650}"/>
              </a:ext>
            </a:extLst>
          </p:cNvPr>
          <p:cNvSpPr/>
          <p:nvPr/>
        </p:nvSpPr>
        <p:spPr>
          <a:xfrm>
            <a:off x="1551524" y="1661531"/>
            <a:ext cx="2523084" cy="4360171"/>
          </a:xfrm>
          <a:prstGeom prst="roundRect">
            <a:avLst>
              <a:gd name="adj" fmla="val 0"/>
            </a:avLst>
          </a:prstGeom>
          <a:solidFill>
            <a:srgbClr val="0070C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At the centre of our multi-sectoral approach is a laser focus on Mental Health and Psychosocial Support to address trauma and support children’s learning.</a:t>
            </a:r>
          </a:p>
        </p:txBody>
      </p:sp>
      <p:pic>
        <p:nvPicPr>
          <p:cNvPr id="2" name="Picture 1">
            <a:extLst>
              <a:ext uri="{FF2B5EF4-FFF2-40B4-BE49-F238E27FC236}">
                <a16:creationId xmlns:a16="http://schemas.microsoft.com/office/drawing/2014/main" id="{3ABB349F-AA7A-DBC1-5A57-7A4BA91A5939}"/>
              </a:ext>
            </a:extLst>
          </p:cNvPr>
          <p:cNvPicPr>
            <a:picLocks noChangeAspect="1"/>
          </p:cNvPicPr>
          <p:nvPr/>
        </p:nvPicPr>
        <p:blipFill>
          <a:blip r:embed="rId2"/>
          <a:stretch>
            <a:fillRect/>
          </a:stretch>
        </p:blipFill>
        <p:spPr>
          <a:xfrm>
            <a:off x="4358601" y="1564002"/>
            <a:ext cx="6604000" cy="4457700"/>
          </a:xfrm>
          <a:prstGeom prst="rect">
            <a:avLst/>
          </a:prstGeom>
        </p:spPr>
      </p:pic>
      <p:sp>
        <p:nvSpPr>
          <p:cNvPr id="6" name="TextBox 5">
            <a:extLst>
              <a:ext uri="{FF2B5EF4-FFF2-40B4-BE49-F238E27FC236}">
                <a16:creationId xmlns:a16="http://schemas.microsoft.com/office/drawing/2014/main" id="{BF1BD2D7-E645-082C-3589-60C39698A0C3}"/>
              </a:ext>
            </a:extLst>
          </p:cNvPr>
          <p:cNvSpPr txBox="1"/>
          <p:nvPr/>
        </p:nvSpPr>
        <p:spPr>
          <a:xfrm>
            <a:off x="4673608" y="1693899"/>
            <a:ext cx="13453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12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School-based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12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MHPSS</a:t>
            </a:r>
          </a:p>
        </p:txBody>
      </p:sp>
      <p:sp>
        <p:nvSpPr>
          <p:cNvPr id="10" name="TextBox 9">
            <a:extLst>
              <a:ext uri="{FF2B5EF4-FFF2-40B4-BE49-F238E27FC236}">
                <a16:creationId xmlns:a16="http://schemas.microsoft.com/office/drawing/2014/main" id="{4EE9A53E-AF6D-6364-78A0-7E995B9700A0}"/>
              </a:ext>
            </a:extLst>
          </p:cNvPr>
          <p:cNvSpPr txBox="1"/>
          <p:nvPr/>
        </p:nvSpPr>
        <p:spPr>
          <a:xfrm>
            <a:off x="4922573" y="2614202"/>
            <a:ext cx="1266985"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Teacher capacity building &amp; self-care packages</a:t>
            </a:r>
          </a:p>
        </p:txBody>
      </p:sp>
      <p:sp>
        <p:nvSpPr>
          <p:cNvPr id="13" name="TextBox 12">
            <a:extLst>
              <a:ext uri="{FF2B5EF4-FFF2-40B4-BE49-F238E27FC236}">
                <a16:creationId xmlns:a16="http://schemas.microsoft.com/office/drawing/2014/main" id="{CCE2B9BF-C6B0-89C6-EA8F-E1248F82A211}"/>
              </a:ext>
            </a:extLst>
          </p:cNvPr>
          <p:cNvSpPr txBox="1"/>
          <p:nvPr/>
        </p:nvSpPr>
        <p:spPr>
          <a:xfrm>
            <a:off x="4922573" y="3650618"/>
            <a:ext cx="12669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Group-based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activities</a:t>
            </a:r>
          </a:p>
        </p:txBody>
      </p:sp>
      <p:sp>
        <p:nvSpPr>
          <p:cNvPr id="14" name="TextBox 13">
            <a:extLst>
              <a:ext uri="{FF2B5EF4-FFF2-40B4-BE49-F238E27FC236}">
                <a16:creationId xmlns:a16="http://schemas.microsoft.com/office/drawing/2014/main" id="{D57439FA-5F8B-E47A-C083-2DC927B7031C}"/>
              </a:ext>
            </a:extLst>
          </p:cNvPr>
          <p:cNvSpPr txBox="1"/>
          <p:nvPr/>
        </p:nvSpPr>
        <p:spPr>
          <a:xfrm>
            <a:off x="4922573" y="4447810"/>
            <a:ext cx="1266985"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Teachers identifying children in distresss</a:t>
            </a:r>
          </a:p>
        </p:txBody>
      </p:sp>
      <p:sp>
        <p:nvSpPr>
          <p:cNvPr id="15" name="TextBox 14">
            <a:extLst>
              <a:ext uri="{FF2B5EF4-FFF2-40B4-BE49-F238E27FC236}">
                <a16:creationId xmlns:a16="http://schemas.microsoft.com/office/drawing/2014/main" id="{5F3B6546-7BA7-7CE2-ABCD-06DB951E31AF}"/>
              </a:ext>
            </a:extLst>
          </p:cNvPr>
          <p:cNvSpPr txBox="1"/>
          <p:nvPr/>
        </p:nvSpPr>
        <p:spPr>
          <a:xfrm>
            <a:off x="4922573" y="5394868"/>
            <a:ext cx="1266985"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Group Counseling or supportive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LB" sz="9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sessions</a:t>
            </a:r>
          </a:p>
        </p:txBody>
      </p:sp>
      <p:sp>
        <p:nvSpPr>
          <p:cNvPr id="16" name="TextBox 15">
            <a:extLst>
              <a:ext uri="{FF2B5EF4-FFF2-40B4-BE49-F238E27FC236}">
                <a16:creationId xmlns:a16="http://schemas.microsoft.com/office/drawing/2014/main" id="{E310F740-9AA0-A166-6DE9-C63D68A3C155}"/>
              </a:ext>
            </a:extLst>
          </p:cNvPr>
          <p:cNvSpPr txBox="1"/>
          <p:nvPr/>
        </p:nvSpPr>
        <p:spPr>
          <a:xfrm>
            <a:off x="7788114" y="1683013"/>
            <a:ext cx="222139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12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Family centers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12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community services</a:t>
            </a:r>
          </a:p>
        </p:txBody>
      </p:sp>
      <p:sp>
        <p:nvSpPr>
          <p:cNvPr id="18" name="TextBox 17">
            <a:extLst>
              <a:ext uri="{FF2B5EF4-FFF2-40B4-BE49-F238E27FC236}">
                <a16:creationId xmlns:a16="http://schemas.microsoft.com/office/drawing/2014/main" id="{B8EA263C-26E4-ECA4-571C-5960431C3957}"/>
              </a:ext>
            </a:extLst>
          </p:cNvPr>
          <p:cNvSpPr txBox="1"/>
          <p:nvPr/>
        </p:nvSpPr>
        <p:spPr>
          <a:xfrm>
            <a:off x="6393552" y="1693899"/>
            <a:ext cx="13453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12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Referral pathways</a:t>
            </a:r>
          </a:p>
        </p:txBody>
      </p:sp>
      <p:sp>
        <p:nvSpPr>
          <p:cNvPr id="19" name="TextBox 18">
            <a:extLst>
              <a:ext uri="{FF2B5EF4-FFF2-40B4-BE49-F238E27FC236}">
                <a16:creationId xmlns:a16="http://schemas.microsoft.com/office/drawing/2014/main" id="{7F9C6B5D-144F-B40E-2771-4411213931DA}"/>
              </a:ext>
            </a:extLst>
          </p:cNvPr>
          <p:cNvSpPr txBox="1"/>
          <p:nvPr/>
        </p:nvSpPr>
        <p:spPr>
          <a:xfrm>
            <a:off x="8407429" y="2762098"/>
            <a:ext cx="982766" cy="7540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Level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Sepcialized services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Clinical psychologists</a:t>
            </a:r>
          </a:p>
        </p:txBody>
      </p:sp>
      <p:sp>
        <p:nvSpPr>
          <p:cNvPr id="20" name="TextBox 19">
            <a:extLst>
              <a:ext uri="{FF2B5EF4-FFF2-40B4-BE49-F238E27FC236}">
                <a16:creationId xmlns:a16="http://schemas.microsoft.com/office/drawing/2014/main" id="{89E2D6EB-81C5-13F0-87D2-21F252800073}"/>
              </a:ext>
            </a:extLst>
          </p:cNvPr>
          <p:cNvSpPr txBox="1"/>
          <p:nvPr/>
        </p:nvSpPr>
        <p:spPr>
          <a:xfrm>
            <a:off x="7973954" y="3661158"/>
            <a:ext cx="186356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Level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Focused non-specilled seed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Group counselling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Individual supportive sessions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People in distress</a:t>
            </a:r>
          </a:p>
        </p:txBody>
      </p:sp>
      <p:sp>
        <p:nvSpPr>
          <p:cNvPr id="21" name="TextBox 20">
            <a:extLst>
              <a:ext uri="{FF2B5EF4-FFF2-40B4-BE49-F238E27FC236}">
                <a16:creationId xmlns:a16="http://schemas.microsoft.com/office/drawing/2014/main" id="{672A263C-737E-F5EE-195C-8BE6C38B9011}"/>
              </a:ext>
            </a:extLst>
          </p:cNvPr>
          <p:cNvSpPr txBox="1"/>
          <p:nvPr/>
        </p:nvSpPr>
        <p:spPr>
          <a:xfrm>
            <a:off x="7967025" y="4532964"/>
            <a:ext cx="1863569"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Level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Community &amp; family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Psychosocial activities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Parent and caregiver engagement</a:t>
            </a:r>
          </a:p>
        </p:txBody>
      </p:sp>
      <p:sp>
        <p:nvSpPr>
          <p:cNvPr id="22" name="TextBox 21">
            <a:extLst>
              <a:ext uri="{FF2B5EF4-FFF2-40B4-BE49-F238E27FC236}">
                <a16:creationId xmlns:a16="http://schemas.microsoft.com/office/drawing/2014/main" id="{C108ADD1-16EF-083C-6EF9-2E1234B34F88}"/>
              </a:ext>
            </a:extLst>
          </p:cNvPr>
          <p:cNvSpPr txBox="1"/>
          <p:nvPr/>
        </p:nvSpPr>
        <p:spPr>
          <a:xfrm>
            <a:off x="7676142" y="5344003"/>
            <a:ext cx="2445337"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Level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900" b="1"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Basic services &amp; security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Safe and structured learning environments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LB" sz="8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Protective routines</a:t>
            </a:r>
          </a:p>
        </p:txBody>
      </p:sp>
    </p:spTree>
    <p:extLst>
      <p:ext uri="{BB962C8B-B14F-4D97-AF65-F5344CB8AC3E}">
        <p14:creationId xmlns:p14="http://schemas.microsoft.com/office/powerpoint/2010/main" val="1698702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BE2BDF13-AD19-E575-3AC7-6E37BC6CB725}"/>
              </a:ext>
            </a:extLst>
          </p:cNvPr>
          <p:cNvSpPr txBox="1"/>
          <p:nvPr/>
        </p:nvSpPr>
        <p:spPr>
          <a:xfrm>
            <a:off x="377467" y="754353"/>
            <a:ext cx="11335948" cy="707886"/>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000" b="1" i="0" u="none" strike="noStrike" kern="0" cap="none" spc="0" normalizeH="0" baseline="0" noProof="0" dirty="0">
                <a:ln>
                  <a:noFill/>
                </a:ln>
                <a:solidFill>
                  <a:srgbClr val="00AEEF"/>
                </a:solidFill>
                <a:effectLst/>
                <a:uLnTx/>
                <a:uFillTx/>
                <a:latin typeface="Noto Sans" pitchFamily="34"/>
                <a:ea typeface="Noto Sans" pitchFamily="34"/>
                <a:cs typeface="Noto Sans" pitchFamily="34"/>
              </a:rPr>
              <a:t>Partners </a:t>
            </a:r>
            <a:r>
              <a:rPr kumimoji="0" lang="en-US" sz="2000" b="1"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are already reaching more than 399,514 children with vital in-person (face-to-face) learning and healing services </a:t>
            </a:r>
            <a:r>
              <a:rPr kumimoji="0" lang="en-US" sz="2000" b="1" i="0" u="none" strike="noStrike" kern="0" cap="none" spc="0" normalizeH="0" baseline="0" noProof="0" dirty="0">
                <a:ln>
                  <a:noFill/>
                </a:ln>
                <a:solidFill>
                  <a:srgbClr val="00AEEF"/>
                </a:solidFill>
                <a:effectLst/>
                <a:uLnTx/>
                <a:uFillTx/>
                <a:latin typeface="Noto Sans" pitchFamily="34"/>
                <a:ea typeface="Noto Sans" pitchFamily="34"/>
                <a:cs typeface="Noto Sans" pitchFamily="34"/>
              </a:rPr>
              <a:t>(</a:t>
            </a:r>
            <a:r>
              <a:rPr lang="en-US" sz="2000" b="1" dirty="0">
                <a:solidFill>
                  <a:srgbClr val="00AEEF"/>
                </a:solidFill>
                <a:latin typeface="Noto Sans" pitchFamily="34"/>
                <a:ea typeface="Noto Sans" pitchFamily="34"/>
                <a:cs typeface="Noto Sans" pitchFamily="34"/>
              </a:rPr>
              <a:t>57</a:t>
            </a:r>
            <a:r>
              <a:rPr kumimoji="0" lang="en-US" sz="2000" b="1"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 of all school-aged children)</a:t>
            </a:r>
          </a:p>
        </p:txBody>
      </p:sp>
      <p:cxnSp>
        <p:nvCxnSpPr>
          <p:cNvPr id="8" name="Conector recto 7">
            <a:extLst>
              <a:ext uri="{FF2B5EF4-FFF2-40B4-BE49-F238E27FC236}">
                <a16:creationId xmlns:a16="http://schemas.microsoft.com/office/drawing/2014/main" id="{0633A8AA-DF7B-B062-A5E7-2482B970A675}"/>
              </a:ext>
            </a:extLst>
          </p:cNvPr>
          <p:cNvCxnSpPr/>
          <p:nvPr/>
        </p:nvCxnSpPr>
        <p:spPr>
          <a:xfrm>
            <a:off x="478585" y="3607312"/>
            <a:ext cx="11234830" cy="0"/>
          </a:xfrm>
          <a:prstGeom prst="line">
            <a:avLst/>
          </a:prstGeom>
          <a:ln w="12700">
            <a:solidFill>
              <a:srgbClr val="00AEF0"/>
            </a:solidFill>
            <a:prstDash val="sysDot"/>
          </a:ln>
        </p:spPr>
        <p:style>
          <a:lnRef idx="2">
            <a:schemeClr val="accent1"/>
          </a:lnRef>
          <a:fillRef idx="0">
            <a:schemeClr val="accent1"/>
          </a:fillRef>
          <a:effectRef idx="1">
            <a:schemeClr val="accent1"/>
          </a:effectRef>
          <a:fontRef idx="minor">
            <a:schemeClr val="tx1"/>
          </a:fontRef>
        </p:style>
      </p:cxnSp>
      <p:cxnSp>
        <p:nvCxnSpPr>
          <p:cNvPr id="9" name="Conector recto 8">
            <a:extLst>
              <a:ext uri="{FF2B5EF4-FFF2-40B4-BE49-F238E27FC236}">
                <a16:creationId xmlns:a16="http://schemas.microsoft.com/office/drawing/2014/main" id="{986153DE-D3C6-AE00-EFF7-42087FE5C23F}"/>
              </a:ext>
            </a:extLst>
          </p:cNvPr>
          <p:cNvCxnSpPr/>
          <p:nvPr/>
        </p:nvCxnSpPr>
        <p:spPr>
          <a:xfrm>
            <a:off x="478585" y="5309749"/>
            <a:ext cx="11234830" cy="0"/>
          </a:xfrm>
          <a:prstGeom prst="line">
            <a:avLst/>
          </a:prstGeom>
          <a:ln w="12700">
            <a:solidFill>
              <a:srgbClr val="00AEF0"/>
            </a:solidFill>
            <a:prstDash val="sysDot"/>
          </a:ln>
        </p:spPr>
        <p:style>
          <a:lnRef idx="2">
            <a:schemeClr val="accent1"/>
          </a:lnRef>
          <a:fillRef idx="0">
            <a:schemeClr val="accent1"/>
          </a:fillRef>
          <a:effectRef idx="1">
            <a:schemeClr val="accent1"/>
          </a:effectRef>
          <a:fontRef idx="minor">
            <a:schemeClr val="tx1"/>
          </a:fontRef>
        </p:style>
      </p:cxnSp>
      <p:pic>
        <p:nvPicPr>
          <p:cNvPr id="10" name="Picture 8" descr="A logo of a bird with a flag and a black text&#10;&#10;AI-generated content may be incorrect.">
            <a:extLst>
              <a:ext uri="{FF2B5EF4-FFF2-40B4-BE49-F238E27FC236}">
                <a16:creationId xmlns:a16="http://schemas.microsoft.com/office/drawing/2014/main" id="{291B6664-10A8-F0B5-DF2D-D96C81FF77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993" y="2089258"/>
            <a:ext cx="1011499" cy="1142151"/>
          </a:xfrm>
          <a:prstGeom prst="rect">
            <a:avLst/>
          </a:prstGeom>
          <a:noFill/>
        </p:spPr>
      </p:pic>
      <p:pic>
        <p:nvPicPr>
          <p:cNvPr id="12" name="Picture 11" descr="Blue text on a black background&#10;&#10;AI-generated content may be incorrect.">
            <a:extLst>
              <a:ext uri="{FF2B5EF4-FFF2-40B4-BE49-F238E27FC236}">
                <a16:creationId xmlns:a16="http://schemas.microsoft.com/office/drawing/2014/main" id="{B0E8E1E3-1C6D-CD87-F3DE-7DFDD84E1E0B}"/>
              </a:ext>
            </a:extLst>
          </p:cNvPr>
          <p:cNvPicPr>
            <a:picLocks noChangeAspect="1"/>
          </p:cNvPicPr>
          <p:nvPr/>
        </p:nvPicPr>
        <p:blipFill>
          <a:blip r:embed="rId3">
            <a:extLst>
              <a:ext uri="{28A0092B-C50C-407E-A947-70E740481C1C}">
                <a14:useLocalDpi xmlns:a14="http://schemas.microsoft.com/office/drawing/2010/main" val="0"/>
              </a:ext>
            </a:extLst>
          </a:blip>
          <a:srcRect t="1" b="-3740"/>
          <a:stretch>
            <a:fillRect/>
          </a:stretch>
        </p:blipFill>
        <p:spPr>
          <a:xfrm>
            <a:off x="495993" y="3812544"/>
            <a:ext cx="2383398" cy="728562"/>
          </a:xfrm>
          <a:prstGeom prst="rect">
            <a:avLst/>
          </a:prstGeom>
        </p:spPr>
      </p:pic>
      <p:sp>
        <p:nvSpPr>
          <p:cNvPr id="14" name="TextBox 3">
            <a:extLst>
              <a:ext uri="{FF2B5EF4-FFF2-40B4-BE49-F238E27FC236}">
                <a16:creationId xmlns:a16="http://schemas.microsoft.com/office/drawing/2014/main" id="{6F3A57A4-49D8-660B-3B92-990CD9FC57A2}"/>
              </a:ext>
            </a:extLst>
          </p:cNvPr>
          <p:cNvSpPr txBox="1"/>
          <p:nvPr/>
        </p:nvSpPr>
        <p:spPr>
          <a:xfrm>
            <a:off x="3117893" y="1670369"/>
            <a:ext cx="8595522" cy="1600438"/>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260,000 </a:t>
            </a: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children are enrolled and attending MoEHE-UNICEF Learning Centres – 172- across the Gaza Strip (new LCs ready to be opened in Gaza City) through face-to-face modality</a:t>
            </a:r>
          </a:p>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Embedded MHPSS/SEL in Temporary Learning Space to support children’s emotional regulation, safety, and readiness to learn (50,000 are receiving structured L3 MHPSS and expected 20% to go for specialized service)</a:t>
            </a:r>
          </a:p>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Basic back to learning supplies are ordered (25,500 SIC, 4,000 ECD kits)</a:t>
            </a:r>
            <a:endParaRPr lang="en-US" sz="14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Monthly incentives </a:t>
            </a:r>
          </a:p>
        </p:txBody>
      </p:sp>
      <p:sp>
        <p:nvSpPr>
          <p:cNvPr id="16" name="TextBox 12">
            <a:extLst>
              <a:ext uri="{FF2B5EF4-FFF2-40B4-BE49-F238E27FC236}">
                <a16:creationId xmlns:a16="http://schemas.microsoft.com/office/drawing/2014/main" id="{CB8F9A54-4608-0357-29E0-09B94261B500}"/>
              </a:ext>
            </a:extLst>
          </p:cNvPr>
          <p:cNvSpPr txBox="1"/>
          <p:nvPr/>
        </p:nvSpPr>
        <p:spPr>
          <a:xfrm>
            <a:off x="3117891" y="3756276"/>
            <a:ext cx="8578115" cy="1400383"/>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lang="en-US" sz="1400" b="1" dirty="0">
                <a:solidFill>
                  <a:prstClr val="black"/>
                </a:solidFill>
                <a:latin typeface="Noto Sans" panose="020B0502040504020204" pitchFamily="34" charset="0"/>
                <a:ea typeface="Noto Sans" panose="020B0502040504020204" pitchFamily="34" charset="0"/>
                <a:cs typeface="Noto Sans" panose="020B0502040504020204" pitchFamily="34" charset="0"/>
              </a:rPr>
              <a:t>154,514</a:t>
            </a:r>
            <a:r>
              <a:rPr kumimoji="0" lang="en-US" sz="14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children attending partner and community-based Temporary Learning Spaces </a:t>
            </a:r>
          </a:p>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Cluster with partners is finalizing the damage assessment of PA schools to identify immediate light-touch/minor rehabilitation priorities </a:t>
            </a:r>
          </a:p>
          <a:p>
            <a:pPr marL="285750" marR="0" lvl="0" indent="-285750" algn="just"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Plans to train teachers and facilitators to identify distress early and refer children requiring specialized support.</a:t>
            </a:r>
          </a:p>
          <a:p>
            <a:pPr marL="285750" marR="0" lvl="0" indent="-285750" algn="l" defTabSz="914400" rtl="0" eaLnBrk="1" fontAlgn="auto" latinLnBrk="0" hangingPunct="1">
              <a:lnSpc>
                <a:spcPct val="100000"/>
              </a:lnSpc>
              <a:spcBef>
                <a:spcPts val="0"/>
              </a:spcBef>
              <a:spcAft>
                <a:spcPts val="0"/>
              </a:spcAft>
              <a:buClr>
                <a:srgbClr val="00AEFF"/>
              </a:buClr>
              <a:buSzTx/>
              <a:buFont typeface="Wingdings" panose="05000000000000000000" pitchFamily="2" charset="2"/>
              <a:buChar char="ü"/>
              <a:tabLst/>
              <a:defRPr/>
            </a:pPr>
            <a:endParaRPr kumimoji="0" lang="en-US" sz="1500" b="0" i="0" u="none" strike="noStrike" kern="12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TextBox 5">
            <a:extLst>
              <a:ext uri="{FF2B5EF4-FFF2-40B4-BE49-F238E27FC236}">
                <a16:creationId xmlns:a16="http://schemas.microsoft.com/office/drawing/2014/main" id="{56940195-AFBF-8B29-D140-C1AFF219A26A}"/>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3" name="Conector recto 14">
            <a:extLst>
              <a:ext uri="{FF2B5EF4-FFF2-40B4-BE49-F238E27FC236}">
                <a16:creationId xmlns:a16="http://schemas.microsoft.com/office/drawing/2014/main" id="{EE6EFAED-DF0D-7F96-F2CD-3BB6F608B97F}"/>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07C16609-EF2C-932A-70DE-BA90DBFC0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993" y="2075037"/>
            <a:ext cx="1133398" cy="1142151"/>
          </a:xfrm>
          <a:prstGeom prst="rect">
            <a:avLst/>
          </a:prstGeom>
        </p:spPr>
      </p:pic>
      <p:sp>
        <p:nvSpPr>
          <p:cNvPr id="4" name="TextBox 5">
            <a:extLst>
              <a:ext uri="{FF2B5EF4-FFF2-40B4-BE49-F238E27FC236}">
                <a16:creationId xmlns:a16="http://schemas.microsoft.com/office/drawing/2014/main" id="{59A03AC5-F153-3E7F-2777-5E291557C0C4}"/>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spTree>
    <p:extLst>
      <p:ext uri="{BB962C8B-B14F-4D97-AF65-F5344CB8AC3E}">
        <p14:creationId xmlns:p14="http://schemas.microsoft.com/office/powerpoint/2010/main" val="573891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16790CF-9617-96EF-4F6E-6081862BF141}"/>
              </a:ext>
            </a:extLst>
          </p:cNvPr>
          <p:cNvPicPr>
            <a:picLocks noChangeAspect="1"/>
          </p:cNvPicPr>
          <p:nvPr/>
        </p:nvPicPr>
        <p:blipFill>
          <a:blip r:embed="rId3"/>
          <a:stretch>
            <a:fillRect/>
          </a:stretch>
        </p:blipFill>
        <p:spPr>
          <a:xfrm>
            <a:off x="3382710" y="3176616"/>
            <a:ext cx="7563205" cy="299448"/>
          </a:xfrm>
          <a:prstGeom prst="rect">
            <a:avLst/>
          </a:prstGeom>
        </p:spPr>
      </p:pic>
      <p:pic>
        <p:nvPicPr>
          <p:cNvPr id="65" name="Picture 64">
            <a:extLst>
              <a:ext uri="{FF2B5EF4-FFF2-40B4-BE49-F238E27FC236}">
                <a16:creationId xmlns:a16="http://schemas.microsoft.com/office/drawing/2014/main" id="{1CC42D1F-814D-5F20-1F47-62C42E170A40}"/>
              </a:ext>
            </a:extLst>
          </p:cNvPr>
          <p:cNvPicPr>
            <a:picLocks noChangeAspect="1"/>
          </p:cNvPicPr>
          <p:nvPr/>
        </p:nvPicPr>
        <p:blipFill>
          <a:blip r:embed="rId3"/>
          <a:stretch>
            <a:fillRect/>
          </a:stretch>
        </p:blipFill>
        <p:spPr>
          <a:xfrm>
            <a:off x="3368174" y="4586398"/>
            <a:ext cx="7563205" cy="367334"/>
          </a:xfrm>
          <a:prstGeom prst="rect">
            <a:avLst/>
          </a:prstGeom>
        </p:spPr>
      </p:pic>
      <p:pic>
        <p:nvPicPr>
          <p:cNvPr id="66" name="Picture 65">
            <a:extLst>
              <a:ext uri="{FF2B5EF4-FFF2-40B4-BE49-F238E27FC236}">
                <a16:creationId xmlns:a16="http://schemas.microsoft.com/office/drawing/2014/main" id="{AB0ABAC6-07A2-1E16-9CFC-552C7F7C1C1A}"/>
              </a:ext>
            </a:extLst>
          </p:cNvPr>
          <p:cNvPicPr>
            <a:picLocks noChangeAspect="1"/>
          </p:cNvPicPr>
          <p:nvPr/>
        </p:nvPicPr>
        <p:blipFill>
          <a:blip r:embed="rId3"/>
          <a:stretch>
            <a:fillRect/>
          </a:stretch>
        </p:blipFill>
        <p:spPr>
          <a:xfrm>
            <a:off x="3368174" y="5372211"/>
            <a:ext cx="7563205" cy="367334"/>
          </a:xfrm>
          <a:prstGeom prst="rect">
            <a:avLst/>
          </a:prstGeom>
        </p:spPr>
      </p:pic>
      <p:sp>
        <p:nvSpPr>
          <p:cNvPr id="6" name="TextBox 5">
            <a:extLst>
              <a:ext uri="{FF2B5EF4-FFF2-40B4-BE49-F238E27FC236}">
                <a16:creationId xmlns:a16="http://schemas.microsoft.com/office/drawing/2014/main" id="{A6D4B35F-7952-EC54-2897-FA11CA9800E6}"/>
              </a:ext>
            </a:extLst>
          </p:cNvPr>
          <p:cNvSpPr txBox="1"/>
          <p:nvPr/>
        </p:nvSpPr>
        <p:spPr>
          <a:xfrm>
            <a:off x="330618" y="787869"/>
            <a:ext cx="11285287" cy="92333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2000" b="1"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We estimate that the per-child cost for providing and sustaining access to Learning Centres/Temporary Learning Centres for 1 year is approximately US$281.07</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400" b="0" i="0" u="none" strike="noStrike" kern="1200" cap="none" spc="0" normalizeH="0" baseline="0" noProof="0" dirty="0">
                <a:ln>
                  <a:noFill/>
                </a:ln>
                <a:solidFill>
                  <a:srgbClr val="00AEEF"/>
                </a:solidFill>
                <a:effectLst/>
                <a:uLnTx/>
                <a:uFillTx/>
                <a:latin typeface="Noto Sans" pitchFamily="34"/>
                <a:ea typeface="Noto Sans" pitchFamily="34"/>
                <a:cs typeface="Noto Sans" pitchFamily="34"/>
              </a:rPr>
              <a:t>(indicative and subject to change)*</a:t>
            </a:r>
          </a:p>
        </p:txBody>
      </p:sp>
      <p:sp>
        <p:nvSpPr>
          <p:cNvPr id="9" name="Rectangle 6">
            <a:extLst>
              <a:ext uri="{FF2B5EF4-FFF2-40B4-BE49-F238E27FC236}">
                <a16:creationId xmlns:a16="http://schemas.microsoft.com/office/drawing/2014/main" id="{7CCEDCC2-D40C-BA1D-BE9E-D45BA48FAAAA}"/>
              </a:ext>
            </a:extLst>
          </p:cNvPr>
          <p:cNvSpPr/>
          <p:nvPr/>
        </p:nvSpPr>
        <p:spPr>
          <a:xfrm>
            <a:off x="2148975" y="1893662"/>
            <a:ext cx="1226148" cy="568562"/>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US$281.07</a:t>
            </a:r>
          </a:p>
        </p:txBody>
      </p:sp>
      <p:sp>
        <p:nvSpPr>
          <p:cNvPr id="10" name="Rectangle 10">
            <a:extLst>
              <a:ext uri="{FF2B5EF4-FFF2-40B4-BE49-F238E27FC236}">
                <a16:creationId xmlns:a16="http://schemas.microsoft.com/office/drawing/2014/main" id="{E92B8298-4D1E-0392-D68F-EFB4010B6047}"/>
              </a:ext>
            </a:extLst>
          </p:cNvPr>
          <p:cNvSpPr/>
          <p:nvPr/>
        </p:nvSpPr>
        <p:spPr>
          <a:xfrm>
            <a:off x="2148975" y="2839758"/>
            <a:ext cx="1217595" cy="316918"/>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US$35.73</a:t>
            </a:r>
          </a:p>
        </p:txBody>
      </p:sp>
      <p:sp>
        <p:nvSpPr>
          <p:cNvPr id="11" name="Rectangle 11">
            <a:extLst>
              <a:ext uri="{FF2B5EF4-FFF2-40B4-BE49-F238E27FC236}">
                <a16:creationId xmlns:a16="http://schemas.microsoft.com/office/drawing/2014/main" id="{776826EF-F04C-0286-6FC3-65D8A23DF559}"/>
              </a:ext>
            </a:extLst>
          </p:cNvPr>
          <p:cNvSpPr/>
          <p:nvPr/>
        </p:nvSpPr>
        <p:spPr>
          <a:xfrm>
            <a:off x="2148975" y="3182880"/>
            <a:ext cx="1217595" cy="300202"/>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US$18.05</a:t>
            </a:r>
          </a:p>
        </p:txBody>
      </p:sp>
      <p:sp>
        <p:nvSpPr>
          <p:cNvPr id="12" name="Rectangle 12">
            <a:extLst>
              <a:ext uri="{FF2B5EF4-FFF2-40B4-BE49-F238E27FC236}">
                <a16:creationId xmlns:a16="http://schemas.microsoft.com/office/drawing/2014/main" id="{C4720064-0598-7A99-7782-AD7A3820CBD9}"/>
              </a:ext>
            </a:extLst>
          </p:cNvPr>
          <p:cNvSpPr/>
          <p:nvPr/>
        </p:nvSpPr>
        <p:spPr>
          <a:xfrm>
            <a:off x="2148975" y="3509286"/>
            <a:ext cx="1217595" cy="311459"/>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
                <a:ea typeface="+mn-ea"/>
                <a:cs typeface="+mn-cs"/>
              </a:rPr>
              <a:t>US$7.89</a:t>
            </a:r>
          </a:p>
        </p:txBody>
      </p:sp>
      <p:sp>
        <p:nvSpPr>
          <p:cNvPr id="13" name="Rectangle 13">
            <a:extLst>
              <a:ext uri="{FF2B5EF4-FFF2-40B4-BE49-F238E27FC236}">
                <a16:creationId xmlns:a16="http://schemas.microsoft.com/office/drawing/2014/main" id="{22C444BD-23D1-E920-6B05-0412DCC5122D}"/>
              </a:ext>
            </a:extLst>
          </p:cNvPr>
          <p:cNvSpPr/>
          <p:nvPr/>
        </p:nvSpPr>
        <p:spPr>
          <a:xfrm>
            <a:off x="2151561" y="4206372"/>
            <a:ext cx="1201549" cy="378080"/>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US$109.83</a:t>
            </a:r>
          </a:p>
        </p:txBody>
      </p:sp>
      <p:sp>
        <p:nvSpPr>
          <p:cNvPr id="14" name="Rectangle 14">
            <a:extLst>
              <a:ext uri="{FF2B5EF4-FFF2-40B4-BE49-F238E27FC236}">
                <a16:creationId xmlns:a16="http://schemas.microsoft.com/office/drawing/2014/main" id="{273164CD-5859-E145-E687-65C8744D0137}"/>
              </a:ext>
            </a:extLst>
          </p:cNvPr>
          <p:cNvSpPr/>
          <p:nvPr/>
        </p:nvSpPr>
        <p:spPr>
          <a:xfrm>
            <a:off x="2151561" y="4594749"/>
            <a:ext cx="1201549" cy="373756"/>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US$107.14</a:t>
            </a:r>
          </a:p>
        </p:txBody>
      </p:sp>
      <p:sp>
        <p:nvSpPr>
          <p:cNvPr id="15" name="Rectangle 15">
            <a:extLst>
              <a:ext uri="{FF2B5EF4-FFF2-40B4-BE49-F238E27FC236}">
                <a16:creationId xmlns:a16="http://schemas.microsoft.com/office/drawing/2014/main" id="{1A45E3C9-5C71-164F-4126-618CD2D72D7B}"/>
              </a:ext>
            </a:extLst>
          </p:cNvPr>
          <p:cNvSpPr/>
          <p:nvPr/>
        </p:nvSpPr>
        <p:spPr>
          <a:xfrm>
            <a:off x="2151561" y="4978299"/>
            <a:ext cx="1201549" cy="378080"/>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US$1.50</a:t>
            </a:r>
          </a:p>
        </p:txBody>
      </p:sp>
      <p:sp>
        <p:nvSpPr>
          <p:cNvPr id="16" name="Rectangle 16">
            <a:extLst>
              <a:ext uri="{FF2B5EF4-FFF2-40B4-BE49-F238E27FC236}">
                <a16:creationId xmlns:a16="http://schemas.microsoft.com/office/drawing/2014/main" id="{39A15F76-28D1-92F7-BEC6-4E130B183B63}"/>
              </a:ext>
            </a:extLst>
          </p:cNvPr>
          <p:cNvSpPr/>
          <p:nvPr/>
        </p:nvSpPr>
        <p:spPr>
          <a:xfrm>
            <a:off x="2151561" y="5371567"/>
            <a:ext cx="1201549" cy="372776"/>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US$0.30</a:t>
            </a:r>
          </a:p>
        </p:txBody>
      </p:sp>
      <p:sp>
        <p:nvSpPr>
          <p:cNvPr id="17" name="Rectangle 18">
            <a:extLst>
              <a:ext uri="{FF2B5EF4-FFF2-40B4-BE49-F238E27FC236}">
                <a16:creationId xmlns:a16="http://schemas.microsoft.com/office/drawing/2014/main" id="{59A9FD68-D103-92C6-B6B1-77700D20AAAA}"/>
              </a:ext>
            </a:extLst>
          </p:cNvPr>
          <p:cNvSpPr/>
          <p:nvPr/>
        </p:nvSpPr>
        <p:spPr>
          <a:xfrm>
            <a:off x="2147065" y="5758832"/>
            <a:ext cx="1204860" cy="408747"/>
          </a:xfrm>
          <a:prstGeom prst="rect">
            <a:avLst/>
          </a:prstGeom>
          <a:solidFill>
            <a:srgbClr val="00AEF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US$0.63</a:t>
            </a:r>
          </a:p>
        </p:txBody>
      </p:sp>
      <p:sp>
        <p:nvSpPr>
          <p:cNvPr id="20" name="Rectangle: Rounded Corners 34">
            <a:extLst>
              <a:ext uri="{FF2B5EF4-FFF2-40B4-BE49-F238E27FC236}">
                <a16:creationId xmlns:a16="http://schemas.microsoft.com/office/drawing/2014/main" id="{6BC4C1F5-E6ED-20E6-91B0-EC87883902EF}"/>
              </a:ext>
            </a:extLst>
          </p:cNvPr>
          <p:cNvSpPr/>
          <p:nvPr/>
        </p:nvSpPr>
        <p:spPr>
          <a:xfrm>
            <a:off x="2148975" y="2524392"/>
            <a:ext cx="8773158" cy="316918"/>
          </a:xfrm>
          <a:prstGeom prst="roundRect">
            <a:avLst>
              <a:gd name="adj" fmla="val 0"/>
            </a:avLst>
          </a:prstGeom>
          <a:solidFill>
            <a:srgbClr val="00A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US$61.68</a:t>
            </a:r>
          </a:p>
        </p:txBody>
      </p:sp>
      <p:sp>
        <p:nvSpPr>
          <p:cNvPr id="21" name="Rectangle: Rounded Corners 35">
            <a:extLst>
              <a:ext uri="{FF2B5EF4-FFF2-40B4-BE49-F238E27FC236}">
                <a16:creationId xmlns:a16="http://schemas.microsoft.com/office/drawing/2014/main" id="{81018AFD-9B4E-98AC-D239-1CBD8587AB54}"/>
              </a:ext>
            </a:extLst>
          </p:cNvPr>
          <p:cNvSpPr/>
          <p:nvPr/>
        </p:nvSpPr>
        <p:spPr>
          <a:xfrm>
            <a:off x="2147065" y="3881946"/>
            <a:ext cx="8775068" cy="330120"/>
          </a:xfrm>
          <a:prstGeom prst="roundRect">
            <a:avLst>
              <a:gd name="adj" fmla="val 0"/>
            </a:avLst>
          </a:prstGeom>
          <a:solidFill>
            <a:srgbClr val="00A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US$219.39</a:t>
            </a:r>
          </a:p>
        </p:txBody>
      </p:sp>
      <p:sp>
        <p:nvSpPr>
          <p:cNvPr id="23" name="TextBox 22">
            <a:extLst>
              <a:ext uri="{FF2B5EF4-FFF2-40B4-BE49-F238E27FC236}">
                <a16:creationId xmlns:a16="http://schemas.microsoft.com/office/drawing/2014/main" id="{38E6D2DE-4CE1-C5E4-3EC7-9B9E8A5DBB02}"/>
              </a:ext>
            </a:extLst>
          </p:cNvPr>
          <p:cNvSpPr txBox="1"/>
          <p:nvPr/>
        </p:nvSpPr>
        <p:spPr>
          <a:xfrm>
            <a:off x="3389990" y="2880084"/>
            <a:ext cx="7984671" cy="24622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Temporary infrastructure for Learning Centres/TLS, including high-performance tents</a:t>
            </a:r>
          </a:p>
        </p:txBody>
      </p:sp>
      <p:sp>
        <p:nvSpPr>
          <p:cNvPr id="24" name="TextBox 23">
            <a:extLst>
              <a:ext uri="{FF2B5EF4-FFF2-40B4-BE49-F238E27FC236}">
                <a16:creationId xmlns:a16="http://schemas.microsoft.com/office/drawing/2014/main" id="{9072ABD8-3FAE-9709-31C2-AEEE22952202}"/>
              </a:ext>
            </a:extLst>
          </p:cNvPr>
          <p:cNvSpPr txBox="1"/>
          <p:nvPr/>
        </p:nvSpPr>
        <p:spPr>
          <a:xfrm>
            <a:off x="3389990" y="3199857"/>
            <a:ext cx="7984671" cy="24622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Furniture, e.g., chairs, desks, blackboards, lockable cupboard </a:t>
            </a:r>
          </a:p>
        </p:txBody>
      </p:sp>
      <p:sp>
        <p:nvSpPr>
          <p:cNvPr id="25" name="TextBox 24">
            <a:extLst>
              <a:ext uri="{FF2B5EF4-FFF2-40B4-BE49-F238E27FC236}">
                <a16:creationId xmlns:a16="http://schemas.microsoft.com/office/drawing/2014/main" id="{B9ACE33F-C1D7-8605-B910-9BD9B1E18624}"/>
              </a:ext>
            </a:extLst>
          </p:cNvPr>
          <p:cNvSpPr txBox="1"/>
          <p:nvPr/>
        </p:nvSpPr>
        <p:spPr>
          <a:xfrm>
            <a:off x="3389991" y="3519015"/>
            <a:ext cx="7984671" cy="24622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Basic learning centre ICT equipment and WASH facilities </a:t>
            </a:r>
          </a:p>
        </p:txBody>
      </p:sp>
      <p:sp>
        <p:nvSpPr>
          <p:cNvPr id="26" name="Rectangle: Rounded Corners 25">
            <a:extLst>
              <a:ext uri="{FF2B5EF4-FFF2-40B4-BE49-F238E27FC236}">
                <a16:creationId xmlns:a16="http://schemas.microsoft.com/office/drawing/2014/main" id="{CC554C71-AD0F-88A5-83E2-3A86B1C219DA}"/>
              </a:ext>
            </a:extLst>
          </p:cNvPr>
          <p:cNvSpPr/>
          <p:nvPr/>
        </p:nvSpPr>
        <p:spPr>
          <a:xfrm>
            <a:off x="1260621" y="2839758"/>
            <a:ext cx="886444" cy="980987"/>
          </a:xfrm>
          <a:prstGeom prst="roundRect">
            <a:avLst>
              <a:gd name="adj" fmla="val 0"/>
            </a:avLst>
          </a:prstGeom>
          <a:solidFill>
            <a:srgbClr val="00A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CapEx</a:t>
            </a:r>
          </a:p>
        </p:txBody>
      </p:sp>
      <p:sp>
        <p:nvSpPr>
          <p:cNvPr id="27" name="Rectangle: Rounded Corners 26">
            <a:extLst>
              <a:ext uri="{FF2B5EF4-FFF2-40B4-BE49-F238E27FC236}">
                <a16:creationId xmlns:a16="http://schemas.microsoft.com/office/drawing/2014/main" id="{3FDED305-0A89-77B3-0EEE-A064ABE347EC}"/>
              </a:ext>
            </a:extLst>
          </p:cNvPr>
          <p:cNvSpPr/>
          <p:nvPr/>
        </p:nvSpPr>
        <p:spPr>
          <a:xfrm>
            <a:off x="1260621" y="4206372"/>
            <a:ext cx="886444" cy="1961207"/>
          </a:xfrm>
          <a:prstGeom prst="roundRect">
            <a:avLst>
              <a:gd name="adj" fmla="val 0"/>
            </a:avLst>
          </a:prstGeom>
          <a:solidFill>
            <a:srgbClr val="00A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OpEx</a:t>
            </a:r>
          </a:p>
        </p:txBody>
      </p:sp>
      <p:sp>
        <p:nvSpPr>
          <p:cNvPr id="33" name="TextBox 36">
            <a:extLst>
              <a:ext uri="{FF2B5EF4-FFF2-40B4-BE49-F238E27FC236}">
                <a16:creationId xmlns:a16="http://schemas.microsoft.com/office/drawing/2014/main" id="{3E18CF16-7331-F084-19CC-661C156E3D39}"/>
              </a:ext>
            </a:extLst>
          </p:cNvPr>
          <p:cNvSpPr txBox="1"/>
          <p:nvPr/>
        </p:nvSpPr>
        <p:spPr>
          <a:xfrm>
            <a:off x="1260621" y="6397224"/>
            <a:ext cx="642632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AEFF"/>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lang="en-US" sz="800" b="0" i="0" u="none" strike="noStrike" kern="1200" cap="none" spc="0" normalizeH="0" baseline="0" noProof="0" dirty="0">
                <a:ln>
                  <a:noFill/>
                </a:ln>
                <a:solidFill>
                  <a:srgbClr val="E8E8E8">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t> UNICEF calculations and indicative estimates. Estimates are not comparable to costs related to formal education provision by MoEHE and/or UNRWA. Note: UNRWA costs are apprx. US$700 per child (formal education). </a:t>
            </a:r>
          </a:p>
        </p:txBody>
      </p:sp>
      <p:sp>
        <p:nvSpPr>
          <p:cNvPr id="2" name="TextBox 1">
            <a:extLst>
              <a:ext uri="{FF2B5EF4-FFF2-40B4-BE49-F238E27FC236}">
                <a16:creationId xmlns:a16="http://schemas.microsoft.com/office/drawing/2014/main" id="{F41D6BCD-07D4-DFFF-DB2C-0CBBF4956B67}"/>
              </a:ext>
            </a:extLst>
          </p:cNvPr>
          <p:cNvSpPr txBox="1"/>
          <p:nvPr/>
        </p:nvSpPr>
        <p:spPr>
          <a:xfrm>
            <a:off x="3493477" y="1893662"/>
            <a:ext cx="7428656" cy="568562"/>
          </a:xfrm>
          <a:prstGeom prst="rect">
            <a:avLst/>
          </a:prstGeom>
          <a:solidFill>
            <a:srgbClr val="002060"/>
          </a:solidFill>
        </p:spPr>
        <p:txBody>
          <a:bodyPr wrap="square" anchor="ctr" anchorCtr="0">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The basic estimated unit cost per child is inclusive of capital expenditures (CapEx) and operating expenditures (OpEx) for one full year of provision: </a:t>
            </a:r>
          </a:p>
        </p:txBody>
      </p:sp>
      <p:sp>
        <p:nvSpPr>
          <p:cNvPr id="3" name="TextBox 5">
            <a:extLst>
              <a:ext uri="{FF2B5EF4-FFF2-40B4-BE49-F238E27FC236}">
                <a16:creationId xmlns:a16="http://schemas.microsoft.com/office/drawing/2014/main" id="{B3F1C8B8-FA4F-C662-43EB-ED8162A03E62}"/>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sp>
        <p:nvSpPr>
          <p:cNvPr id="7" name="TextBox 5">
            <a:extLst>
              <a:ext uri="{FF2B5EF4-FFF2-40B4-BE49-F238E27FC236}">
                <a16:creationId xmlns:a16="http://schemas.microsoft.com/office/drawing/2014/main" id="{C5543DDF-594F-3A45-0AD5-ADC338B16F6E}"/>
              </a:ext>
            </a:extLst>
          </p:cNvPr>
          <p:cNvSpPr txBox="1"/>
          <p:nvPr/>
        </p:nvSpPr>
        <p:spPr>
          <a:xfrm>
            <a:off x="389860" y="3041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8" name="Conector recto 14">
            <a:extLst>
              <a:ext uri="{FF2B5EF4-FFF2-40B4-BE49-F238E27FC236}">
                <a16:creationId xmlns:a16="http://schemas.microsoft.com/office/drawing/2014/main" id="{25063A7A-C231-0E35-F018-6D5B7F592184}"/>
              </a:ext>
            </a:extLst>
          </p:cNvPr>
          <p:cNvCxnSpPr>
            <a:cxnSpLocks/>
          </p:cNvCxnSpPr>
          <p:nvPr/>
        </p:nvCxnSpPr>
        <p:spPr>
          <a:xfrm>
            <a:off x="389860" y="6283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59209AB3-BF6F-A0A6-D10D-D1CEFF00E1A4}"/>
              </a:ext>
            </a:extLst>
          </p:cNvPr>
          <p:cNvSpPr txBox="1"/>
          <p:nvPr/>
        </p:nvSpPr>
        <p:spPr>
          <a:xfrm>
            <a:off x="3399490" y="4179289"/>
            <a:ext cx="8111344" cy="40011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Learning and multi-sectoral services, including Back to Learning stationary, workforce training, inclusion of children with disabilities, MHPSS, PSEA content, health screening, recreation/creative arts</a:t>
            </a:r>
          </a:p>
        </p:txBody>
      </p:sp>
      <p:sp>
        <p:nvSpPr>
          <p:cNvPr id="35" name="TextBox 34">
            <a:extLst>
              <a:ext uri="{FF2B5EF4-FFF2-40B4-BE49-F238E27FC236}">
                <a16:creationId xmlns:a16="http://schemas.microsoft.com/office/drawing/2014/main" id="{D857CC66-2BD3-6044-1BD3-F7672244EEEA}"/>
              </a:ext>
            </a:extLst>
          </p:cNvPr>
          <p:cNvSpPr txBox="1"/>
          <p:nvPr/>
        </p:nvSpPr>
        <p:spPr>
          <a:xfrm>
            <a:off x="3399490" y="4561893"/>
            <a:ext cx="8111344" cy="40011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Learning </a:t>
            </a:r>
            <a:r>
              <a:rPr kumimoji="0" lang="en-US" sz="1000" b="0" i="0" u="none" strike="noStrike" kern="1200" cap="none" spc="0" normalizeH="0" baseline="0" noProof="0" dirty="0" err="1">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Centres</a:t>
            </a: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/TLS workforce, including Principals, Teachers, Special Education Needs, Counsellors, Facilitators, Guards, Cleaners, Health and Safety Officers  </a:t>
            </a:r>
          </a:p>
        </p:txBody>
      </p:sp>
      <p:sp>
        <p:nvSpPr>
          <p:cNvPr id="36" name="TextBox 35">
            <a:extLst>
              <a:ext uri="{FF2B5EF4-FFF2-40B4-BE49-F238E27FC236}">
                <a16:creationId xmlns:a16="http://schemas.microsoft.com/office/drawing/2014/main" id="{83413F32-90BA-BCC4-05CE-C10D20DEC3B0}"/>
              </a:ext>
            </a:extLst>
          </p:cNvPr>
          <p:cNvSpPr txBox="1"/>
          <p:nvPr/>
        </p:nvSpPr>
        <p:spPr>
          <a:xfrm>
            <a:off x="3399490" y="5040926"/>
            <a:ext cx="7725710" cy="246221"/>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Independent Third-Party Monitoring (TPM) with a focus on financial due diligence, neutrality and humanitarian principles  </a:t>
            </a:r>
          </a:p>
        </p:txBody>
      </p:sp>
      <p:sp>
        <p:nvSpPr>
          <p:cNvPr id="37" name="TextBox 36">
            <a:extLst>
              <a:ext uri="{FF2B5EF4-FFF2-40B4-BE49-F238E27FC236}">
                <a16:creationId xmlns:a16="http://schemas.microsoft.com/office/drawing/2014/main" id="{4BFA950F-A84E-3D00-3685-C7001DCE8BDA}"/>
              </a:ext>
            </a:extLst>
          </p:cNvPr>
          <p:cNvSpPr txBox="1"/>
          <p:nvPr/>
        </p:nvSpPr>
        <p:spPr>
          <a:xfrm>
            <a:off x="3399490" y="5423937"/>
            <a:ext cx="7522643" cy="246221"/>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Monitoring by </a:t>
            </a:r>
            <a:r>
              <a:rPr kumimoji="0" lang="en-US" sz="1000" b="0" i="0" u="none" strike="noStrike" kern="1200" cap="none" spc="0" normalizeH="0" baseline="0" noProof="0" dirty="0" err="1">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MoEHE</a:t>
            </a:r>
            <a:endPar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8" name="TextBox 37">
            <a:extLst>
              <a:ext uri="{FF2B5EF4-FFF2-40B4-BE49-F238E27FC236}">
                <a16:creationId xmlns:a16="http://schemas.microsoft.com/office/drawing/2014/main" id="{8AB10C09-F688-8F88-7815-8631419DAE66}"/>
              </a:ext>
            </a:extLst>
          </p:cNvPr>
          <p:cNvSpPr txBox="1"/>
          <p:nvPr/>
        </p:nvSpPr>
        <p:spPr>
          <a:xfrm>
            <a:off x="3399490" y="5744343"/>
            <a:ext cx="7522643" cy="40011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
                <a:srgbClr val="00AEFF"/>
              </a:buClr>
              <a:buSzTx/>
              <a:buFont typeface="Wingdings" pitchFamily="2" charset="2"/>
              <a:buChar char="§"/>
              <a:tabLst/>
              <a:defRPr/>
            </a:pPr>
            <a:r>
              <a:rPr kumimoji="0" lang="en-US"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Learning Centre Governance body and Child Council, as well as basic costs for e-services HR and Learning Management System</a:t>
            </a:r>
          </a:p>
        </p:txBody>
      </p:sp>
    </p:spTree>
    <p:extLst>
      <p:ext uri="{BB962C8B-B14F-4D97-AF65-F5344CB8AC3E}">
        <p14:creationId xmlns:p14="http://schemas.microsoft.com/office/powerpoint/2010/main" val="399038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9D7D2A20-3C70-404F-839F-5A65D7B9B017}"/>
              </a:ext>
            </a:extLst>
          </p:cNvPr>
          <p:cNvSpPr txBox="1"/>
          <p:nvPr/>
        </p:nvSpPr>
        <p:spPr>
          <a:xfrm>
            <a:off x="629830" y="1007136"/>
            <a:ext cx="3684996"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AEF0"/>
                </a:solidFill>
                <a:effectLst/>
                <a:uLnTx/>
                <a:uFillTx/>
                <a:latin typeface="Arial"/>
                <a:ea typeface="+mn-ea"/>
                <a:cs typeface="Arial"/>
              </a:rPr>
              <a:t>Advocacy</a:t>
            </a:r>
          </a:p>
        </p:txBody>
      </p:sp>
      <p:sp>
        <p:nvSpPr>
          <p:cNvPr id="6" name="TextBox 3">
            <a:extLst>
              <a:ext uri="{FF2B5EF4-FFF2-40B4-BE49-F238E27FC236}">
                <a16:creationId xmlns:a16="http://schemas.microsoft.com/office/drawing/2014/main" id="{984A71E3-7DDF-811F-3878-A3CB1EF43434}"/>
              </a:ext>
            </a:extLst>
          </p:cNvPr>
          <p:cNvSpPr txBox="1"/>
          <p:nvPr/>
        </p:nvSpPr>
        <p:spPr>
          <a:xfrm>
            <a:off x="629830" y="1538854"/>
            <a:ext cx="3556409" cy="2585323"/>
          </a:xfrm>
          <a:prstGeom prst="rect">
            <a:avLst/>
          </a:prstGeom>
          <a:noFill/>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To complement operational strategies, a combination of advocacy, media campaigning, civil society networks, and international engagement will be conducted to create the will, understanding, and incentives to get all Gaza’s children into school,  learning, and healing. </a:t>
            </a:r>
          </a:p>
        </p:txBody>
      </p:sp>
      <p:sp>
        <p:nvSpPr>
          <p:cNvPr id="3" name="TextBox 5">
            <a:extLst>
              <a:ext uri="{FF2B5EF4-FFF2-40B4-BE49-F238E27FC236}">
                <a16:creationId xmlns:a16="http://schemas.microsoft.com/office/drawing/2014/main" id="{AE37FCC6-2414-C9CE-B6AF-ECC56FF16749}"/>
              </a:ext>
            </a:extLst>
          </p:cNvPr>
          <p:cNvSpPr txBox="1"/>
          <p:nvPr/>
        </p:nvSpPr>
        <p:spPr>
          <a:xfrm>
            <a:off x="542260" y="4565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5" name="Conector recto 14">
            <a:extLst>
              <a:ext uri="{FF2B5EF4-FFF2-40B4-BE49-F238E27FC236}">
                <a16:creationId xmlns:a16="http://schemas.microsoft.com/office/drawing/2014/main" id="{C75CE6E3-549B-2686-86D5-741DF8D2F5D0}"/>
              </a:ext>
            </a:extLst>
          </p:cNvPr>
          <p:cNvCxnSpPr>
            <a:cxnSpLocks/>
          </p:cNvCxnSpPr>
          <p:nvPr/>
        </p:nvCxnSpPr>
        <p:spPr>
          <a:xfrm>
            <a:off x="542260" y="7807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
        <p:nvSpPr>
          <p:cNvPr id="8" name="TextBox 3">
            <a:extLst>
              <a:ext uri="{FF2B5EF4-FFF2-40B4-BE49-F238E27FC236}">
                <a16:creationId xmlns:a16="http://schemas.microsoft.com/office/drawing/2014/main" id="{5D70ACE0-4757-7704-128B-540793092C92}"/>
              </a:ext>
            </a:extLst>
          </p:cNvPr>
          <p:cNvSpPr txBox="1"/>
          <p:nvPr/>
        </p:nvSpPr>
        <p:spPr>
          <a:xfrm>
            <a:off x="4814888" y="1007136"/>
            <a:ext cx="3190876" cy="584775"/>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Three key themes will provide the basis of advocacy</a:t>
            </a:r>
          </a:p>
        </p:txBody>
      </p:sp>
      <p:sp>
        <p:nvSpPr>
          <p:cNvPr id="9" name="TextBox 3">
            <a:extLst>
              <a:ext uri="{FF2B5EF4-FFF2-40B4-BE49-F238E27FC236}">
                <a16:creationId xmlns:a16="http://schemas.microsoft.com/office/drawing/2014/main" id="{E9B98B48-5FB6-C3A3-B678-52F38F719D9D}"/>
              </a:ext>
            </a:extLst>
          </p:cNvPr>
          <p:cNvSpPr txBox="1"/>
          <p:nvPr/>
        </p:nvSpPr>
        <p:spPr>
          <a:xfrm>
            <a:off x="4567828" y="2199840"/>
            <a:ext cx="3684996" cy="4154984"/>
          </a:xfrm>
          <a:prstGeom prst="rect">
            <a:avLst/>
          </a:prstGeom>
          <a:noFill/>
        </p:spPr>
        <p:txBody>
          <a:bodyPr wrap="square">
            <a:spAutoFit/>
          </a:bodyPr>
          <a:lstStyle/>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GB" sz="1200" b="1"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The right to education:  </a:t>
            </a:r>
            <a:r>
              <a:rPr kumimoji="0" lang="en-GB" sz="12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E</a:t>
            </a:r>
            <a:r>
              <a:rPr kumimoji="0" lang="en-US" sz="12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very child in Gaza has a right to learn and heal. The advocacy campaign will shine a spotlight on the 700,000 children who are denied this right, focusing minds on what needs to be done to get them into in-person learning and healing. </a:t>
            </a:r>
          </a:p>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GB" sz="1200" b="1"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Teachers who Teach: </a:t>
            </a:r>
            <a:r>
              <a:rPr kumimoji="0" lang="en-GB" sz="12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Teachers in Gaza want to teach. However, teachers have also suffered loss and trauma due to the conflict. Morale of the profession is low. The campaign will help raise the profile of teachers as a cornerstone of Gaza’s education recovery and seek to improve teachers’ morale</a:t>
            </a:r>
            <a:r>
              <a:rPr lang="en-GB" sz="1200" dirty="0">
                <a:solidFill>
                  <a:prstClr val="black">
                    <a:lumMod val="85000"/>
                    <a:lumOff val="15000"/>
                  </a:prstClr>
                </a:solidFill>
                <a:latin typeface="Noto Sans" panose="020B0502040504020204" pitchFamily="34" charset="0"/>
                <a:ea typeface="Noto Sans" panose="020B0502040504020204" pitchFamily="34" charset="0"/>
                <a:cs typeface="Noto Sans" panose="020B0502040504020204" pitchFamily="34" charset="0"/>
              </a:rPr>
              <a:t> and self-care knowledge.</a:t>
            </a:r>
            <a:endParaRPr kumimoji="0" lang="en-GB" sz="12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GB" sz="1200" b="1"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New Directions/Innovation</a:t>
            </a:r>
            <a:r>
              <a:rPr kumimoji="0" lang="en-GB" sz="1200" b="0" i="0" u="none" strike="noStrike" kern="1200" cap="none" spc="0" normalizeH="0" baseline="0" noProof="0" dirty="0">
                <a:ln>
                  <a:noFill/>
                </a:ln>
                <a:solidFill>
                  <a:prstClr val="black">
                    <a:lumMod val="85000"/>
                    <a:lumOff val="15000"/>
                  </a:prstClr>
                </a:solidFill>
                <a:effectLst/>
                <a:uLnTx/>
                <a:uFillTx/>
                <a:latin typeface="Noto Sans" panose="020B0502040504020204" pitchFamily="34" charset="0"/>
                <a:ea typeface="Noto Sans" panose="020B0502040504020204" pitchFamily="34" charset="0"/>
                <a:cs typeface="Noto Sans" panose="020B0502040504020204" pitchFamily="34" charset="0"/>
              </a:rPr>
              <a:t>: The State of Palestine has some of the most committed educationalists who innovate every day to deliver the right to quality and inclusive education. The campaign will help elevate creative strategies and approaches from the State of Palestine which can be diffused in Gaza and beyond.</a:t>
            </a:r>
          </a:p>
        </p:txBody>
      </p:sp>
      <p:sp>
        <p:nvSpPr>
          <p:cNvPr id="10" name="TextBox 3">
            <a:extLst>
              <a:ext uri="{FF2B5EF4-FFF2-40B4-BE49-F238E27FC236}">
                <a16:creationId xmlns:a16="http://schemas.microsoft.com/office/drawing/2014/main" id="{9C5A7312-6E22-D146-16F6-3ECFC2AA8ED3}"/>
              </a:ext>
            </a:extLst>
          </p:cNvPr>
          <p:cNvSpPr txBox="1"/>
          <p:nvPr/>
        </p:nvSpPr>
        <p:spPr>
          <a:xfrm>
            <a:off x="8505826" y="2196527"/>
            <a:ext cx="3268947" cy="1569660"/>
          </a:xfrm>
          <a:prstGeom prst="rect">
            <a:avLst/>
          </a:prstGeom>
          <a:noFill/>
        </p:spPr>
        <p:txBody>
          <a:bodyPr wrap="square">
            <a:spAutoFit/>
          </a:bodyPr>
          <a:lstStyle/>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US" sz="1200" b="0" i="0" u="none" strike="noStrike" kern="12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Political leaders support universal access to learning and healing services</a:t>
            </a:r>
          </a:p>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US" sz="1200" b="0" i="0" u="none" strike="noStrike" kern="12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Teachers are supported and motivated to teach, including focusing on their mental health and wellbeing.</a:t>
            </a:r>
          </a:p>
          <a:p>
            <a:pPr marL="228600" marR="0" lvl="0" indent="-228600" algn="just" defTabSz="914400" rtl="0" eaLnBrk="1" fontAlgn="base" latinLnBrk="0" hangingPunct="1">
              <a:lnSpc>
                <a:spcPct val="100000"/>
              </a:lnSpc>
              <a:spcBef>
                <a:spcPts val="0"/>
              </a:spcBef>
              <a:spcAft>
                <a:spcPts val="0"/>
              </a:spcAft>
              <a:buClr>
                <a:srgbClr val="00AEF0"/>
              </a:buClr>
              <a:buSzTx/>
              <a:buFont typeface="+mj-lt"/>
              <a:buAutoNum type="arabicPeriod"/>
              <a:tabLst/>
              <a:defRPr/>
            </a:pPr>
            <a:r>
              <a:rPr kumimoji="0" lang="en-US" sz="1200" b="0" i="0" u="none" strike="noStrike" kern="12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Children, parents, communities and civil society demand access to quality and inclusive education</a:t>
            </a:r>
          </a:p>
        </p:txBody>
      </p:sp>
      <p:sp>
        <p:nvSpPr>
          <p:cNvPr id="11" name="TextBox 3">
            <a:extLst>
              <a:ext uri="{FF2B5EF4-FFF2-40B4-BE49-F238E27FC236}">
                <a16:creationId xmlns:a16="http://schemas.microsoft.com/office/drawing/2014/main" id="{E270822F-DF4D-24CF-80A7-688E5FB75722}"/>
              </a:ext>
            </a:extLst>
          </p:cNvPr>
          <p:cNvSpPr txBox="1"/>
          <p:nvPr/>
        </p:nvSpPr>
        <p:spPr>
          <a:xfrm>
            <a:off x="8572501" y="1007136"/>
            <a:ext cx="3190876" cy="830997"/>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Advocacy will specifically aim to deliver the following objectives:</a:t>
            </a:r>
          </a:p>
        </p:txBody>
      </p:sp>
      <p:sp>
        <p:nvSpPr>
          <p:cNvPr id="12" name="TextBox 5">
            <a:extLst>
              <a:ext uri="{FF2B5EF4-FFF2-40B4-BE49-F238E27FC236}">
                <a16:creationId xmlns:a16="http://schemas.microsoft.com/office/drawing/2014/main" id="{D8D1524F-C2D9-4CF6-0380-30065B4D9B1F}"/>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B0F0"/>
                </a:solidFill>
                <a:effectLst/>
                <a:uLnTx/>
                <a:uFillTx/>
                <a:latin typeface=""/>
                <a:ea typeface="+mn-ea"/>
                <a:cs typeface="+mn-cs"/>
              </a:rPr>
              <a:t>Every Child In Gaza, Learning And Healing</a:t>
            </a:r>
          </a:p>
        </p:txBody>
      </p:sp>
      <p:pic>
        <p:nvPicPr>
          <p:cNvPr id="7" name="Picture 6">
            <a:extLst>
              <a:ext uri="{FF2B5EF4-FFF2-40B4-BE49-F238E27FC236}">
                <a16:creationId xmlns:a16="http://schemas.microsoft.com/office/drawing/2014/main" id="{91D9BD27-7D66-B31F-C00D-17D523A08B51}"/>
              </a:ext>
            </a:extLst>
          </p:cNvPr>
          <p:cNvPicPr>
            <a:picLocks noChangeAspect="1"/>
          </p:cNvPicPr>
          <p:nvPr/>
        </p:nvPicPr>
        <p:blipFill>
          <a:blip r:embed="rId2"/>
          <a:stretch>
            <a:fillRect/>
          </a:stretch>
        </p:blipFill>
        <p:spPr>
          <a:xfrm>
            <a:off x="542260" y="4463207"/>
            <a:ext cx="3396597" cy="1485629"/>
          </a:xfrm>
          <a:prstGeom prst="rect">
            <a:avLst/>
          </a:prstGeom>
        </p:spPr>
      </p:pic>
    </p:spTree>
    <p:extLst>
      <p:ext uri="{BB962C8B-B14F-4D97-AF65-F5344CB8AC3E}">
        <p14:creationId xmlns:p14="http://schemas.microsoft.com/office/powerpoint/2010/main" val="1014825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52F2393-146B-109A-7F8E-35B8E1B83E52}"/>
              </a:ext>
            </a:extLst>
          </p:cNvPr>
          <p:cNvPicPr>
            <a:picLocks noChangeAspect="1"/>
          </p:cNvPicPr>
          <p:nvPr/>
        </p:nvPicPr>
        <p:blipFill rotWithShape="1">
          <a:blip r:embed="rId2">
            <a:extLst>
              <a:ext uri="{28A0092B-C50C-407E-A947-70E740481C1C}">
                <a14:useLocalDpi xmlns:a14="http://schemas.microsoft.com/office/drawing/2010/main" val="0"/>
              </a:ext>
            </a:extLst>
          </a:blip>
          <a:srcRect l="21239" t="374" r="20271" b="1085"/>
          <a:stretch/>
        </p:blipFill>
        <p:spPr>
          <a:xfrm>
            <a:off x="6086081" y="0"/>
            <a:ext cx="6105919" cy="6858000"/>
          </a:xfrm>
          <a:prstGeom prst="rect">
            <a:avLst/>
          </a:prstGeom>
        </p:spPr>
      </p:pic>
      <p:sp>
        <p:nvSpPr>
          <p:cNvPr id="5" name="TextBox 5">
            <a:extLst>
              <a:ext uri="{FF2B5EF4-FFF2-40B4-BE49-F238E27FC236}">
                <a16:creationId xmlns:a16="http://schemas.microsoft.com/office/drawing/2014/main" id="{D8ACEEBF-3B01-4CB1-5099-1E05DDDD2BCD}"/>
              </a:ext>
            </a:extLst>
          </p:cNvPr>
          <p:cNvSpPr txBox="1"/>
          <p:nvPr/>
        </p:nvSpPr>
        <p:spPr>
          <a:xfrm>
            <a:off x="453356" y="960694"/>
            <a:ext cx="11285287" cy="523220"/>
          </a:xfrm>
          <a:prstGeom prst="rect">
            <a:avLst/>
          </a:prstGeom>
          <a:noFill/>
          <a:ln cap="flat">
            <a:noFill/>
          </a:ln>
        </p:spPr>
        <p:txBody>
          <a:bodyPr vert="horz" wrap="square" lIns="9144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AEF0"/>
                </a:solidFill>
                <a:effectLst/>
                <a:uLnTx/>
                <a:uFillTx/>
                <a:latin typeface="Arial"/>
                <a:ea typeface="+mn-ea"/>
                <a:cs typeface="Arial"/>
              </a:rPr>
              <a:t>3 Urgent Results  </a:t>
            </a:r>
          </a:p>
        </p:txBody>
      </p:sp>
      <p:sp>
        <p:nvSpPr>
          <p:cNvPr id="8" name="TextBox 3">
            <a:extLst>
              <a:ext uri="{FF2B5EF4-FFF2-40B4-BE49-F238E27FC236}">
                <a16:creationId xmlns:a16="http://schemas.microsoft.com/office/drawing/2014/main" id="{FEC05FD8-1E49-53FC-6AC6-86235E25F4AB}"/>
              </a:ext>
            </a:extLst>
          </p:cNvPr>
          <p:cNvSpPr txBox="1"/>
          <p:nvPr/>
        </p:nvSpPr>
        <p:spPr>
          <a:xfrm>
            <a:off x="1409083" y="2165945"/>
            <a:ext cx="4686917" cy="34932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Number of Learning Centres/Temporary Learning Spaces: </a:t>
            </a:r>
            <a:r>
              <a:rPr kumimoji="0" lang="en-US" sz="1300" b="0" i="0" u="none" strike="noStrike" kern="1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increase the number of Learning Centres/Temporary Learning Spaces across all parts of the Gaza Strip. -&gt; rubber removal.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Number of children: </a:t>
            </a:r>
            <a:r>
              <a:rPr kumimoji="0" lang="en-US" sz="1300" b="0" i="0" u="none" strike="noStrike" kern="1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increase the number of children accessing Learning Centres/Temporary Learning Spaces and receiving a full package of learning and healing services, relevant to children’s learning levels, age, grade and unique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00" cap="none" spc="0" normalizeH="0" baseline="0" noProof="0" dirty="0">
                <a:ln>
                  <a:noFill/>
                </a:ln>
                <a:solidFill>
                  <a:srgbClr val="00AEF0"/>
                </a:solidFill>
                <a:effectLst/>
                <a:uLnTx/>
                <a:uFillTx/>
                <a:latin typeface="Noto Sans" panose="020B0502040504020204" pitchFamily="34" charset="0"/>
                <a:ea typeface="Noto Sans" panose="020B0502040504020204" pitchFamily="34" charset="0"/>
                <a:cs typeface="Noto Sans" panose="020B0502040504020204" pitchFamily="34" charset="0"/>
              </a:rPr>
              <a:t>Attendance: </a:t>
            </a:r>
            <a:r>
              <a:rPr kumimoji="0" lang="en-US" sz="1300" b="0" i="0" u="none" strike="noStrike" kern="100" cap="none" spc="0" normalizeH="0" baseline="0" noProof="0" dirty="0">
                <a:ln>
                  <a:noFill/>
                </a:ln>
                <a:solidFill>
                  <a:prstClr val="black">
                    <a:lumMod val="75000"/>
                    <a:lumOff val="25000"/>
                  </a:prstClr>
                </a:solidFill>
                <a:effectLst/>
                <a:uLnTx/>
                <a:uFillTx/>
                <a:latin typeface="Noto Sans" panose="020B0502040504020204" pitchFamily="34" charset="0"/>
                <a:ea typeface="Noto Sans" panose="020B0502040504020204" pitchFamily="34" charset="0"/>
                <a:cs typeface="Noto Sans" panose="020B0502040504020204" pitchFamily="34" charset="0"/>
              </a:rPr>
              <a:t>Ensure regular attendance of children and teachers to maximize impacts on learning and mental health outcomes and wider benefits of in-person learning to address multiple overlapping traumas.</a:t>
            </a:r>
          </a:p>
        </p:txBody>
      </p:sp>
      <p:sp>
        <p:nvSpPr>
          <p:cNvPr id="9" name="CuadroTexto 8">
            <a:extLst>
              <a:ext uri="{FF2B5EF4-FFF2-40B4-BE49-F238E27FC236}">
                <a16:creationId xmlns:a16="http://schemas.microsoft.com/office/drawing/2014/main" id="{B9AB1129-FD2F-7B9D-5394-F32F5D881B17}"/>
              </a:ext>
            </a:extLst>
          </p:cNvPr>
          <p:cNvSpPr txBox="1"/>
          <p:nvPr/>
        </p:nvSpPr>
        <p:spPr>
          <a:xfrm>
            <a:off x="817504" y="1960135"/>
            <a:ext cx="675185"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6600" b="1" i="0" u="none" strike="noStrike" kern="1200" cap="none" spc="0" normalizeH="0" baseline="0" noProof="0" dirty="0">
                <a:ln>
                  <a:noFill/>
                </a:ln>
                <a:solidFill>
                  <a:srgbClr val="00AEF0"/>
                </a:solidFill>
                <a:effectLst/>
                <a:uLnTx/>
                <a:uFillTx/>
                <a:latin typeface="Aptos Black" panose="020B0004020202020204" pitchFamily="34" charset="0"/>
                <a:ea typeface="+mn-ea"/>
                <a:cs typeface="+mn-cs"/>
              </a:rPr>
              <a:t>1</a:t>
            </a:r>
          </a:p>
        </p:txBody>
      </p:sp>
      <p:sp>
        <p:nvSpPr>
          <p:cNvPr id="10" name="CuadroTexto 9">
            <a:extLst>
              <a:ext uri="{FF2B5EF4-FFF2-40B4-BE49-F238E27FC236}">
                <a16:creationId xmlns:a16="http://schemas.microsoft.com/office/drawing/2014/main" id="{20D060ED-6262-ABB7-2F13-2A7D20F2F6FC}"/>
              </a:ext>
            </a:extLst>
          </p:cNvPr>
          <p:cNvSpPr txBox="1"/>
          <p:nvPr/>
        </p:nvSpPr>
        <p:spPr>
          <a:xfrm>
            <a:off x="807585" y="3176348"/>
            <a:ext cx="675185"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6600" b="1" i="0" u="none" strike="noStrike" kern="1200" cap="none" spc="0" normalizeH="0" baseline="0" noProof="0" dirty="0">
                <a:ln>
                  <a:noFill/>
                </a:ln>
                <a:solidFill>
                  <a:srgbClr val="00AEF0"/>
                </a:solidFill>
                <a:effectLst/>
                <a:uLnTx/>
                <a:uFillTx/>
                <a:latin typeface="Aptos Black" panose="020B0004020202020204" pitchFamily="34" charset="0"/>
                <a:ea typeface="+mn-ea"/>
                <a:cs typeface="+mn-cs"/>
              </a:rPr>
              <a:t>2</a:t>
            </a:r>
          </a:p>
        </p:txBody>
      </p:sp>
      <p:sp>
        <p:nvSpPr>
          <p:cNvPr id="11" name="CuadroTexto 10">
            <a:extLst>
              <a:ext uri="{FF2B5EF4-FFF2-40B4-BE49-F238E27FC236}">
                <a16:creationId xmlns:a16="http://schemas.microsoft.com/office/drawing/2014/main" id="{3B529776-F002-6BD0-338E-308EFA6F9BFE}"/>
              </a:ext>
            </a:extLst>
          </p:cNvPr>
          <p:cNvSpPr txBox="1"/>
          <p:nvPr/>
        </p:nvSpPr>
        <p:spPr>
          <a:xfrm>
            <a:off x="827424" y="4503302"/>
            <a:ext cx="675185"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6600" b="1" i="0" u="none" strike="noStrike" kern="1200" cap="none" spc="0" normalizeH="0" baseline="0" noProof="0" dirty="0">
                <a:ln>
                  <a:noFill/>
                </a:ln>
                <a:solidFill>
                  <a:srgbClr val="00AEF0"/>
                </a:solidFill>
                <a:effectLst/>
                <a:uLnTx/>
                <a:uFillTx/>
                <a:latin typeface="Aptos Black" panose="020B0004020202020204" pitchFamily="34" charset="0"/>
                <a:ea typeface="+mn-ea"/>
                <a:cs typeface="+mn-cs"/>
              </a:rPr>
              <a:t>3</a:t>
            </a:r>
          </a:p>
        </p:txBody>
      </p:sp>
      <p:sp>
        <p:nvSpPr>
          <p:cNvPr id="2" name="TextBox 5">
            <a:extLst>
              <a:ext uri="{FF2B5EF4-FFF2-40B4-BE49-F238E27FC236}">
                <a16:creationId xmlns:a16="http://schemas.microsoft.com/office/drawing/2014/main" id="{BA6F36B0-5799-5E38-6A5F-6C8D0A751158}"/>
              </a:ext>
            </a:extLst>
          </p:cNvPr>
          <p:cNvSpPr txBox="1"/>
          <p:nvPr/>
        </p:nvSpPr>
        <p:spPr>
          <a:xfrm>
            <a:off x="542260" y="456517"/>
            <a:ext cx="4965595" cy="286726"/>
          </a:xfrm>
          <a:prstGeom prst="rect">
            <a:avLst/>
          </a:prstGeom>
          <a:noFill/>
          <a:ln cap="flat">
            <a:noFill/>
          </a:ln>
        </p:spPr>
        <p:txBody>
          <a:bodyPr vert="horz" wrap="square" lIns="0" tIns="45720" rIns="91440" bIns="45720" anchor="t" anchorCtr="0" compatLnSpc="1">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200" b="1"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Gaza Back to Learning – </a:t>
            </a:r>
            <a:r>
              <a:rPr kumimoji="0" lang="en-US" sz="1200" b="0" i="0" u="none" strike="noStrike" kern="0" cap="none" spc="0" normalizeH="0" baseline="0" noProof="0" dirty="0">
                <a:ln>
                  <a:noFill/>
                </a:ln>
                <a:solidFill>
                  <a:srgbClr val="00B0F0"/>
                </a:solidFill>
                <a:effectLst/>
                <a:uLnTx/>
                <a:uFillTx/>
                <a:latin typeface="Noto Sans" pitchFamily="34"/>
                <a:ea typeface="Noto Sans" pitchFamily="34"/>
                <a:cs typeface="Noto Sans" pitchFamily="34"/>
              </a:rPr>
              <a:t>Addressing Gaza’s Education Emergency </a:t>
            </a:r>
            <a:endParaRPr kumimoji="0" lang="en-US" sz="1200" b="0" i="0" u="none" strike="noStrike" kern="1200" cap="none" spc="0" normalizeH="0" baseline="0" noProof="0" dirty="0">
              <a:ln>
                <a:noFill/>
              </a:ln>
              <a:solidFill>
                <a:srgbClr val="00B0F0"/>
              </a:solidFill>
              <a:effectLst/>
              <a:uLnTx/>
              <a:uFillTx/>
              <a:latin typeface="Noto Sans" pitchFamily="34"/>
              <a:ea typeface="Noto Sans" pitchFamily="34"/>
              <a:cs typeface="Noto Sans" pitchFamily="34"/>
            </a:endParaRPr>
          </a:p>
        </p:txBody>
      </p:sp>
      <p:cxnSp>
        <p:nvCxnSpPr>
          <p:cNvPr id="3" name="Conector recto 14">
            <a:extLst>
              <a:ext uri="{FF2B5EF4-FFF2-40B4-BE49-F238E27FC236}">
                <a16:creationId xmlns:a16="http://schemas.microsoft.com/office/drawing/2014/main" id="{C9680DF5-DBBE-CF42-08B4-0F1EBC824D7F}"/>
              </a:ext>
            </a:extLst>
          </p:cNvPr>
          <p:cNvCxnSpPr>
            <a:cxnSpLocks/>
          </p:cNvCxnSpPr>
          <p:nvPr/>
        </p:nvCxnSpPr>
        <p:spPr>
          <a:xfrm>
            <a:off x="542260" y="780710"/>
            <a:ext cx="11232513" cy="0"/>
          </a:xfrm>
          <a:prstGeom prst="line">
            <a:avLst/>
          </a:prstGeom>
          <a:ln w="9525">
            <a:solidFill>
              <a:srgbClr val="00AEF0"/>
            </a:solidFill>
          </a:ln>
        </p:spPr>
        <p:style>
          <a:lnRef idx="2">
            <a:schemeClr val="accent1"/>
          </a:lnRef>
          <a:fillRef idx="0">
            <a:schemeClr val="accent1"/>
          </a:fillRef>
          <a:effectRef idx="1">
            <a:schemeClr val="accent1"/>
          </a:effectRef>
          <a:fontRef idx="minor">
            <a:schemeClr val="tx1"/>
          </a:fontRef>
        </p:style>
      </p:cxnSp>
      <p:sp>
        <p:nvSpPr>
          <p:cNvPr id="12" name="TextBox 5">
            <a:extLst>
              <a:ext uri="{FF2B5EF4-FFF2-40B4-BE49-F238E27FC236}">
                <a16:creationId xmlns:a16="http://schemas.microsoft.com/office/drawing/2014/main" id="{15DEAC55-32C3-DE42-BBBA-C3C0151F092B}"/>
              </a:ext>
            </a:extLst>
          </p:cNvPr>
          <p:cNvSpPr txBox="1"/>
          <p:nvPr/>
        </p:nvSpPr>
        <p:spPr>
          <a:xfrm>
            <a:off x="8249448" y="6273036"/>
            <a:ext cx="3340794" cy="230832"/>
          </a:xfrm>
          <a:prstGeom prst="rect">
            <a:avLst/>
          </a:prstGeom>
          <a:noFill/>
          <a:ln cap="flat">
            <a:noFill/>
          </a:ln>
        </p:spPr>
        <p:txBody>
          <a:bodyPr vert="horz" wrap="square" lIns="91440" tIns="45720" rIns="91440" bIns="45720" anchor="t" anchorCtr="0" compatLnSpc="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
                <a:ea typeface="+mn-ea"/>
                <a:cs typeface="+mn-cs"/>
              </a:rPr>
              <a:t>Every Child In Gaza, Learning And Healing</a:t>
            </a:r>
          </a:p>
        </p:txBody>
      </p:sp>
    </p:spTree>
    <p:extLst>
      <p:ext uri="{BB962C8B-B14F-4D97-AF65-F5344CB8AC3E}">
        <p14:creationId xmlns:p14="http://schemas.microsoft.com/office/powerpoint/2010/main" val="379756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A141-605C-C9EC-6DB6-89AACC667E25}"/>
              </a:ext>
            </a:extLst>
          </p:cNvPr>
          <p:cNvSpPr>
            <a:spLocks noGrp="1"/>
          </p:cNvSpPr>
          <p:nvPr>
            <p:ph type="title"/>
          </p:nvPr>
        </p:nvSpPr>
        <p:spPr>
          <a:solidFill>
            <a:srgbClr val="00B0F0"/>
          </a:solidFill>
        </p:spPr>
        <p:txBody>
          <a:bodyPr/>
          <a:lstStyle/>
          <a:p>
            <a:pPr algn="ctr"/>
            <a:r>
              <a:rPr lang="en-US" b="1" dirty="0"/>
              <a:t>KEY ASKS</a:t>
            </a:r>
          </a:p>
        </p:txBody>
      </p:sp>
      <p:sp>
        <p:nvSpPr>
          <p:cNvPr id="3" name="Content Placeholder 2">
            <a:extLst>
              <a:ext uri="{FF2B5EF4-FFF2-40B4-BE49-F238E27FC236}">
                <a16:creationId xmlns:a16="http://schemas.microsoft.com/office/drawing/2014/main" id="{F9AB427E-074E-D7DC-3A62-6FC887263D4F}"/>
              </a:ext>
            </a:extLst>
          </p:cNvPr>
          <p:cNvSpPr>
            <a:spLocks noGrp="1"/>
          </p:cNvSpPr>
          <p:nvPr>
            <p:ph idx="1"/>
          </p:nvPr>
        </p:nvSpPr>
        <p:spPr/>
        <p:txBody>
          <a:bodyPr>
            <a:normAutofit fontScale="92500"/>
          </a:bodyPr>
          <a:lstStyle/>
          <a:p>
            <a:pPr lvl="0" algn="just"/>
            <a:r>
              <a:rPr lang="en-US" dirty="0"/>
              <a:t>Urgent need for essential </a:t>
            </a:r>
            <a:r>
              <a:rPr lang="en-US" b="1" dirty="0">
                <a:solidFill>
                  <a:srgbClr val="FF0000"/>
                </a:solidFill>
                <a:highlight>
                  <a:srgbClr val="FFFF00"/>
                </a:highlight>
              </a:rPr>
              <a:t>teaching and learning materials to continue entering Gaza</a:t>
            </a:r>
            <a:r>
              <a:rPr lang="en-US" dirty="0">
                <a:solidFill>
                  <a:srgbClr val="FF0000"/>
                </a:solidFill>
                <a:highlight>
                  <a:srgbClr val="FFFF00"/>
                </a:highlight>
              </a:rPr>
              <a:t> </a:t>
            </a:r>
            <a:r>
              <a:rPr lang="en-US" dirty="0"/>
              <a:t>– especially high durability school tents for temporary learning spaces (top priority).  Education supplies/materials were stuck at the border in Egypt since  2 years. They have resumed slowly entering end of January 2026 (not regular entering)</a:t>
            </a:r>
          </a:p>
          <a:p>
            <a:pPr lvl="0" algn="just"/>
            <a:r>
              <a:rPr lang="en-US" dirty="0"/>
              <a:t>Urgent actions needed to </a:t>
            </a:r>
            <a:r>
              <a:rPr lang="en-US" b="1" dirty="0">
                <a:solidFill>
                  <a:srgbClr val="FF0000"/>
                </a:solidFill>
                <a:highlight>
                  <a:srgbClr val="FFFF00"/>
                </a:highlight>
              </a:rPr>
              <a:t>remove rubble</a:t>
            </a:r>
            <a:r>
              <a:rPr lang="en-US" dirty="0">
                <a:solidFill>
                  <a:srgbClr val="FF0000"/>
                </a:solidFill>
                <a:highlight>
                  <a:srgbClr val="FFFF00"/>
                </a:highlight>
              </a:rPr>
              <a:t> from destroyed buildings to </a:t>
            </a:r>
            <a:r>
              <a:rPr lang="en-US" b="1" dirty="0">
                <a:solidFill>
                  <a:srgbClr val="FF0000"/>
                </a:solidFill>
                <a:highlight>
                  <a:srgbClr val="FFFF00"/>
                </a:highlight>
              </a:rPr>
              <a:t>free spaces for Temporary Learning Spaces (TLS).</a:t>
            </a:r>
            <a:r>
              <a:rPr lang="en-US" dirty="0">
                <a:solidFill>
                  <a:srgbClr val="FF0000"/>
                </a:solidFill>
                <a:highlight>
                  <a:srgbClr val="FFFF00"/>
                </a:highlight>
              </a:rPr>
              <a:t> </a:t>
            </a:r>
            <a:r>
              <a:rPr lang="en-US" dirty="0"/>
              <a:t>Urgent coordination and action needed to protect current TLS spaces.</a:t>
            </a:r>
          </a:p>
          <a:p>
            <a:pPr lvl="0" algn="just"/>
            <a:r>
              <a:rPr lang="en-US" dirty="0"/>
              <a:t>Need for </a:t>
            </a:r>
            <a:r>
              <a:rPr lang="en-US" b="1" dirty="0">
                <a:solidFill>
                  <a:srgbClr val="FF0000"/>
                </a:solidFill>
                <a:highlight>
                  <a:srgbClr val="FFFF00"/>
                </a:highlight>
              </a:rPr>
              <a:t>multi-year unearmarked grants</a:t>
            </a:r>
            <a:r>
              <a:rPr lang="en-US" dirty="0">
                <a:solidFill>
                  <a:srgbClr val="FF0000"/>
                </a:solidFill>
                <a:highlight>
                  <a:srgbClr val="FFFF00"/>
                </a:highlight>
              </a:rPr>
              <a:t> </a:t>
            </a:r>
            <a:r>
              <a:rPr lang="en-US" dirty="0"/>
              <a:t>to ensure the transition from emergency/short term to medium/long-term response, including reconstruction.</a:t>
            </a:r>
          </a:p>
          <a:p>
            <a:endParaRPr lang="en-US" dirty="0"/>
          </a:p>
        </p:txBody>
      </p:sp>
    </p:spTree>
    <p:extLst>
      <p:ext uri="{BB962C8B-B14F-4D97-AF65-F5344CB8AC3E}">
        <p14:creationId xmlns:p14="http://schemas.microsoft.com/office/powerpoint/2010/main" val="3768977476"/>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A5933959-24CC-44EF-83CB-E6B431BCA658}"/>
</file>

<file path=customXml/itemProps2.xml><?xml version="1.0" encoding="utf-8"?>
<ds:datastoreItem xmlns:ds="http://schemas.openxmlformats.org/officeDocument/2006/customXml" ds:itemID="{DFE8A793-8813-4B99-8C09-110A65B476D1}"/>
</file>

<file path=customXml/itemProps3.xml><?xml version="1.0" encoding="utf-8"?>
<ds:datastoreItem xmlns:ds="http://schemas.openxmlformats.org/officeDocument/2006/customXml" ds:itemID="{655CBC84-ADFB-4112-80D7-344F24243FBC}"/>
</file>

<file path=docMetadata/LabelInfo.xml><?xml version="1.0" encoding="utf-8"?>
<clbl:labelList xmlns:clbl="http://schemas.microsoft.com/office/2020/mipLabelMetadata">
  <clbl:label id="{77410195-14e1-4fb8-904b-ab1892023667}" enabled="0" method="" siteId="{77410195-14e1-4fb8-904b-ab1892023667}" removed="1"/>
</clbl:labelList>
</file>

<file path=docProps/app.xml><?xml version="1.0" encoding="utf-8"?>
<Properties xmlns="http://schemas.openxmlformats.org/officeDocument/2006/extended-properties" xmlns:vt="http://schemas.openxmlformats.org/officeDocument/2006/docPropsVTypes">
  <TotalTime>8423</TotalTime>
  <Words>2098</Words>
  <Application>Microsoft Office PowerPoint</Application>
  <PresentationFormat>Widescreen</PresentationFormat>
  <Paragraphs>179</Paragraphs>
  <Slides>15</Slides>
  <Notes>3</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15</vt:i4>
      </vt:variant>
    </vt:vector>
  </HeadingPairs>
  <TitlesOfParts>
    <vt:vector size="30" baseType="lpstr">
      <vt:lpstr>Aptos</vt:lpstr>
      <vt:lpstr>Aptos Black</vt:lpstr>
      <vt:lpstr>Aptos Display</vt:lpstr>
      <vt:lpstr>Arial</vt:lpstr>
      <vt:lpstr>Arial Nova Cond</vt:lpstr>
      <vt:lpstr>Calibri</vt:lpstr>
      <vt:lpstr>Calibri Light</vt:lpstr>
      <vt:lpstr>Grandview Display</vt:lpstr>
      <vt:lpstr>Modern Love Caps</vt:lpstr>
      <vt:lpstr>Noto Sans</vt:lpstr>
      <vt:lpstr>Wingdings</vt:lpstr>
      <vt:lpstr>DashVTI</vt:lpstr>
      <vt:lpstr>1_Office Theme</vt:lpstr>
      <vt:lpstr>Office Theme</vt:lpstr>
      <vt:lpstr>Tema de Office</vt:lpstr>
      <vt:lpstr>EDUCATION restoring HOPE for children in Gaza</vt:lpstr>
      <vt:lpstr>PowerPoint Presentation</vt:lpstr>
      <vt:lpstr>NEUTRALITY OF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ASKS</vt:lpstr>
    </vt:vector>
  </TitlesOfParts>
  <Company>UNICEF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Paola Retaggi</dc:creator>
  <cp:lastModifiedBy>Paola Retaggi</cp:lastModifiedBy>
  <cp:revision>12</cp:revision>
  <dcterms:created xsi:type="dcterms:W3CDTF">2025-10-29T07:14:37Z</dcterms:created>
  <dcterms:modified xsi:type="dcterms:W3CDTF">2026-05-25T05:05:36Z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ies>
</file>