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8288000" cy="10287000"/>
  <p:notesSz cx="6858000" cy="9144000"/>
  <p:embeddedFontLst>
    <p:embeddedFont>
      <p:font typeface="Bebas Neue Bold" panose="020B0604020202020204" charset="0"/>
      <p:regular r:id="rId26"/>
    </p:embeddedFont>
    <p:embeddedFont>
      <p:font typeface="Canva Sans" panose="020B0604020202020204" charset="0"/>
      <p:regular r:id="rId27"/>
    </p:embeddedFont>
    <p:embeddedFont>
      <p:font typeface="DM Serif Display" pitchFamily="2" charset="0"/>
      <p:regular r:id="rId28"/>
    </p:embeddedFont>
    <p:embeddedFont>
      <p:font typeface="EB Garamond" panose="00000500000000000000" pitchFamily="2" charset="0"/>
      <p:regular r:id="rId29"/>
    </p:embeddedFont>
    <p:embeddedFont>
      <p:font typeface="EB Garamond Semi-Bold" panose="020B0604020202020204" charset="0"/>
      <p:regular r:id="rId30"/>
    </p:embeddedFont>
    <p:embeddedFont>
      <p:font typeface="Garamond" panose="02020404030301010803" pitchFamily="18" charset="0"/>
      <p:regular r:id="rId31"/>
      <p:bold r:id="rId32"/>
      <p:italic r:id="rId33"/>
    </p:embeddedFont>
    <p:embeddedFont>
      <p:font typeface="Garamond Bold" panose="02020804030307010803" pitchFamily="18" charset="0"/>
      <p:regular r:id="rId34"/>
      <p:bold r:id="rId35"/>
    </p:embeddedFont>
    <p:embeddedFont>
      <p:font typeface="Open Sauce" panose="020B0604020202020204" charset="0"/>
      <p:regular r:id="rId36"/>
    </p:embeddedFont>
    <p:embeddedFont>
      <p:font typeface="Open Sauce Bold" panose="020B0604020202020204" charset="0"/>
      <p:regular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customXml" Target="../customXml/item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8.fntdata"/><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5/27/2026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5/27/2026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5/27/2026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5/27/2026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5/27/2026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5.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4.svg"/><Relationship Id="rId5" Type="http://schemas.openxmlformats.org/officeDocument/2006/relationships/image" Target="../media/image23.sv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EE6D9"/>
        </a:solidFill>
        <a:effectLst/>
      </p:bgPr>
    </p:bg>
    <p:spTree>
      <p:nvGrpSpPr>
        <p:cNvPr id="1" name=""/>
        <p:cNvGrpSpPr/>
        <p:nvPr/>
      </p:nvGrpSpPr>
      <p:grpSpPr>
        <a:xfrm>
          <a:off x="0" y="0"/>
          <a:ext cx="0" cy="0"/>
          <a:chOff x="0" y="0"/>
          <a:chExt cx="0" cy="0"/>
        </a:xfrm>
      </p:grpSpPr>
      <p:sp>
        <p:nvSpPr>
          <p:cNvPr id="2" name="Freeform 2"/>
          <p:cNvSpPr/>
          <p:nvPr/>
        </p:nvSpPr>
        <p:spPr>
          <a:xfrm>
            <a:off x="0" y="-656229"/>
            <a:ext cx="18288000" cy="11599459"/>
          </a:xfrm>
          <a:custGeom>
            <a:avLst/>
            <a:gdLst/>
            <a:ahLst/>
            <a:cxnLst/>
            <a:rect l="l" t="t" r="r" b="b"/>
            <a:pathLst>
              <a:path w="18288000" h="11599459">
                <a:moveTo>
                  <a:pt x="0" y="0"/>
                </a:moveTo>
                <a:lnTo>
                  <a:pt x="18288000" y="0"/>
                </a:lnTo>
                <a:lnTo>
                  <a:pt x="18288000" y="11599458"/>
                </a:lnTo>
                <a:lnTo>
                  <a:pt x="0" y="11599458"/>
                </a:lnTo>
                <a:lnTo>
                  <a:pt x="0" y="0"/>
                </a:lnTo>
                <a:close/>
              </a:path>
            </a:pathLst>
          </a:custGeom>
          <a:blipFill>
            <a:blip r:embed="rId2" cstate="email">
              <a:extLst>
                <a:ext uri="{28A0092B-C50C-407E-A947-70E740481C1C}">
                  <a14:useLocalDpi xmlns:a14="http://schemas.microsoft.com/office/drawing/2010/main" val="0"/>
                </a:ext>
              </a:extLst>
            </a:blip>
            <a:stretch>
              <a:fillRect/>
            </a:stretch>
          </a:blipFill>
        </p:spPr>
        <p:txBody>
          <a:bodyPr/>
          <a:lstStyle/>
          <a:p>
            <a:endParaRPr lang="en-US"/>
          </a:p>
        </p:txBody>
      </p:sp>
      <p:sp>
        <p:nvSpPr>
          <p:cNvPr id="3" name="Freeform 3"/>
          <p:cNvSpPr/>
          <p:nvPr/>
        </p:nvSpPr>
        <p:spPr>
          <a:xfrm>
            <a:off x="5113519" y="0"/>
            <a:ext cx="8060962" cy="3130340"/>
          </a:xfrm>
          <a:custGeom>
            <a:avLst/>
            <a:gdLst/>
            <a:ahLst/>
            <a:cxnLst/>
            <a:rect l="l" t="t" r="r" b="b"/>
            <a:pathLst>
              <a:path w="8060962" h="3130340">
                <a:moveTo>
                  <a:pt x="0" y="0"/>
                </a:moveTo>
                <a:lnTo>
                  <a:pt x="8060962" y="0"/>
                </a:lnTo>
                <a:lnTo>
                  <a:pt x="8060962" y="3130340"/>
                </a:lnTo>
                <a:lnTo>
                  <a:pt x="0" y="3130340"/>
                </a:lnTo>
                <a:lnTo>
                  <a:pt x="0" y="0"/>
                </a:lnTo>
                <a:close/>
              </a:path>
            </a:pathLst>
          </a:custGeom>
          <a:blipFill>
            <a:blip r:embed="rId3">
              <a:extLst>
                <a:ext uri="{28A0092B-C50C-407E-A947-70E740481C1C}">
                  <a14:useLocalDpi xmlns:a14="http://schemas.microsoft.com/office/drawing/2010/main" val="0"/>
                </a:ext>
              </a:extLst>
            </a:blip>
            <a:stretch>
              <a:fillRect/>
            </a:stretch>
          </a:blipFill>
        </p:spPr>
        <p:txBody>
          <a:bodyPr/>
          <a:lstStyle/>
          <a:p>
            <a:endParaRPr lang="en-US"/>
          </a:p>
        </p:txBody>
      </p:sp>
      <p:sp>
        <p:nvSpPr>
          <p:cNvPr id="4" name="TextBox 4"/>
          <p:cNvSpPr txBox="1"/>
          <p:nvPr/>
        </p:nvSpPr>
        <p:spPr>
          <a:xfrm>
            <a:off x="4457085" y="5200650"/>
            <a:ext cx="9373830" cy="413346"/>
          </a:xfrm>
          <a:prstGeom prst="rect">
            <a:avLst/>
          </a:prstGeom>
        </p:spPr>
        <p:txBody>
          <a:bodyPr lIns="0" tIns="0" rIns="0" bIns="0" rtlCol="0" anchor="t">
            <a:spAutoFit/>
          </a:bodyPr>
          <a:lstStyle/>
          <a:p>
            <a:pPr marL="0" lvl="0" indent="0" algn="ctr">
              <a:lnSpc>
                <a:spcPts val="3148"/>
              </a:lnSpc>
              <a:spcBef>
                <a:spcPct val="0"/>
              </a:spcBef>
            </a:pPr>
            <a:r>
              <a:rPr lang="en-US" sz="3148" spc="125">
                <a:solidFill>
                  <a:srgbClr val="000000"/>
                </a:solidFill>
                <a:latin typeface="EB Garamond"/>
                <a:ea typeface="EB Garamond"/>
                <a:cs typeface="EB Garamond"/>
                <a:sym typeface="EB Garamond"/>
              </a:rPr>
              <a:t>With a Focus on PWDS in Palestine</a:t>
            </a:r>
          </a:p>
        </p:txBody>
      </p:sp>
      <p:sp>
        <p:nvSpPr>
          <p:cNvPr id="5" name="TextBox 5"/>
          <p:cNvSpPr txBox="1"/>
          <p:nvPr/>
        </p:nvSpPr>
        <p:spPr>
          <a:xfrm>
            <a:off x="1228058" y="7947638"/>
            <a:ext cx="3366096" cy="353060"/>
          </a:xfrm>
          <a:prstGeom prst="rect">
            <a:avLst/>
          </a:prstGeom>
        </p:spPr>
        <p:txBody>
          <a:bodyPr lIns="0" tIns="0" rIns="0" bIns="0" rtlCol="0" anchor="t">
            <a:spAutoFit/>
          </a:bodyPr>
          <a:lstStyle/>
          <a:p>
            <a:pPr marL="0" lvl="0" indent="0" algn="l">
              <a:lnSpc>
                <a:spcPts val="2859"/>
              </a:lnSpc>
              <a:spcBef>
                <a:spcPct val="0"/>
              </a:spcBef>
            </a:pPr>
            <a:r>
              <a:rPr lang="en-US" sz="2199" b="1">
                <a:solidFill>
                  <a:srgbClr val="FFFFFF"/>
                </a:solidFill>
                <a:latin typeface="EB Garamond Semi-Bold"/>
                <a:ea typeface="EB Garamond Semi-Bold"/>
                <a:cs typeface="EB Garamond Semi-Bold"/>
                <a:sym typeface="EB Garamond Semi-Bold"/>
              </a:rPr>
              <a:t>PRESENTED BY:</a:t>
            </a:r>
          </a:p>
        </p:txBody>
      </p:sp>
      <p:sp>
        <p:nvSpPr>
          <p:cNvPr id="6" name="TextBox 6"/>
          <p:cNvSpPr txBox="1"/>
          <p:nvPr/>
        </p:nvSpPr>
        <p:spPr>
          <a:xfrm>
            <a:off x="1228058" y="8333820"/>
            <a:ext cx="6175986" cy="715010"/>
          </a:xfrm>
          <a:prstGeom prst="rect">
            <a:avLst/>
          </a:prstGeom>
        </p:spPr>
        <p:txBody>
          <a:bodyPr lIns="0" tIns="0" rIns="0" bIns="0" rtlCol="0" anchor="t">
            <a:spAutoFit/>
          </a:bodyPr>
          <a:lstStyle/>
          <a:p>
            <a:pPr marL="0" lvl="0" indent="0" algn="l">
              <a:lnSpc>
                <a:spcPts val="2859"/>
              </a:lnSpc>
              <a:spcBef>
                <a:spcPct val="0"/>
              </a:spcBef>
            </a:pPr>
            <a:r>
              <a:rPr lang="en-US" sz="2199">
                <a:solidFill>
                  <a:srgbClr val="FFFFFF"/>
                </a:solidFill>
                <a:latin typeface="EB Garamond"/>
                <a:ea typeface="EB Garamond"/>
                <a:cs typeface="EB Garamond"/>
                <a:sym typeface="EB Garamond"/>
              </a:rPr>
              <a:t>Community Based Rehabilitation Program- Bethlehem Arab Society for Rehabilitation</a:t>
            </a:r>
          </a:p>
        </p:txBody>
      </p:sp>
      <p:sp>
        <p:nvSpPr>
          <p:cNvPr id="7" name="TextBox 7"/>
          <p:cNvSpPr txBox="1"/>
          <p:nvPr/>
        </p:nvSpPr>
        <p:spPr>
          <a:xfrm>
            <a:off x="6983459" y="5768936"/>
            <a:ext cx="4321082" cy="313690"/>
          </a:xfrm>
          <a:prstGeom prst="rect">
            <a:avLst/>
          </a:prstGeom>
        </p:spPr>
        <p:txBody>
          <a:bodyPr lIns="0" tIns="0" rIns="0" bIns="0" rtlCol="0" anchor="t">
            <a:spAutoFit/>
          </a:bodyPr>
          <a:lstStyle/>
          <a:p>
            <a:pPr algn="ctr">
              <a:lnSpc>
                <a:spcPts val="2659"/>
              </a:lnSpc>
            </a:pPr>
            <a:r>
              <a:rPr lang="en-US" sz="1899" b="1">
                <a:solidFill>
                  <a:srgbClr val="545454"/>
                </a:solidFill>
                <a:latin typeface="EB Garamond Semi-Bold"/>
                <a:ea typeface="EB Garamond Semi-Bold"/>
                <a:cs typeface="EB Garamond Semi-Bold"/>
                <a:sym typeface="EB Garamond Semi-Bold"/>
              </a:rPr>
              <a:t>21/05/2026</a:t>
            </a:r>
          </a:p>
        </p:txBody>
      </p:sp>
      <p:sp>
        <p:nvSpPr>
          <p:cNvPr id="8" name="TextBox 8"/>
          <p:cNvSpPr txBox="1"/>
          <p:nvPr/>
        </p:nvSpPr>
        <p:spPr>
          <a:xfrm>
            <a:off x="1228058" y="4075875"/>
            <a:ext cx="15831883" cy="908296"/>
          </a:xfrm>
          <a:prstGeom prst="rect">
            <a:avLst/>
          </a:prstGeom>
        </p:spPr>
        <p:txBody>
          <a:bodyPr lIns="0" tIns="0" rIns="0" bIns="0" rtlCol="0" anchor="t">
            <a:spAutoFit/>
          </a:bodyPr>
          <a:lstStyle/>
          <a:p>
            <a:pPr marL="0" lvl="0" indent="0" algn="ctr">
              <a:lnSpc>
                <a:spcPts val="6317"/>
              </a:lnSpc>
              <a:spcBef>
                <a:spcPct val="0"/>
              </a:spcBef>
            </a:pPr>
            <a:r>
              <a:rPr lang="en-US" sz="8099">
                <a:solidFill>
                  <a:srgbClr val="000000"/>
                </a:solidFill>
                <a:latin typeface="EB Garamond"/>
                <a:ea typeface="EB Garamond"/>
                <a:cs typeface="EB Garamond"/>
                <a:sym typeface="EB Garamond"/>
              </a:rPr>
              <a:t>Education under Conflict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screen">
              <a:alphaModFix amt="50000"/>
              <a:extLst>
                <a:ext uri="{28A0092B-C50C-407E-A947-70E740481C1C}">
                  <a14:useLocalDpi xmlns:a14="http://schemas.microsoft.com/office/drawing/2010/main" val="0"/>
                </a:ext>
              </a:extLst>
            </a:blip>
            <a:stretch>
              <a:fillRect/>
            </a:stretch>
          </a:blipFill>
          <a:ln cap="sq">
            <a:noFill/>
            <a:prstDash val="solid"/>
            <a:miter/>
          </a:ln>
        </p:spPr>
        <p:txBody>
          <a:bodyPr/>
          <a:lstStyle/>
          <a:p>
            <a:endParaRPr lang="en-US"/>
          </a:p>
        </p:txBody>
      </p:sp>
      <p:sp>
        <p:nvSpPr>
          <p:cNvPr id="3" name="AutoShape 3"/>
          <p:cNvSpPr/>
          <p:nvPr/>
        </p:nvSpPr>
        <p:spPr>
          <a:xfrm>
            <a:off x="1166399" y="1028700"/>
            <a:ext cx="687324" cy="0"/>
          </a:xfrm>
          <a:prstGeom prst="line">
            <a:avLst/>
          </a:prstGeom>
          <a:ln w="76200" cap="flat">
            <a:solidFill>
              <a:srgbClr val="000000"/>
            </a:solidFill>
            <a:prstDash val="solid"/>
            <a:headEnd type="none" w="sm" len="sm"/>
            <a:tailEnd type="none" w="sm" len="sm"/>
          </a:ln>
        </p:spPr>
        <p:txBody>
          <a:bodyPr/>
          <a:lstStyle/>
          <a:p>
            <a:endParaRPr lang="en-US"/>
          </a:p>
        </p:txBody>
      </p:sp>
      <p:sp>
        <p:nvSpPr>
          <p:cNvPr id="4" name="TextBox 4"/>
          <p:cNvSpPr txBox="1"/>
          <p:nvPr/>
        </p:nvSpPr>
        <p:spPr>
          <a:xfrm>
            <a:off x="1166399" y="1233825"/>
            <a:ext cx="3822789" cy="2218690"/>
          </a:xfrm>
          <a:prstGeom prst="rect">
            <a:avLst/>
          </a:prstGeom>
        </p:spPr>
        <p:txBody>
          <a:bodyPr lIns="0" tIns="0" rIns="0" bIns="0" rtlCol="0" anchor="t">
            <a:spAutoFit/>
          </a:bodyPr>
          <a:lstStyle/>
          <a:p>
            <a:pPr algn="l">
              <a:lnSpc>
                <a:spcPts val="8959"/>
              </a:lnSpc>
            </a:pPr>
            <a:r>
              <a:rPr lang="en-US" sz="6399">
                <a:solidFill>
                  <a:srgbClr val="000000"/>
                </a:solidFill>
                <a:latin typeface="DM Serif Display"/>
                <a:ea typeface="DM Serif Display"/>
                <a:cs typeface="DM Serif Display"/>
                <a:sym typeface="DM Serif Display"/>
              </a:rPr>
              <a:t>Table of Contents</a:t>
            </a:r>
          </a:p>
        </p:txBody>
      </p:sp>
      <p:sp>
        <p:nvSpPr>
          <p:cNvPr id="5" name="TextBox 5"/>
          <p:cNvSpPr txBox="1"/>
          <p:nvPr/>
        </p:nvSpPr>
        <p:spPr>
          <a:xfrm>
            <a:off x="7613003" y="3393172"/>
            <a:ext cx="2537740" cy="977900"/>
          </a:xfrm>
          <a:prstGeom prst="rect">
            <a:avLst/>
          </a:prstGeom>
        </p:spPr>
        <p:txBody>
          <a:bodyPr lIns="0" tIns="0" rIns="0" bIns="0" rtlCol="0" anchor="t">
            <a:spAutoFit/>
          </a:bodyPr>
          <a:lstStyle/>
          <a:p>
            <a:pPr algn="l">
              <a:lnSpc>
                <a:spcPts val="3999"/>
              </a:lnSpc>
            </a:pPr>
            <a:r>
              <a:rPr lang="en-US" sz="2499" b="1">
                <a:solidFill>
                  <a:srgbClr val="000000"/>
                </a:solidFill>
                <a:latin typeface="Open Sauce Bold"/>
                <a:ea typeface="Open Sauce Bold"/>
                <a:cs typeface="Open Sauce Bold"/>
                <a:sym typeface="Open Sauce Bold"/>
              </a:rPr>
              <a:t>PWDs Reality in Palestine</a:t>
            </a:r>
          </a:p>
        </p:txBody>
      </p:sp>
      <p:sp>
        <p:nvSpPr>
          <p:cNvPr id="6" name="TextBox 6"/>
          <p:cNvSpPr txBox="1"/>
          <p:nvPr/>
        </p:nvSpPr>
        <p:spPr>
          <a:xfrm>
            <a:off x="7613003" y="2801683"/>
            <a:ext cx="2537740" cy="473075"/>
          </a:xfrm>
          <a:prstGeom prst="rect">
            <a:avLst/>
          </a:prstGeom>
        </p:spPr>
        <p:txBody>
          <a:bodyPr lIns="0" tIns="0" rIns="0" bIns="0" rtlCol="0" anchor="t">
            <a:spAutoFit/>
          </a:bodyPr>
          <a:lstStyle/>
          <a:p>
            <a:pPr algn="l">
              <a:lnSpc>
                <a:spcPts val="3999"/>
              </a:lnSpc>
            </a:pPr>
            <a:r>
              <a:rPr lang="en-US" sz="2499" b="1">
                <a:solidFill>
                  <a:srgbClr val="000000"/>
                </a:solidFill>
                <a:latin typeface="Open Sauce Bold"/>
                <a:ea typeface="Open Sauce Bold"/>
                <a:cs typeface="Open Sauce Bold"/>
                <a:sym typeface="Open Sauce Bold"/>
              </a:rPr>
              <a:t>1</a:t>
            </a:r>
          </a:p>
        </p:txBody>
      </p:sp>
      <p:sp>
        <p:nvSpPr>
          <p:cNvPr id="7" name="TextBox 7"/>
          <p:cNvSpPr txBox="1"/>
          <p:nvPr/>
        </p:nvSpPr>
        <p:spPr>
          <a:xfrm>
            <a:off x="11167282" y="3393172"/>
            <a:ext cx="2537740" cy="977900"/>
          </a:xfrm>
          <a:prstGeom prst="rect">
            <a:avLst/>
          </a:prstGeom>
        </p:spPr>
        <p:txBody>
          <a:bodyPr lIns="0" tIns="0" rIns="0" bIns="0" rtlCol="0" anchor="t">
            <a:spAutoFit/>
          </a:bodyPr>
          <a:lstStyle/>
          <a:p>
            <a:pPr algn="l">
              <a:lnSpc>
                <a:spcPts val="3999"/>
              </a:lnSpc>
            </a:pPr>
            <a:r>
              <a:rPr lang="en-US" sz="2499" b="1">
                <a:solidFill>
                  <a:srgbClr val="000000"/>
                </a:solidFill>
                <a:latin typeface="Open Sauce Bold"/>
                <a:ea typeface="Open Sauce Bold"/>
                <a:cs typeface="Open Sauce Bold"/>
                <a:sym typeface="Open Sauce Bold"/>
              </a:rPr>
              <a:t>Education in Palestine </a:t>
            </a:r>
          </a:p>
        </p:txBody>
      </p:sp>
      <p:sp>
        <p:nvSpPr>
          <p:cNvPr id="8" name="TextBox 8"/>
          <p:cNvSpPr txBox="1"/>
          <p:nvPr/>
        </p:nvSpPr>
        <p:spPr>
          <a:xfrm>
            <a:off x="11167282" y="2801683"/>
            <a:ext cx="2537740" cy="473075"/>
          </a:xfrm>
          <a:prstGeom prst="rect">
            <a:avLst/>
          </a:prstGeom>
        </p:spPr>
        <p:txBody>
          <a:bodyPr lIns="0" tIns="0" rIns="0" bIns="0" rtlCol="0" anchor="t">
            <a:spAutoFit/>
          </a:bodyPr>
          <a:lstStyle/>
          <a:p>
            <a:pPr algn="l">
              <a:lnSpc>
                <a:spcPts val="3999"/>
              </a:lnSpc>
            </a:pPr>
            <a:r>
              <a:rPr lang="en-US" sz="2499" b="1">
                <a:solidFill>
                  <a:srgbClr val="000000"/>
                </a:solidFill>
                <a:latin typeface="Open Sauce Bold"/>
                <a:ea typeface="Open Sauce Bold"/>
                <a:cs typeface="Open Sauce Bold"/>
                <a:sym typeface="Open Sauce Bold"/>
              </a:rPr>
              <a:t>2</a:t>
            </a:r>
          </a:p>
        </p:txBody>
      </p:sp>
      <p:sp>
        <p:nvSpPr>
          <p:cNvPr id="9" name="TextBox 9"/>
          <p:cNvSpPr txBox="1"/>
          <p:nvPr/>
        </p:nvSpPr>
        <p:spPr>
          <a:xfrm>
            <a:off x="14721560" y="3393172"/>
            <a:ext cx="2537740" cy="977900"/>
          </a:xfrm>
          <a:prstGeom prst="rect">
            <a:avLst/>
          </a:prstGeom>
        </p:spPr>
        <p:txBody>
          <a:bodyPr lIns="0" tIns="0" rIns="0" bIns="0" rtlCol="0" anchor="t">
            <a:spAutoFit/>
          </a:bodyPr>
          <a:lstStyle/>
          <a:p>
            <a:pPr algn="l">
              <a:lnSpc>
                <a:spcPts val="3999"/>
              </a:lnSpc>
            </a:pPr>
            <a:r>
              <a:rPr lang="en-US" sz="2499" b="1">
                <a:solidFill>
                  <a:srgbClr val="000000"/>
                </a:solidFill>
                <a:latin typeface="Open Sauce Bold"/>
                <a:ea typeface="Open Sauce Bold"/>
                <a:cs typeface="Open Sauce Bold"/>
                <a:sym typeface="Open Sauce Bold"/>
              </a:rPr>
              <a:t>Education and PWDs</a:t>
            </a:r>
          </a:p>
        </p:txBody>
      </p:sp>
      <p:sp>
        <p:nvSpPr>
          <p:cNvPr id="10" name="TextBox 10"/>
          <p:cNvSpPr txBox="1"/>
          <p:nvPr/>
        </p:nvSpPr>
        <p:spPr>
          <a:xfrm>
            <a:off x="14721560" y="2801683"/>
            <a:ext cx="2537740" cy="473075"/>
          </a:xfrm>
          <a:prstGeom prst="rect">
            <a:avLst/>
          </a:prstGeom>
        </p:spPr>
        <p:txBody>
          <a:bodyPr lIns="0" tIns="0" rIns="0" bIns="0" rtlCol="0" anchor="t">
            <a:spAutoFit/>
          </a:bodyPr>
          <a:lstStyle/>
          <a:p>
            <a:pPr algn="l">
              <a:lnSpc>
                <a:spcPts val="3999"/>
              </a:lnSpc>
            </a:pPr>
            <a:r>
              <a:rPr lang="en-US" sz="2499" b="1">
                <a:solidFill>
                  <a:srgbClr val="000000"/>
                </a:solidFill>
                <a:latin typeface="Open Sauce Bold"/>
                <a:ea typeface="Open Sauce Bold"/>
                <a:cs typeface="Open Sauce Bold"/>
                <a:sym typeface="Open Sauce Bold"/>
              </a:rPr>
              <a:t>3</a:t>
            </a:r>
          </a:p>
        </p:txBody>
      </p:sp>
      <p:sp>
        <p:nvSpPr>
          <p:cNvPr id="11" name="TextBox 11"/>
          <p:cNvSpPr txBox="1"/>
          <p:nvPr/>
        </p:nvSpPr>
        <p:spPr>
          <a:xfrm>
            <a:off x="11034546" y="5761386"/>
            <a:ext cx="2537740" cy="977900"/>
          </a:xfrm>
          <a:prstGeom prst="rect">
            <a:avLst/>
          </a:prstGeom>
        </p:spPr>
        <p:txBody>
          <a:bodyPr lIns="0" tIns="0" rIns="0" bIns="0" rtlCol="0" anchor="t">
            <a:spAutoFit/>
          </a:bodyPr>
          <a:lstStyle/>
          <a:p>
            <a:pPr algn="l">
              <a:lnSpc>
                <a:spcPts val="3999"/>
              </a:lnSpc>
            </a:pPr>
            <a:r>
              <a:rPr lang="en-US" sz="2499" b="1">
                <a:solidFill>
                  <a:srgbClr val="000000"/>
                </a:solidFill>
                <a:latin typeface="Open Sauce Bold"/>
                <a:ea typeface="Open Sauce Bold"/>
                <a:cs typeface="Open Sauce Bold"/>
                <a:sym typeface="Open Sauce Bold"/>
              </a:rPr>
              <a:t>Effects of ongoing war</a:t>
            </a:r>
          </a:p>
        </p:txBody>
      </p:sp>
      <p:sp>
        <p:nvSpPr>
          <p:cNvPr id="12" name="TextBox 12"/>
          <p:cNvSpPr txBox="1"/>
          <p:nvPr/>
        </p:nvSpPr>
        <p:spPr>
          <a:xfrm>
            <a:off x="7613003" y="4979867"/>
            <a:ext cx="2537740" cy="473075"/>
          </a:xfrm>
          <a:prstGeom prst="rect">
            <a:avLst/>
          </a:prstGeom>
        </p:spPr>
        <p:txBody>
          <a:bodyPr lIns="0" tIns="0" rIns="0" bIns="0" rtlCol="0" anchor="t">
            <a:spAutoFit/>
          </a:bodyPr>
          <a:lstStyle/>
          <a:p>
            <a:pPr algn="l">
              <a:lnSpc>
                <a:spcPts val="3999"/>
              </a:lnSpc>
            </a:pPr>
            <a:r>
              <a:rPr lang="en-US" sz="2499" b="1">
                <a:solidFill>
                  <a:srgbClr val="000000"/>
                </a:solidFill>
                <a:latin typeface="Open Sauce Bold"/>
                <a:ea typeface="Open Sauce Bold"/>
                <a:cs typeface="Open Sauce Bold"/>
                <a:sym typeface="Open Sauce Bold"/>
              </a:rPr>
              <a:t>4</a:t>
            </a:r>
          </a:p>
        </p:txBody>
      </p:sp>
      <p:sp>
        <p:nvSpPr>
          <p:cNvPr id="13" name="TextBox 13"/>
          <p:cNvSpPr txBox="1"/>
          <p:nvPr/>
        </p:nvSpPr>
        <p:spPr>
          <a:xfrm>
            <a:off x="14721560" y="5572322"/>
            <a:ext cx="2537740" cy="977900"/>
          </a:xfrm>
          <a:prstGeom prst="rect">
            <a:avLst/>
          </a:prstGeom>
        </p:spPr>
        <p:txBody>
          <a:bodyPr lIns="0" tIns="0" rIns="0" bIns="0" rtlCol="0" anchor="t">
            <a:spAutoFit/>
          </a:bodyPr>
          <a:lstStyle/>
          <a:p>
            <a:pPr algn="l">
              <a:lnSpc>
                <a:spcPts val="3999"/>
              </a:lnSpc>
            </a:pPr>
            <a:r>
              <a:rPr lang="en-US" sz="2499" b="1">
                <a:solidFill>
                  <a:srgbClr val="000000"/>
                </a:solidFill>
                <a:latin typeface="Open Sauce Bold"/>
                <a:ea typeface="Open Sauce Bold"/>
                <a:cs typeface="Open Sauce Bold"/>
                <a:sym typeface="Open Sauce Bold"/>
              </a:rPr>
              <a:t>Strategies and Approaches</a:t>
            </a:r>
          </a:p>
        </p:txBody>
      </p:sp>
      <p:sp>
        <p:nvSpPr>
          <p:cNvPr id="14" name="TextBox 14"/>
          <p:cNvSpPr txBox="1"/>
          <p:nvPr/>
        </p:nvSpPr>
        <p:spPr>
          <a:xfrm>
            <a:off x="11167282" y="4979867"/>
            <a:ext cx="2537740" cy="473075"/>
          </a:xfrm>
          <a:prstGeom prst="rect">
            <a:avLst/>
          </a:prstGeom>
        </p:spPr>
        <p:txBody>
          <a:bodyPr lIns="0" tIns="0" rIns="0" bIns="0" rtlCol="0" anchor="t">
            <a:spAutoFit/>
          </a:bodyPr>
          <a:lstStyle/>
          <a:p>
            <a:pPr algn="l">
              <a:lnSpc>
                <a:spcPts val="3999"/>
              </a:lnSpc>
            </a:pPr>
            <a:r>
              <a:rPr lang="en-US" sz="2499" b="1">
                <a:solidFill>
                  <a:srgbClr val="000000"/>
                </a:solidFill>
                <a:latin typeface="Open Sauce Bold"/>
                <a:ea typeface="Open Sauce Bold"/>
                <a:cs typeface="Open Sauce Bold"/>
                <a:sym typeface="Open Sauce Bold"/>
              </a:rPr>
              <a:t>5</a:t>
            </a:r>
          </a:p>
        </p:txBody>
      </p:sp>
      <p:sp>
        <p:nvSpPr>
          <p:cNvPr id="15" name="TextBox 15"/>
          <p:cNvSpPr txBox="1"/>
          <p:nvPr/>
        </p:nvSpPr>
        <p:spPr>
          <a:xfrm>
            <a:off x="7613003" y="8279911"/>
            <a:ext cx="2537740" cy="977900"/>
          </a:xfrm>
          <a:prstGeom prst="rect">
            <a:avLst/>
          </a:prstGeom>
        </p:spPr>
        <p:txBody>
          <a:bodyPr lIns="0" tIns="0" rIns="0" bIns="0" rtlCol="0" anchor="t">
            <a:spAutoFit/>
          </a:bodyPr>
          <a:lstStyle/>
          <a:p>
            <a:pPr algn="l">
              <a:lnSpc>
                <a:spcPts val="3999"/>
              </a:lnSpc>
            </a:pPr>
            <a:r>
              <a:rPr lang="en-US" sz="2499" b="1">
                <a:solidFill>
                  <a:srgbClr val="000000"/>
                </a:solidFill>
                <a:latin typeface="Open Sauce Bold"/>
                <a:ea typeface="Open Sauce Bold"/>
                <a:cs typeface="Open Sauce Bold"/>
                <a:sym typeface="Open Sauce Bold"/>
              </a:rPr>
              <a:t>Lessons Learned</a:t>
            </a:r>
          </a:p>
        </p:txBody>
      </p:sp>
      <p:sp>
        <p:nvSpPr>
          <p:cNvPr id="16" name="TextBox 16"/>
          <p:cNvSpPr txBox="1"/>
          <p:nvPr/>
        </p:nvSpPr>
        <p:spPr>
          <a:xfrm>
            <a:off x="14721560" y="4979867"/>
            <a:ext cx="2537740" cy="473075"/>
          </a:xfrm>
          <a:prstGeom prst="rect">
            <a:avLst/>
          </a:prstGeom>
        </p:spPr>
        <p:txBody>
          <a:bodyPr lIns="0" tIns="0" rIns="0" bIns="0" rtlCol="0" anchor="t">
            <a:spAutoFit/>
          </a:bodyPr>
          <a:lstStyle/>
          <a:p>
            <a:pPr algn="l">
              <a:lnSpc>
                <a:spcPts val="3999"/>
              </a:lnSpc>
            </a:pPr>
            <a:r>
              <a:rPr lang="en-US" sz="2499" b="1">
                <a:solidFill>
                  <a:srgbClr val="000000"/>
                </a:solidFill>
                <a:latin typeface="Open Sauce Bold"/>
                <a:ea typeface="Open Sauce Bold"/>
                <a:cs typeface="Open Sauce Bold"/>
                <a:sym typeface="Open Sauce Bold"/>
              </a:rPr>
              <a:t>6</a:t>
            </a:r>
          </a:p>
        </p:txBody>
      </p:sp>
      <p:sp>
        <p:nvSpPr>
          <p:cNvPr id="17" name="TextBox 17"/>
          <p:cNvSpPr txBox="1"/>
          <p:nvPr/>
        </p:nvSpPr>
        <p:spPr>
          <a:xfrm>
            <a:off x="7613003" y="5761386"/>
            <a:ext cx="2537740" cy="977900"/>
          </a:xfrm>
          <a:prstGeom prst="rect">
            <a:avLst/>
          </a:prstGeom>
        </p:spPr>
        <p:txBody>
          <a:bodyPr lIns="0" tIns="0" rIns="0" bIns="0" rtlCol="0" anchor="t">
            <a:spAutoFit/>
          </a:bodyPr>
          <a:lstStyle/>
          <a:p>
            <a:pPr algn="l">
              <a:lnSpc>
                <a:spcPts val="3999"/>
              </a:lnSpc>
            </a:pPr>
            <a:r>
              <a:rPr lang="en-US" sz="2499" b="1">
                <a:solidFill>
                  <a:srgbClr val="000000"/>
                </a:solidFill>
                <a:latin typeface="Open Sauce Bold"/>
                <a:ea typeface="Open Sauce Bold"/>
                <a:cs typeface="Open Sauce Bold"/>
                <a:sym typeface="Open Sauce Bold"/>
              </a:rPr>
              <a:t>BASR’s Education Unit</a:t>
            </a:r>
          </a:p>
        </p:txBody>
      </p:sp>
      <p:sp>
        <p:nvSpPr>
          <p:cNvPr id="18" name="TextBox 18"/>
          <p:cNvSpPr txBox="1"/>
          <p:nvPr/>
        </p:nvSpPr>
        <p:spPr>
          <a:xfrm>
            <a:off x="7613003" y="7669383"/>
            <a:ext cx="2537740" cy="473075"/>
          </a:xfrm>
          <a:prstGeom prst="rect">
            <a:avLst/>
          </a:prstGeom>
        </p:spPr>
        <p:txBody>
          <a:bodyPr lIns="0" tIns="0" rIns="0" bIns="0" rtlCol="0" anchor="t">
            <a:spAutoFit/>
          </a:bodyPr>
          <a:lstStyle/>
          <a:p>
            <a:pPr algn="l">
              <a:lnSpc>
                <a:spcPts val="3999"/>
              </a:lnSpc>
            </a:pPr>
            <a:r>
              <a:rPr lang="en-US" sz="2499" b="1">
                <a:solidFill>
                  <a:srgbClr val="000000"/>
                </a:solidFill>
                <a:latin typeface="Open Sauce Bold"/>
                <a:ea typeface="Open Sauce Bold"/>
                <a:cs typeface="Open Sauce Bold"/>
                <a:sym typeface="Open Sauce Bold"/>
              </a:rPr>
              <a:t>7</a:t>
            </a:r>
          </a:p>
        </p:txBody>
      </p:sp>
      <p:sp>
        <p:nvSpPr>
          <p:cNvPr id="19" name="Freeform 19"/>
          <p:cNvSpPr/>
          <p:nvPr/>
        </p:nvSpPr>
        <p:spPr>
          <a:xfrm>
            <a:off x="-155660" y="8375161"/>
            <a:ext cx="1911839" cy="1911839"/>
          </a:xfrm>
          <a:custGeom>
            <a:avLst/>
            <a:gdLst/>
            <a:ahLst/>
            <a:cxnLst/>
            <a:rect l="l" t="t" r="r" b="b"/>
            <a:pathLst>
              <a:path w="1911839" h="1911839">
                <a:moveTo>
                  <a:pt x="0" y="0"/>
                </a:moveTo>
                <a:lnTo>
                  <a:pt x="1911839" y="0"/>
                </a:lnTo>
                <a:lnTo>
                  <a:pt x="1911839" y="1911839"/>
                </a:lnTo>
                <a:lnTo>
                  <a:pt x="0" y="1911839"/>
                </a:lnTo>
                <a:lnTo>
                  <a:pt x="0" y="0"/>
                </a:lnTo>
                <a:close/>
              </a:path>
            </a:pathLst>
          </a:custGeom>
          <a:blipFill>
            <a:blip r:embed="rId3" cstate="screen">
              <a:extLst>
                <a:ext uri="{28A0092B-C50C-407E-A947-70E740481C1C}">
                  <a14:useLocalDpi xmlns:a14="http://schemas.microsoft.com/office/drawing/2010/main" val="0"/>
                </a:ext>
              </a:extLst>
            </a:blip>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screen">
              <a:alphaModFix amt="50000"/>
              <a:extLst>
                <a:ext uri="{28A0092B-C50C-407E-A947-70E740481C1C}">
                  <a14:useLocalDpi xmlns:a14="http://schemas.microsoft.com/office/drawing/2010/main" val="0"/>
                </a:ext>
              </a:extLst>
            </a:blip>
            <a:stretch>
              <a:fillRect/>
            </a:stretch>
          </a:blipFill>
          <a:ln cap="sq">
            <a:noFill/>
            <a:prstDash val="solid"/>
            <a:miter/>
          </a:ln>
        </p:spPr>
        <p:txBody>
          <a:bodyPr/>
          <a:lstStyle/>
          <a:p>
            <a:endParaRPr lang="en-US"/>
          </a:p>
        </p:txBody>
      </p:sp>
      <p:sp>
        <p:nvSpPr>
          <p:cNvPr id="3" name="Freeform 3"/>
          <p:cNvSpPr/>
          <p:nvPr/>
        </p:nvSpPr>
        <p:spPr>
          <a:xfrm>
            <a:off x="14873057" y="6766878"/>
            <a:ext cx="3414943" cy="3440749"/>
          </a:xfrm>
          <a:custGeom>
            <a:avLst/>
            <a:gdLst/>
            <a:ahLst/>
            <a:cxnLst/>
            <a:rect l="l" t="t" r="r" b="b"/>
            <a:pathLst>
              <a:path w="3414943" h="3440749">
                <a:moveTo>
                  <a:pt x="0" y="0"/>
                </a:moveTo>
                <a:lnTo>
                  <a:pt x="3414943" y="0"/>
                </a:lnTo>
                <a:lnTo>
                  <a:pt x="3414943" y="3440748"/>
                </a:lnTo>
                <a:lnTo>
                  <a:pt x="0" y="3440748"/>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263051" y="473710"/>
            <a:ext cx="16499091" cy="995680"/>
          </a:xfrm>
          <a:prstGeom prst="rect">
            <a:avLst/>
          </a:prstGeom>
        </p:spPr>
        <p:txBody>
          <a:bodyPr lIns="0" tIns="0" rIns="0" bIns="0" rtlCol="0" anchor="t">
            <a:spAutoFit/>
          </a:bodyPr>
          <a:lstStyle/>
          <a:p>
            <a:pPr algn="ctr">
              <a:lnSpc>
                <a:spcPts val="8120"/>
              </a:lnSpc>
            </a:pPr>
            <a:r>
              <a:rPr lang="en-US" sz="5800" u="sng">
                <a:solidFill>
                  <a:srgbClr val="000000"/>
                </a:solidFill>
                <a:latin typeface="EB Garamond"/>
                <a:ea typeface="EB Garamond"/>
                <a:cs typeface="EB Garamond"/>
                <a:sym typeface="EB Garamond"/>
              </a:rPr>
              <a:t>Context of Disability in Palestine</a:t>
            </a:r>
          </a:p>
        </p:txBody>
      </p:sp>
      <p:sp>
        <p:nvSpPr>
          <p:cNvPr id="5" name="TextBox 5"/>
          <p:cNvSpPr txBox="1"/>
          <p:nvPr/>
        </p:nvSpPr>
        <p:spPr>
          <a:xfrm>
            <a:off x="13671125" y="9142095"/>
            <a:ext cx="3450476" cy="273685"/>
          </a:xfrm>
          <a:prstGeom prst="rect">
            <a:avLst/>
          </a:prstGeom>
        </p:spPr>
        <p:txBody>
          <a:bodyPr lIns="0" tIns="0" rIns="0" bIns="0" rtlCol="0" anchor="t">
            <a:spAutoFit/>
          </a:bodyPr>
          <a:lstStyle/>
          <a:p>
            <a:pPr marL="0" lvl="0" indent="0" algn="r">
              <a:lnSpc>
                <a:spcPts val="2239"/>
              </a:lnSpc>
              <a:spcBef>
                <a:spcPct val="0"/>
              </a:spcBef>
            </a:pPr>
            <a:r>
              <a:rPr lang="en-US" sz="1599" spc="159">
                <a:solidFill>
                  <a:srgbClr val="000000">
                    <a:alpha val="49804"/>
                  </a:srgbClr>
                </a:solidFill>
                <a:latin typeface="Open Sauce"/>
                <a:ea typeface="Open Sauce"/>
                <a:cs typeface="Open Sauce"/>
                <a:sym typeface="Open Sauce"/>
              </a:rPr>
              <a:t>3</a:t>
            </a:r>
          </a:p>
        </p:txBody>
      </p:sp>
      <p:sp>
        <p:nvSpPr>
          <p:cNvPr id="6" name="TextBox 6"/>
          <p:cNvSpPr txBox="1"/>
          <p:nvPr/>
        </p:nvSpPr>
        <p:spPr>
          <a:xfrm>
            <a:off x="1028700" y="2055327"/>
            <a:ext cx="15733442" cy="6431897"/>
          </a:xfrm>
          <a:prstGeom prst="rect">
            <a:avLst/>
          </a:prstGeom>
        </p:spPr>
        <p:txBody>
          <a:bodyPr lIns="0" tIns="0" rIns="0" bIns="0" rtlCol="0" anchor="t">
            <a:spAutoFit/>
          </a:bodyPr>
          <a:lstStyle/>
          <a:p>
            <a:pPr marL="638514" lvl="1" indent="-319257" algn="just">
              <a:lnSpc>
                <a:spcPts val="7393"/>
              </a:lnSpc>
              <a:buFont typeface="Arial"/>
              <a:buChar char="•"/>
            </a:pPr>
            <a:r>
              <a:rPr lang="en-US" sz="2957">
                <a:solidFill>
                  <a:srgbClr val="000000"/>
                </a:solidFill>
                <a:latin typeface="EB Garamond"/>
                <a:ea typeface="EB Garamond"/>
                <a:cs typeface="EB Garamond"/>
                <a:sym typeface="EB Garamond"/>
              </a:rPr>
              <a:t>For decades, Palestinians have been exposed to protracted humanitarian challenges due to political instability, economic crisis, and restricted access to essential services.</a:t>
            </a:r>
          </a:p>
          <a:p>
            <a:pPr marL="638514" lvl="1" indent="-319257" algn="just">
              <a:lnSpc>
                <a:spcPts val="7393"/>
              </a:lnSpc>
              <a:buFont typeface="Arial"/>
              <a:buChar char="•"/>
            </a:pPr>
            <a:r>
              <a:rPr lang="en-US" sz="2957">
                <a:solidFill>
                  <a:srgbClr val="000000"/>
                </a:solidFill>
                <a:latin typeface="EB Garamond"/>
                <a:ea typeface="EB Garamond"/>
                <a:cs typeface="EB Garamond"/>
                <a:sym typeface="EB Garamond"/>
              </a:rPr>
              <a:t>Since October 2023, the situation has deteriorated with increased Israeli military actions, casualties, settler violence, displacement, demolitions, and movement restrictions. </a:t>
            </a:r>
          </a:p>
          <a:p>
            <a:pPr marL="638514" lvl="1" indent="-319257" algn="just">
              <a:lnSpc>
                <a:spcPts val="7393"/>
              </a:lnSpc>
              <a:buFont typeface="Arial"/>
              <a:buChar char="•"/>
            </a:pPr>
            <a:r>
              <a:rPr lang="en-US" sz="2957">
                <a:solidFill>
                  <a:srgbClr val="000000"/>
                </a:solidFill>
                <a:latin typeface="EB Garamond"/>
                <a:ea typeface="EB Garamond"/>
                <a:cs typeface="EB Garamond"/>
                <a:sym typeface="EB Garamond"/>
              </a:rPr>
              <a:t>These developments have severely impacted vulnerable groups, particularly persons with disabilities (PWDs).</a:t>
            </a:r>
          </a:p>
          <a:p>
            <a:pPr algn="just">
              <a:lnSpc>
                <a:spcPts val="7393"/>
              </a:lnSpc>
            </a:pPr>
            <a:endParaRPr lang="en-US" sz="2957">
              <a:solidFill>
                <a:srgbClr val="000000"/>
              </a:solidFill>
              <a:latin typeface="EB Garamond"/>
              <a:ea typeface="EB Garamond"/>
              <a:cs typeface="EB Garamond"/>
              <a:sym typeface="EB Garamond"/>
            </a:endParaRPr>
          </a:p>
        </p:txBody>
      </p:sp>
      <p:sp>
        <p:nvSpPr>
          <p:cNvPr id="7" name="Freeform 7"/>
          <p:cNvSpPr/>
          <p:nvPr/>
        </p:nvSpPr>
        <p:spPr>
          <a:xfrm>
            <a:off x="-155660" y="8487252"/>
            <a:ext cx="1799748" cy="1799748"/>
          </a:xfrm>
          <a:custGeom>
            <a:avLst/>
            <a:gdLst/>
            <a:ahLst/>
            <a:cxnLst/>
            <a:rect l="l" t="t" r="r" b="b"/>
            <a:pathLst>
              <a:path w="1799748" h="1799748">
                <a:moveTo>
                  <a:pt x="0" y="0"/>
                </a:moveTo>
                <a:lnTo>
                  <a:pt x="1799748" y="0"/>
                </a:lnTo>
                <a:lnTo>
                  <a:pt x="1799748" y="1799748"/>
                </a:lnTo>
                <a:lnTo>
                  <a:pt x="0" y="1799748"/>
                </a:lnTo>
                <a:lnTo>
                  <a:pt x="0" y="0"/>
                </a:lnTo>
                <a:close/>
              </a:path>
            </a:pathLst>
          </a:custGeom>
          <a:blipFill>
            <a:blip r:embed="rId4" cstate="screen">
              <a:extLst>
                <a:ext uri="{28A0092B-C50C-407E-A947-70E740481C1C}">
                  <a14:useLocalDpi xmlns:a14="http://schemas.microsoft.com/office/drawing/2010/main" val="0"/>
                </a:ext>
              </a:extLst>
            </a:blip>
            <a:stretch>
              <a:fillRect/>
            </a:stretch>
          </a:blipFill>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cstate="print">
              <a:extLst>
                <a:ext uri="{28A0092B-C50C-407E-A947-70E740481C1C}">
                  <a14:useLocalDpi xmlns:a14="http://schemas.microsoft.com/office/drawing/2010/main" val="0"/>
                </a:ext>
              </a:extLst>
            </a:blip>
            <a:stretch>
              <a:fillRect/>
            </a:stretch>
          </a:blipFill>
        </p:spPr>
        <p:txBody>
          <a:bodyPr/>
          <a:lstStyle/>
          <a:p>
            <a:endParaRPr lang="en-US"/>
          </a:p>
        </p:txBody>
      </p:sp>
      <p:sp>
        <p:nvSpPr>
          <p:cNvPr id="3" name="Freeform 3"/>
          <p:cNvSpPr/>
          <p:nvPr/>
        </p:nvSpPr>
        <p:spPr>
          <a:xfrm>
            <a:off x="2759095" y="297275"/>
            <a:ext cx="13035254" cy="9224347"/>
          </a:xfrm>
          <a:custGeom>
            <a:avLst/>
            <a:gdLst/>
            <a:ahLst/>
            <a:cxnLst/>
            <a:rect l="l" t="t" r="r" b="b"/>
            <a:pathLst>
              <a:path w="13035254" h="9224347">
                <a:moveTo>
                  <a:pt x="0" y="0"/>
                </a:moveTo>
                <a:lnTo>
                  <a:pt x="13035254" y="0"/>
                </a:lnTo>
                <a:lnTo>
                  <a:pt x="13035254" y="9224348"/>
                </a:lnTo>
                <a:lnTo>
                  <a:pt x="0" y="9224348"/>
                </a:lnTo>
                <a:lnTo>
                  <a:pt x="0" y="0"/>
                </a:lnTo>
                <a:close/>
              </a:path>
            </a:pathLst>
          </a:custGeom>
          <a:blipFill>
            <a:blip r:embed="rId3">
              <a:extLst>
                <a:ext uri="{28A0092B-C50C-407E-A947-70E740481C1C}">
                  <a14:useLocalDpi xmlns:a14="http://schemas.microsoft.com/office/drawing/2010/main" val="0"/>
                </a:ext>
              </a:extLst>
            </a:blip>
            <a:stretch>
              <a:fillRect/>
            </a:stretch>
          </a:blipFill>
        </p:spPr>
        <p:txBody>
          <a:bodyPr/>
          <a:lstStyle/>
          <a:p>
            <a:endParaRPr lang="en-US"/>
          </a:p>
        </p:txBody>
      </p:sp>
      <p:sp>
        <p:nvSpPr>
          <p:cNvPr id="4" name="TextBox 4"/>
          <p:cNvSpPr txBox="1"/>
          <p:nvPr/>
        </p:nvSpPr>
        <p:spPr>
          <a:xfrm>
            <a:off x="7869730" y="3714867"/>
            <a:ext cx="3652831" cy="673981"/>
          </a:xfrm>
          <a:prstGeom prst="rect">
            <a:avLst/>
          </a:prstGeom>
        </p:spPr>
        <p:txBody>
          <a:bodyPr lIns="0" tIns="0" rIns="0" bIns="0" rtlCol="0" anchor="t">
            <a:spAutoFit/>
          </a:bodyPr>
          <a:lstStyle/>
          <a:p>
            <a:pPr algn="ctr">
              <a:lnSpc>
                <a:spcPts val="5534"/>
              </a:lnSpc>
              <a:spcBef>
                <a:spcPct val="0"/>
              </a:spcBef>
            </a:pPr>
            <a:r>
              <a:rPr lang="en-US" sz="3953">
                <a:solidFill>
                  <a:srgbClr val="105479"/>
                </a:solidFill>
                <a:latin typeface="DM Serif Display"/>
                <a:ea typeface="DM Serif Display"/>
                <a:cs typeface="DM Serif Display"/>
                <a:sym typeface="DM Serif Display"/>
              </a:rPr>
              <a:t>(PCBS, 2023)</a:t>
            </a:r>
          </a:p>
        </p:txBody>
      </p:sp>
      <p:sp>
        <p:nvSpPr>
          <p:cNvPr id="5" name="TextBox 5"/>
          <p:cNvSpPr txBox="1"/>
          <p:nvPr/>
        </p:nvSpPr>
        <p:spPr>
          <a:xfrm>
            <a:off x="147710" y="9619719"/>
            <a:ext cx="13035254" cy="459105"/>
          </a:xfrm>
          <a:prstGeom prst="rect">
            <a:avLst/>
          </a:prstGeom>
        </p:spPr>
        <p:txBody>
          <a:bodyPr lIns="0" tIns="0" rIns="0" bIns="0" rtlCol="0" anchor="t">
            <a:spAutoFit/>
          </a:bodyPr>
          <a:lstStyle/>
          <a:p>
            <a:pPr algn="ctr">
              <a:lnSpc>
                <a:spcPts val="3840"/>
              </a:lnSpc>
              <a:spcBef>
                <a:spcPct val="0"/>
              </a:spcBef>
            </a:pPr>
            <a:r>
              <a:rPr lang="en-US" sz="2400" b="1">
                <a:solidFill>
                  <a:srgbClr val="105479"/>
                </a:solidFill>
                <a:latin typeface="Open Sauce Bold"/>
                <a:ea typeface="Open Sauce Bold"/>
                <a:cs typeface="Open Sauce Bold"/>
                <a:sym typeface="Open Sauce Bold"/>
              </a:rPr>
              <a:t>*Updated figures are still under assessment.</a:t>
            </a:r>
          </a:p>
        </p:txBody>
      </p:sp>
      <p:sp>
        <p:nvSpPr>
          <p:cNvPr id="6" name="Freeform 6"/>
          <p:cNvSpPr/>
          <p:nvPr/>
        </p:nvSpPr>
        <p:spPr>
          <a:xfrm>
            <a:off x="-155660" y="8375161"/>
            <a:ext cx="1911839" cy="1911839"/>
          </a:xfrm>
          <a:custGeom>
            <a:avLst/>
            <a:gdLst/>
            <a:ahLst/>
            <a:cxnLst/>
            <a:rect l="l" t="t" r="r" b="b"/>
            <a:pathLst>
              <a:path w="1911839" h="1911839">
                <a:moveTo>
                  <a:pt x="0" y="0"/>
                </a:moveTo>
                <a:lnTo>
                  <a:pt x="1911839" y="0"/>
                </a:lnTo>
                <a:lnTo>
                  <a:pt x="1911839" y="1911839"/>
                </a:lnTo>
                <a:lnTo>
                  <a:pt x="0" y="1911839"/>
                </a:lnTo>
                <a:lnTo>
                  <a:pt x="0" y="0"/>
                </a:lnTo>
                <a:close/>
              </a:path>
            </a:pathLst>
          </a:custGeom>
          <a:blipFill>
            <a:blip r:embed="rId4" cstate="screen">
              <a:extLst>
                <a:ext uri="{28A0092B-C50C-407E-A947-70E740481C1C}">
                  <a14:useLocalDpi xmlns:a14="http://schemas.microsoft.com/office/drawing/2010/main" val="0"/>
                </a:ext>
              </a:extLst>
            </a:blip>
            <a:stretch>
              <a:fillRect/>
            </a:stretch>
          </a:blipFill>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4EFE9"/>
        </a:solidFill>
        <a:effectLst/>
      </p:bgPr>
    </p:bg>
    <p:spTree>
      <p:nvGrpSpPr>
        <p:cNvPr id="1" name=""/>
        <p:cNvGrpSpPr/>
        <p:nvPr/>
      </p:nvGrpSpPr>
      <p:grpSpPr>
        <a:xfrm>
          <a:off x="0" y="0"/>
          <a:ext cx="0" cy="0"/>
          <a:chOff x="0" y="0"/>
          <a:chExt cx="0" cy="0"/>
        </a:xfrm>
      </p:grpSpPr>
      <p:sp>
        <p:nvSpPr>
          <p:cNvPr id="2" name="Freeform 2"/>
          <p:cNvSpPr/>
          <p:nvPr/>
        </p:nvSpPr>
        <p:spPr>
          <a:xfrm>
            <a:off x="1392039" y="0"/>
            <a:ext cx="16009288" cy="10287000"/>
          </a:xfrm>
          <a:custGeom>
            <a:avLst/>
            <a:gdLst/>
            <a:ahLst/>
            <a:cxnLst/>
            <a:rect l="l" t="t" r="r" b="b"/>
            <a:pathLst>
              <a:path w="16009288" h="10287000">
                <a:moveTo>
                  <a:pt x="0" y="0"/>
                </a:moveTo>
                <a:lnTo>
                  <a:pt x="16009288" y="0"/>
                </a:lnTo>
                <a:lnTo>
                  <a:pt x="16009288" y="10287000"/>
                </a:lnTo>
                <a:lnTo>
                  <a:pt x="0" y="10287000"/>
                </a:lnTo>
                <a:lnTo>
                  <a:pt x="0" y="0"/>
                </a:lnTo>
                <a:close/>
              </a:path>
            </a:pathLst>
          </a:custGeom>
          <a:blipFill>
            <a:blip r:embed="rId2" cstate="print">
              <a:extLst>
                <a:ext uri="{28A0092B-C50C-407E-A947-70E740481C1C}">
                  <a14:useLocalDpi xmlns:a14="http://schemas.microsoft.com/office/drawing/2010/main" val="0"/>
                </a:ext>
              </a:extLst>
            </a:blip>
            <a:stretch>
              <a:fillRect l="-2745" t="-3266" b="-3266"/>
            </a:stretch>
          </a:blipFill>
        </p:spPr>
        <p:txBody>
          <a:bodyPr/>
          <a:lstStyle/>
          <a:p>
            <a:endParaRPr lang="en-US"/>
          </a:p>
        </p:txBody>
      </p:sp>
      <p:sp>
        <p:nvSpPr>
          <p:cNvPr id="3" name="Freeform 3"/>
          <p:cNvSpPr/>
          <p:nvPr/>
        </p:nvSpPr>
        <p:spPr>
          <a:xfrm>
            <a:off x="-519800" y="9258300"/>
            <a:ext cx="1911839" cy="1911839"/>
          </a:xfrm>
          <a:custGeom>
            <a:avLst/>
            <a:gdLst/>
            <a:ahLst/>
            <a:cxnLst/>
            <a:rect l="l" t="t" r="r" b="b"/>
            <a:pathLst>
              <a:path w="1911839" h="1911839">
                <a:moveTo>
                  <a:pt x="0" y="0"/>
                </a:moveTo>
                <a:lnTo>
                  <a:pt x="1911839" y="0"/>
                </a:lnTo>
                <a:lnTo>
                  <a:pt x="1911839" y="1911839"/>
                </a:lnTo>
                <a:lnTo>
                  <a:pt x="0" y="1911839"/>
                </a:lnTo>
                <a:lnTo>
                  <a:pt x="0" y="0"/>
                </a:lnTo>
                <a:close/>
              </a:path>
            </a:pathLst>
          </a:custGeom>
          <a:blipFill>
            <a:blip r:embed="rId3" cstate="screen">
              <a:extLst>
                <a:ext uri="{28A0092B-C50C-407E-A947-70E740481C1C}">
                  <a14:useLocalDpi xmlns:a14="http://schemas.microsoft.com/office/drawing/2010/main" val="0"/>
                </a:ext>
              </a:extLst>
            </a:blip>
            <a:stretch>
              <a:fillRect/>
            </a:stretch>
          </a:blipFill>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AF0E8"/>
        </a:solidFill>
        <a:effectLst/>
      </p:bgPr>
    </p:bg>
    <p:spTree>
      <p:nvGrpSpPr>
        <p:cNvPr id="1" name=""/>
        <p:cNvGrpSpPr/>
        <p:nvPr/>
      </p:nvGrpSpPr>
      <p:grpSpPr>
        <a:xfrm>
          <a:off x="0" y="0"/>
          <a:ext cx="0" cy="0"/>
          <a:chOff x="0" y="0"/>
          <a:chExt cx="0" cy="0"/>
        </a:xfrm>
      </p:grpSpPr>
      <p:sp>
        <p:nvSpPr>
          <p:cNvPr id="2" name="Freeform 2"/>
          <p:cNvSpPr/>
          <p:nvPr/>
        </p:nvSpPr>
        <p:spPr>
          <a:xfrm>
            <a:off x="1551719" y="0"/>
            <a:ext cx="15920215" cy="10231713"/>
          </a:xfrm>
          <a:custGeom>
            <a:avLst/>
            <a:gdLst/>
            <a:ahLst/>
            <a:cxnLst/>
            <a:rect l="l" t="t" r="r" b="b"/>
            <a:pathLst>
              <a:path w="15920215" h="10231713">
                <a:moveTo>
                  <a:pt x="0" y="0"/>
                </a:moveTo>
                <a:lnTo>
                  <a:pt x="15920215" y="0"/>
                </a:lnTo>
                <a:lnTo>
                  <a:pt x="15920215" y="10231713"/>
                </a:lnTo>
                <a:lnTo>
                  <a:pt x="0" y="10231713"/>
                </a:lnTo>
                <a:lnTo>
                  <a:pt x="0" y="0"/>
                </a:lnTo>
                <a:close/>
              </a:path>
            </a:pathLst>
          </a:custGeom>
          <a:blipFill>
            <a:blip r:embed="rId2" cstate="print">
              <a:extLst>
                <a:ext uri="{28A0092B-C50C-407E-A947-70E740481C1C}">
                  <a14:useLocalDpi xmlns:a14="http://schemas.microsoft.com/office/drawing/2010/main" val="0"/>
                </a:ext>
              </a:extLst>
            </a:blip>
            <a:stretch>
              <a:fillRect l="-1534" t="-1013" b="-4243"/>
            </a:stretch>
          </a:blipFill>
        </p:spPr>
        <p:txBody>
          <a:bodyPr/>
          <a:lstStyle/>
          <a:p>
            <a:endParaRPr lang="en-US"/>
          </a:p>
        </p:txBody>
      </p:sp>
      <p:sp>
        <p:nvSpPr>
          <p:cNvPr id="3" name="Freeform 3"/>
          <p:cNvSpPr/>
          <p:nvPr/>
        </p:nvSpPr>
        <p:spPr>
          <a:xfrm>
            <a:off x="-161445" y="8302381"/>
            <a:ext cx="1911839" cy="1911839"/>
          </a:xfrm>
          <a:custGeom>
            <a:avLst/>
            <a:gdLst/>
            <a:ahLst/>
            <a:cxnLst/>
            <a:rect l="l" t="t" r="r" b="b"/>
            <a:pathLst>
              <a:path w="1911839" h="1911839">
                <a:moveTo>
                  <a:pt x="0" y="0"/>
                </a:moveTo>
                <a:lnTo>
                  <a:pt x="1911839" y="0"/>
                </a:lnTo>
                <a:lnTo>
                  <a:pt x="1911839" y="1911838"/>
                </a:lnTo>
                <a:lnTo>
                  <a:pt x="0" y="1911838"/>
                </a:lnTo>
                <a:lnTo>
                  <a:pt x="0" y="0"/>
                </a:lnTo>
                <a:close/>
              </a:path>
            </a:pathLst>
          </a:custGeom>
          <a:blipFill>
            <a:blip r:embed="rId3" cstate="screen">
              <a:extLst>
                <a:ext uri="{28A0092B-C50C-407E-A947-70E740481C1C}">
                  <a14:useLocalDpi xmlns:a14="http://schemas.microsoft.com/office/drawing/2010/main" val="0"/>
                </a:ext>
              </a:extLst>
            </a:blip>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EFE9"/>
        </a:solidFill>
        <a:effectLst/>
      </p:bgPr>
    </p:bg>
    <p:spTree>
      <p:nvGrpSpPr>
        <p:cNvPr id="1" name=""/>
        <p:cNvGrpSpPr/>
        <p:nvPr/>
      </p:nvGrpSpPr>
      <p:grpSpPr>
        <a:xfrm>
          <a:off x="0" y="0"/>
          <a:ext cx="0" cy="0"/>
          <a:chOff x="0" y="0"/>
          <a:chExt cx="0" cy="0"/>
        </a:xfrm>
      </p:grpSpPr>
      <p:sp>
        <p:nvSpPr>
          <p:cNvPr id="2" name="TextBox 2"/>
          <p:cNvSpPr txBox="1"/>
          <p:nvPr/>
        </p:nvSpPr>
        <p:spPr>
          <a:xfrm>
            <a:off x="-286723" y="396240"/>
            <a:ext cx="15391610" cy="648970"/>
          </a:xfrm>
          <a:prstGeom prst="rect">
            <a:avLst/>
          </a:prstGeom>
        </p:spPr>
        <p:txBody>
          <a:bodyPr lIns="0" tIns="0" rIns="0" bIns="0" rtlCol="0" anchor="t">
            <a:spAutoFit/>
          </a:bodyPr>
          <a:lstStyle/>
          <a:p>
            <a:pPr algn="ctr">
              <a:lnSpc>
                <a:spcPts val="5179"/>
              </a:lnSpc>
              <a:spcBef>
                <a:spcPct val="0"/>
              </a:spcBef>
            </a:pPr>
            <a:r>
              <a:rPr lang="en-US" sz="3699" b="1">
                <a:solidFill>
                  <a:srgbClr val="000000"/>
                </a:solidFill>
                <a:latin typeface="Garamond Bold"/>
                <a:ea typeface="Garamond Bold"/>
                <a:cs typeface="Garamond Bold"/>
                <a:sym typeface="Garamond Bold"/>
              </a:rPr>
              <a:t>Education Reality in Palestine: Learning Under Protracted Conflict</a:t>
            </a:r>
          </a:p>
        </p:txBody>
      </p:sp>
      <p:sp>
        <p:nvSpPr>
          <p:cNvPr id="3" name="TextBox 3"/>
          <p:cNvSpPr txBox="1"/>
          <p:nvPr/>
        </p:nvSpPr>
        <p:spPr>
          <a:xfrm>
            <a:off x="0" y="1523757"/>
            <a:ext cx="17822650" cy="7104948"/>
          </a:xfrm>
          <a:prstGeom prst="rect">
            <a:avLst/>
          </a:prstGeom>
        </p:spPr>
        <p:txBody>
          <a:bodyPr lIns="0" tIns="0" rIns="0" bIns="0" rtlCol="0" anchor="t">
            <a:spAutoFit/>
          </a:bodyPr>
          <a:lstStyle/>
          <a:p>
            <a:pPr marL="717354" lvl="1" indent="-358677" algn="l">
              <a:lnSpc>
                <a:spcPts val="8306"/>
              </a:lnSpc>
              <a:buFont typeface="Arial"/>
              <a:buChar char="•"/>
            </a:pPr>
            <a:r>
              <a:rPr lang="en-US" sz="3322">
                <a:solidFill>
                  <a:srgbClr val="000000"/>
                </a:solidFill>
                <a:latin typeface="Garamond"/>
                <a:ea typeface="Garamond"/>
                <a:cs typeface="Garamond"/>
                <a:sym typeface="Garamond"/>
              </a:rPr>
              <a:t>The education system in the Occupied Palestinian Territory is in a severe crisis. Both Gaza and the West Bank, including East Jerusalem, are facing significant challenges that endanger the future of thousands of children. </a:t>
            </a:r>
          </a:p>
          <a:p>
            <a:pPr marL="717354" lvl="1" indent="-358677" algn="l">
              <a:lnSpc>
                <a:spcPts val="8306"/>
              </a:lnSpc>
              <a:buFont typeface="Arial"/>
              <a:buChar char="•"/>
            </a:pPr>
            <a:r>
              <a:rPr lang="en-US" sz="3322">
                <a:solidFill>
                  <a:srgbClr val="000000"/>
                </a:solidFill>
                <a:latin typeface="Garamond"/>
                <a:ea typeface="Garamond"/>
                <a:cs typeface="Garamond"/>
                <a:sym typeface="Garamond"/>
              </a:rPr>
              <a:t>Ongoing war, movement restrictions, displacement, and systemic violence have greatly hindered children’s access to education, depriving many children of the vital support and structure that schools offer (Education Cluster and UNICEF, 2025).</a:t>
            </a:r>
          </a:p>
          <a:p>
            <a:pPr algn="l">
              <a:lnSpc>
                <a:spcPts val="6578"/>
              </a:lnSpc>
            </a:pPr>
            <a:endParaRPr lang="en-US" sz="3322">
              <a:solidFill>
                <a:srgbClr val="000000"/>
              </a:solidFill>
              <a:latin typeface="Garamond"/>
              <a:ea typeface="Garamond"/>
              <a:cs typeface="Garamond"/>
              <a:sym typeface="Garamond"/>
            </a:endParaRPr>
          </a:p>
        </p:txBody>
      </p:sp>
      <p:sp>
        <p:nvSpPr>
          <p:cNvPr id="4" name="Freeform 4"/>
          <p:cNvSpPr/>
          <p:nvPr/>
        </p:nvSpPr>
        <p:spPr>
          <a:xfrm>
            <a:off x="-155660" y="8375161"/>
            <a:ext cx="1911839" cy="1911839"/>
          </a:xfrm>
          <a:custGeom>
            <a:avLst/>
            <a:gdLst/>
            <a:ahLst/>
            <a:cxnLst/>
            <a:rect l="l" t="t" r="r" b="b"/>
            <a:pathLst>
              <a:path w="1911839" h="1911839">
                <a:moveTo>
                  <a:pt x="0" y="0"/>
                </a:moveTo>
                <a:lnTo>
                  <a:pt x="1911839" y="0"/>
                </a:lnTo>
                <a:lnTo>
                  <a:pt x="1911839" y="1911839"/>
                </a:lnTo>
                <a:lnTo>
                  <a:pt x="0" y="1911839"/>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EDE2"/>
        </a:solidFill>
        <a:effectLst/>
      </p:bgPr>
    </p:bg>
    <p:spTree>
      <p:nvGrpSpPr>
        <p:cNvPr id="1" name=""/>
        <p:cNvGrpSpPr/>
        <p:nvPr/>
      </p:nvGrpSpPr>
      <p:grpSpPr>
        <a:xfrm>
          <a:off x="0" y="0"/>
          <a:ext cx="0" cy="0"/>
          <a:chOff x="0" y="0"/>
          <a:chExt cx="0" cy="0"/>
        </a:xfrm>
      </p:grpSpPr>
      <p:sp>
        <p:nvSpPr>
          <p:cNvPr id="2" name="Freeform 2"/>
          <p:cNvSpPr/>
          <p:nvPr/>
        </p:nvSpPr>
        <p:spPr>
          <a:xfrm>
            <a:off x="784188" y="808190"/>
            <a:ext cx="16738675" cy="9041461"/>
          </a:xfrm>
          <a:custGeom>
            <a:avLst/>
            <a:gdLst/>
            <a:ahLst/>
            <a:cxnLst/>
            <a:rect l="l" t="t" r="r" b="b"/>
            <a:pathLst>
              <a:path w="16738675" h="9041461">
                <a:moveTo>
                  <a:pt x="0" y="0"/>
                </a:moveTo>
                <a:lnTo>
                  <a:pt x="16738674" y="0"/>
                </a:lnTo>
                <a:lnTo>
                  <a:pt x="16738674" y="9041461"/>
                </a:lnTo>
                <a:lnTo>
                  <a:pt x="0" y="9041461"/>
                </a:lnTo>
                <a:lnTo>
                  <a:pt x="0" y="0"/>
                </a:lnTo>
                <a:close/>
              </a:path>
            </a:pathLst>
          </a:custGeom>
          <a:blipFill>
            <a:blip r:embed="rId2" cstate="print">
              <a:extLst>
                <a:ext uri="{28A0092B-C50C-407E-A947-70E740481C1C}">
                  <a14:useLocalDpi xmlns:a14="http://schemas.microsoft.com/office/drawing/2010/main" val="0"/>
                </a:ext>
              </a:extLst>
            </a:blip>
            <a:stretch>
              <a:fillRect/>
            </a:stretch>
          </a:blipFill>
        </p:spPr>
        <p:txBody>
          <a:bodyPr/>
          <a:lstStyle/>
          <a:p>
            <a:endParaRPr lang="en-US"/>
          </a:p>
        </p:txBody>
      </p:sp>
      <p:sp>
        <p:nvSpPr>
          <p:cNvPr id="3" name="TextBox 3"/>
          <p:cNvSpPr txBox="1"/>
          <p:nvPr/>
        </p:nvSpPr>
        <p:spPr>
          <a:xfrm>
            <a:off x="3997325" y="43649"/>
            <a:ext cx="10293350" cy="764541"/>
          </a:xfrm>
          <a:prstGeom prst="rect">
            <a:avLst/>
          </a:prstGeom>
        </p:spPr>
        <p:txBody>
          <a:bodyPr lIns="0" tIns="0" rIns="0" bIns="0" rtlCol="0" anchor="t">
            <a:spAutoFit/>
          </a:bodyPr>
          <a:lstStyle/>
          <a:p>
            <a:pPr algn="ctr">
              <a:lnSpc>
                <a:spcPts val="6159"/>
              </a:lnSpc>
              <a:spcBef>
                <a:spcPct val="0"/>
              </a:spcBef>
            </a:pPr>
            <a:r>
              <a:rPr lang="en-US" sz="4399">
                <a:solidFill>
                  <a:srgbClr val="091E40"/>
                </a:solidFill>
                <a:latin typeface="Garamond"/>
                <a:ea typeface="Garamond"/>
                <a:cs typeface="Garamond"/>
                <a:sym typeface="Garamond"/>
              </a:rPr>
              <a:t>The Devastating Impact on Education in Gaza </a:t>
            </a:r>
          </a:p>
        </p:txBody>
      </p:sp>
      <p:sp>
        <p:nvSpPr>
          <p:cNvPr id="4" name="TextBox 4"/>
          <p:cNvSpPr txBox="1"/>
          <p:nvPr/>
        </p:nvSpPr>
        <p:spPr>
          <a:xfrm>
            <a:off x="1227804" y="10073640"/>
            <a:ext cx="13767621" cy="407670"/>
          </a:xfrm>
          <a:prstGeom prst="rect">
            <a:avLst/>
          </a:prstGeom>
        </p:spPr>
        <p:txBody>
          <a:bodyPr lIns="0" tIns="0" rIns="0" bIns="0" rtlCol="0" anchor="t">
            <a:spAutoFit/>
          </a:bodyPr>
          <a:lstStyle/>
          <a:p>
            <a:pPr algn="l">
              <a:lnSpc>
                <a:spcPts val="1679"/>
              </a:lnSpc>
            </a:pPr>
            <a:r>
              <a:rPr lang="en-US" sz="1200">
                <a:solidFill>
                  <a:srgbClr val="091E40"/>
                </a:solidFill>
                <a:latin typeface="Canva Sans"/>
                <a:ea typeface="Canva Sans"/>
                <a:cs typeface="Canva Sans"/>
                <a:sym typeface="Canva Sans"/>
              </a:rPr>
              <a:t>Source: Education Cluster and UNICEF (2025) Education Overview 2024: The State of Education in Gaza and the West Bank </a:t>
            </a:r>
          </a:p>
          <a:p>
            <a:pPr algn="ctr">
              <a:lnSpc>
                <a:spcPts val="1679"/>
              </a:lnSpc>
              <a:spcBef>
                <a:spcPct val="0"/>
              </a:spcBef>
            </a:pPr>
            <a:r>
              <a:rPr lang="en-US" sz="1200">
                <a:solidFill>
                  <a:srgbClr val="091E40"/>
                </a:solidFill>
                <a:latin typeface="Canva Sans"/>
                <a:ea typeface="Canva Sans"/>
                <a:cs typeface="Canva Sans"/>
                <a:sym typeface="Canva Sans"/>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EFE9"/>
        </a:solidFill>
        <a:effectLst/>
      </p:bgPr>
    </p:bg>
    <p:spTree>
      <p:nvGrpSpPr>
        <p:cNvPr id="1" name=""/>
        <p:cNvGrpSpPr/>
        <p:nvPr/>
      </p:nvGrpSpPr>
      <p:grpSpPr>
        <a:xfrm>
          <a:off x="0" y="0"/>
          <a:ext cx="0" cy="0"/>
          <a:chOff x="0" y="0"/>
          <a:chExt cx="0" cy="0"/>
        </a:xfrm>
      </p:grpSpPr>
      <p:sp>
        <p:nvSpPr>
          <p:cNvPr id="2" name="Freeform 2"/>
          <p:cNvSpPr/>
          <p:nvPr/>
        </p:nvSpPr>
        <p:spPr>
          <a:xfrm>
            <a:off x="671160" y="604170"/>
            <a:ext cx="17159479" cy="8086241"/>
          </a:xfrm>
          <a:custGeom>
            <a:avLst/>
            <a:gdLst/>
            <a:ahLst/>
            <a:cxnLst/>
            <a:rect l="l" t="t" r="r" b="b"/>
            <a:pathLst>
              <a:path w="17159479" h="8086241">
                <a:moveTo>
                  <a:pt x="0" y="0"/>
                </a:moveTo>
                <a:lnTo>
                  <a:pt x="17159479" y="0"/>
                </a:lnTo>
                <a:lnTo>
                  <a:pt x="17159479" y="8086242"/>
                </a:lnTo>
                <a:lnTo>
                  <a:pt x="0" y="8086242"/>
                </a:lnTo>
                <a:lnTo>
                  <a:pt x="0" y="0"/>
                </a:lnTo>
                <a:close/>
              </a:path>
            </a:pathLst>
          </a:custGeom>
          <a:blipFill>
            <a:blip r:embed="rId2" cstate="print">
              <a:extLst>
                <a:ext uri="{28A0092B-C50C-407E-A947-70E740481C1C}">
                  <a14:useLocalDpi xmlns:a14="http://schemas.microsoft.com/office/drawing/2010/main" val="0"/>
                </a:ext>
              </a:extLst>
            </a:blip>
            <a:stretch>
              <a:fillRect/>
            </a:stretch>
          </a:blipFill>
        </p:spPr>
        <p:txBody>
          <a:bodyPr/>
          <a:lstStyle/>
          <a:p>
            <a:endParaRPr lang="en-US"/>
          </a:p>
        </p:txBody>
      </p:sp>
      <p:sp>
        <p:nvSpPr>
          <p:cNvPr id="3" name="Freeform 3"/>
          <p:cNvSpPr/>
          <p:nvPr/>
        </p:nvSpPr>
        <p:spPr>
          <a:xfrm>
            <a:off x="-47625" y="8535887"/>
            <a:ext cx="1911839" cy="1911839"/>
          </a:xfrm>
          <a:custGeom>
            <a:avLst/>
            <a:gdLst/>
            <a:ahLst/>
            <a:cxnLst/>
            <a:rect l="l" t="t" r="r" b="b"/>
            <a:pathLst>
              <a:path w="1911839" h="1911839">
                <a:moveTo>
                  <a:pt x="0" y="0"/>
                </a:moveTo>
                <a:lnTo>
                  <a:pt x="1911839" y="0"/>
                </a:lnTo>
                <a:lnTo>
                  <a:pt x="1911839" y="1911839"/>
                </a:lnTo>
                <a:lnTo>
                  <a:pt x="0" y="1911839"/>
                </a:lnTo>
                <a:lnTo>
                  <a:pt x="0" y="0"/>
                </a:lnTo>
                <a:close/>
              </a:path>
            </a:pathLst>
          </a:custGeom>
          <a:blipFill>
            <a:blip r:embed="rId3" cstate="screen">
              <a:extLst>
                <a:ext uri="{28A0092B-C50C-407E-A947-70E740481C1C}">
                  <a14:useLocalDpi xmlns:a14="http://schemas.microsoft.com/office/drawing/2010/main" val="0"/>
                </a:ext>
              </a:extLst>
            </a:blip>
            <a:stretch>
              <a:fillRect/>
            </a:stretch>
          </a:blipFill>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4EFE9"/>
        </a:solidFill>
        <a:effectLst/>
      </p:bgPr>
    </p:bg>
    <p:spTree>
      <p:nvGrpSpPr>
        <p:cNvPr id="1" name=""/>
        <p:cNvGrpSpPr/>
        <p:nvPr/>
      </p:nvGrpSpPr>
      <p:grpSpPr>
        <a:xfrm>
          <a:off x="0" y="0"/>
          <a:ext cx="0" cy="0"/>
          <a:chOff x="0" y="0"/>
          <a:chExt cx="0" cy="0"/>
        </a:xfrm>
      </p:grpSpPr>
      <p:sp>
        <p:nvSpPr>
          <p:cNvPr id="2" name="TextBox 2"/>
          <p:cNvSpPr txBox="1"/>
          <p:nvPr/>
        </p:nvSpPr>
        <p:spPr>
          <a:xfrm>
            <a:off x="353632" y="714375"/>
            <a:ext cx="17580736" cy="7942044"/>
          </a:xfrm>
          <a:prstGeom prst="rect">
            <a:avLst/>
          </a:prstGeom>
        </p:spPr>
        <p:txBody>
          <a:bodyPr lIns="0" tIns="0" rIns="0" bIns="0" rtlCol="0" anchor="t">
            <a:spAutoFit/>
          </a:bodyPr>
          <a:lstStyle/>
          <a:p>
            <a:pPr marL="693230" lvl="1" indent="-346615" algn="l">
              <a:lnSpc>
                <a:spcPts val="7063"/>
              </a:lnSpc>
              <a:buFont typeface="Arial"/>
              <a:buChar char="•"/>
            </a:pPr>
            <a:r>
              <a:rPr lang="en-US" sz="3210">
                <a:solidFill>
                  <a:srgbClr val="000000"/>
                </a:solidFill>
                <a:latin typeface="Garamond"/>
                <a:ea typeface="Garamond"/>
                <a:cs typeface="Garamond"/>
                <a:sym typeface="Garamond"/>
              </a:rPr>
              <a:t>Since October 2023, the West Bank has experienced escalating violence, military operations, and severe movement restrictions, significantly disrupting access to education.</a:t>
            </a:r>
          </a:p>
          <a:p>
            <a:pPr marL="693230" lvl="1" indent="-346615" algn="l">
              <a:lnSpc>
                <a:spcPts val="7063"/>
              </a:lnSpc>
              <a:buFont typeface="Arial"/>
              <a:buChar char="•"/>
            </a:pPr>
            <a:r>
              <a:rPr lang="en-US" sz="3210">
                <a:solidFill>
                  <a:srgbClr val="000000"/>
                </a:solidFill>
                <a:latin typeface="Garamond"/>
                <a:ea typeface="Garamond"/>
                <a:cs typeface="Garamond"/>
                <a:sym typeface="Garamond"/>
              </a:rPr>
              <a:t>Students and school staff face increasing protection risks, including settler attacks, harassment at checkpoints, delays and detentions, and weapon-related incidents near schools.</a:t>
            </a:r>
          </a:p>
          <a:p>
            <a:pPr marL="693230" lvl="1" indent="-346615" algn="l">
              <a:lnSpc>
                <a:spcPts val="7063"/>
              </a:lnSpc>
              <a:buFont typeface="Arial"/>
              <a:buChar char="•"/>
            </a:pPr>
            <a:r>
              <a:rPr lang="en-US" sz="3210">
                <a:solidFill>
                  <a:srgbClr val="000000"/>
                </a:solidFill>
                <a:latin typeface="Garamond"/>
                <a:ea typeface="Garamond"/>
                <a:cs typeface="Garamond"/>
                <a:sym typeface="Garamond"/>
              </a:rPr>
              <a:t>Violations against education have intensified, including school demolitions and repeated disruptions to the learning process.</a:t>
            </a:r>
          </a:p>
          <a:p>
            <a:pPr marL="693230" lvl="1" indent="-346615" algn="l">
              <a:lnSpc>
                <a:spcPts val="7063"/>
              </a:lnSpc>
              <a:buFont typeface="Arial"/>
              <a:buChar char="•"/>
            </a:pPr>
            <a:r>
              <a:rPr lang="en-US" sz="3210">
                <a:solidFill>
                  <a:srgbClr val="000000"/>
                </a:solidFill>
                <a:latin typeface="Garamond"/>
                <a:ea typeface="Garamond"/>
                <a:cs typeface="Garamond"/>
                <a:sym typeface="Garamond"/>
              </a:rPr>
              <a:t>These conditions continue to undermine safe, consistent access to education across many areas of the West Bank, including East Jerusalem.</a:t>
            </a:r>
          </a:p>
          <a:p>
            <a:pPr algn="l">
              <a:lnSpc>
                <a:spcPts val="7063"/>
              </a:lnSpc>
            </a:pPr>
            <a:endParaRPr lang="en-US" sz="3210">
              <a:solidFill>
                <a:srgbClr val="000000"/>
              </a:solidFill>
              <a:latin typeface="Garamond"/>
              <a:ea typeface="Garamond"/>
              <a:cs typeface="Garamond"/>
              <a:sym typeface="Garamond"/>
            </a:endParaRPr>
          </a:p>
        </p:txBody>
      </p:sp>
      <p:sp>
        <p:nvSpPr>
          <p:cNvPr id="3" name="Freeform 3"/>
          <p:cNvSpPr/>
          <p:nvPr/>
        </p:nvSpPr>
        <p:spPr>
          <a:xfrm>
            <a:off x="-155660" y="8375161"/>
            <a:ext cx="1911839" cy="1911839"/>
          </a:xfrm>
          <a:custGeom>
            <a:avLst/>
            <a:gdLst/>
            <a:ahLst/>
            <a:cxnLst/>
            <a:rect l="l" t="t" r="r" b="b"/>
            <a:pathLst>
              <a:path w="1911839" h="1911839">
                <a:moveTo>
                  <a:pt x="0" y="0"/>
                </a:moveTo>
                <a:lnTo>
                  <a:pt x="1911839" y="0"/>
                </a:lnTo>
                <a:lnTo>
                  <a:pt x="1911839" y="1911839"/>
                </a:lnTo>
                <a:lnTo>
                  <a:pt x="0" y="1911839"/>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EFE9"/>
        </a:solidFill>
        <a:effectLst/>
      </p:bgPr>
    </p:bg>
    <p:spTree>
      <p:nvGrpSpPr>
        <p:cNvPr id="1" name=""/>
        <p:cNvGrpSpPr/>
        <p:nvPr/>
      </p:nvGrpSpPr>
      <p:grpSpPr>
        <a:xfrm>
          <a:off x="0" y="0"/>
          <a:ext cx="0" cy="0"/>
          <a:chOff x="0" y="0"/>
          <a:chExt cx="0" cy="0"/>
        </a:xfrm>
      </p:grpSpPr>
      <p:sp>
        <p:nvSpPr>
          <p:cNvPr id="2" name="TextBox 2"/>
          <p:cNvSpPr txBox="1"/>
          <p:nvPr/>
        </p:nvSpPr>
        <p:spPr>
          <a:xfrm>
            <a:off x="-2295796" y="300657"/>
            <a:ext cx="14140091" cy="920102"/>
          </a:xfrm>
          <a:prstGeom prst="rect">
            <a:avLst/>
          </a:prstGeom>
        </p:spPr>
        <p:txBody>
          <a:bodyPr lIns="0" tIns="0" rIns="0" bIns="0" rtlCol="0" anchor="t">
            <a:spAutoFit/>
          </a:bodyPr>
          <a:lstStyle/>
          <a:p>
            <a:pPr algn="ctr">
              <a:lnSpc>
                <a:spcPts val="7560"/>
              </a:lnSpc>
            </a:pPr>
            <a:r>
              <a:rPr lang="en-US" sz="5400" b="1">
                <a:solidFill>
                  <a:srgbClr val="000000"/>
                </a:solidFill>
                <a:latin typeface="Garamond Bold"/>
                <a:ea typeface="Garamond Bold"/>
                <a:cs typeface="Garamond Bold"/>
                <a:sym typeface="Garamond Bold"/>
              </a:rPr>
              <a:t>PWDs Education in Palestine</a:t>
            </a:r>
          </a:p>
        </p:txBody>
      </p:sp>
      <p:sp>
        <p:nvSpPr>
          <p:cNvPr id="3" name="TextBox 3"/>
          <p:cNvSpPr txBox="1"/>
          <p:nvPr/>
        </p:nvSpPr>
        <p:spPr>
          <a:xfrm>
            <a:off x="392847" y="1486941"/>
            <a:ext cx="17131352" cy="8056756"/>
          </a:xfrm>
          <a:prstGeom prst="rect">
            <a:avLst/>
          </a:prstGeom>
        </p:spPr>
        <p:txBody>
          <a:bodyPr lIns="0" tIns="0" rIns="0" bIns="0" rtlCol="0" anchor="t">
            <a:spAutoFit/>
          </a:bodyPr>
          <a:lstStyle/>
          <a:p>
            <a:pPr algn="l">
              <a:lnSpc>
                <a:spcPts val="6400"/>
              </a:lnSpc>
            </a:pPr>
            <a:r>
              <a:rPr lang="en-US" sz="3699" spc="-51">
                <a:solidFill>
                  <a:srgbClr val="000000"/>
                </a:solidFill>
                <a:latin typeface="Garamond"/>
                <a:ea typeface="Garamond"/>
                <a:cs typeface="Garamond"/>
                <a:sym typeface="Garamond"/>
              </a:rPr>
              <a:t>Persons with disabilities (PWDs) in Palestine face significant educational barriers due to political instability, stigma, inaccessible learning environments, and limited inclusive education services.</a:t>
            </a:r>
          </a:p>
          <a:p>
            <a:pPr algn="l">
              <a:lnSpc>
                <a:spcPts val="6400"/>
              </a:lnSpc>
            </a:pPr>
            <a:r>
              <a:rPr lang="en-US" sz="3699" spc="-51">
                <a:solidFill>
                  <a:srgbClr val="000000"/>
                </a:solidFill>
                <a:latin typeface="Garamond"/>
                <a:ea typeface="Garamond"/>
                <a:cs typeface="Garamond"/>
                <a:sym typeface="Garamond"/>
              </a:rPr>
              <a:t> </a:t>
            </a:r>
          </a:p>
          <a:p>
            <a:pPr algn="l">
              <a:lnSpc>
                <a:spcPts val="6400"/>
              </a:lnSpc>
            </a:pPr>
            <a:r>
              <a:rPr lang="en-US" sz="3699" spc="-51">
                <a:solidFill>
                  <a:srgbClr val="000000"/>
                </a:solidFill>
                <a:latin typeface="Garamond"/>
                <a:ea typeface="Garamond"/>
                <a:cs typeface="Garamond"/>
                <a:sym typeface="Garamond"/>
              </a:rPr>
              <a:t>Despite the Ministry of Education’s Inclusive Education Policy, most schools remain physically inaccessible and lack assistive devices, inclusive learning materials, and adequately trained staff. </a:t>
            </a:r>
          </a:p>
          <a:p>
            <a:pPr algn="l">
              <a:lnSpc>
                <a:spcPts val="6400"/>
              </a:lnSpc>
            </a:pPr>
            <a:r>
              <a:rPr lang="en-US" sz="3699" spc="-51">
                <a:solidFill>
                  <a:srgbClr val="000000"/>
                </a:solidFill>
                <a:latin typeface="Garamond"/>
                <a:ea typeface="Garamond"/>
                <a:cs typeface="Garamond"/>
                <a:sym typeface="Garamond"/>
              </a:rPr>
              <a:t>In addition, children with intellectual disabilities, including autism, continue to face severe exclusion from mainstream education settings, contributing to interrupted learning and long-term educational marginalization. As a result, most children with disabilities experience low educational attainment and limited access to future opportunities.</a:t>
            </a:r>
          </a:p>
          <a:p>
            <a:pPr algn="l">
              <a:lnSpc>
                <a:spcPts val="6400"/>
              </a:lnSpc>
            </a:pPr>
            <a:endParaRPr lang="en-US" sz="3699" spc="-51">
              <a:solidFill>
                <a:srgbClr val="000000"/>
              </a:solidFill>
              <a:latin typeface="Garamond"/>
              <a:ea typeface="Garamond"/>
              <a:cs typeface="Garamond"/>
              <a:sym typeface="Garamond"/>
            </a:endParaRPr>
          </a:p>
        </p:txBody>
      </p:sp>
      <p:sp>
        <p:nvSpPr>
          <p:cNvPr id="4" name="Freeform 4"/>
          <p:cNvSpPr/>
          <p:nvPr/>
        </p:nvSpPr>
        <p:spPr>
          <a:xfrm>
            <a:off x="16303381" y="8619362"/>
            <a:ext cx="1911839" cy="1911839"/>
          </a:xfrm>
          <a:custGeom>
            <a:avLst/>
            <a:gdLst/>
            <a:ahLst/>
            <a:cxnLst/>
            <a:rect l="l" t="t" r="r" b="b"/>
            <a:pathLst>
              <a:path w="1911839" h="1911839">
                <a:moveTo>
                  <a:pt x="0" y="0"/>
                </a:moveTo>
                <a:lnTo>
                  <a:pt x="1911838" y="0"/>
                </a:lnTo>
                <a:lnTo>
                  <a:pt x="1911838" y="1911839"/>
                </a:lnTo>
                <a:lnTo>
                  <a:pt x="0" y="1911839"/>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EDE2"/>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0"/>
            <a:ext cx="3086100" cy="10287000"/>
            <a:chOff x="0" y="0"/>
            <a:chExt cx="812800" cy="2709333"/>
          </a:xfrm>
        </p:grpSpPr>
        <p:sp>
          <p:nvSpPr>
            <p:cNvPr id="3" name="Freeform 3"/>
            <p:cNvSpPr/>
            <p:nvPr/>
          </p:nvSpPr>
          <p:spPr>
            <a:xfrm>
              <a:off x="0" y="0"/>
              <a:ext cx="812800" cy="2709333"/>
            </a:xfrm>
            <a:custGeom>
              <a:avLst/>
              <a:gdLst/>
              <a:ahLst/>
              <a:cxnLst/>
              <a:rect l="l" t="t" r="r" b="b"/>
              <a:pathLst>
                <a:path w="812800" h="2709333">
                  <a:moveTo>
                    <a:pt x="90311" y="0"/>
                  </a:moveTo>
                  <a:lnTo>
                    <a:pt x="722489" y="0"/>
                  </a:lnTo>
                  <a:cubicBezTo>
                    <a:pt x="746441" y="0"/>
                    <a:pt x="769412" y="9515"/>
                    <a:pt x="786348" y="26452"/>
                  </a:cubicBezTo>
                  <a:cubicBezTo>
                    <a:pt x="803285" y="43388"/>
                    <a:pt x="812800" y="66359"/>
                    <a:pt x="812800" y="90311"/>
                  </a:cubicBezTo>
                  <a:lnTo>
                    <a:pt x="812800" y="2619022"/>
                  </a:lnTo>
                  <a:cubicBezTo>
                    <a:pt x="812800" y="2642974"/>
                    <a:pt x="803285" y="2665945"/>
                    <a:pt x="786348" y="2682882"/>
                  </a:cubicBezTo>
                  <a:cubicBezTo>
                    <a:pt x="769412" y="2699818"/>
                    <a:pt x="746441" y="2709333"/>
                    <a:pt x="722489" y="2709333"/>
                  </a:cubicBezTo>
                  <a:lnTo>
                    <a:pt x="90311" y="2709333"/>
                  </a:lnTo>
                  <a:cubicBezTo>
                    <a:pt x="40434" y="2709333"/>
                    <a:pt x="0" y="2668900"/>
                    <a:pt x="0" y="2619022"/>
                  </a:cubicBezTo>
                  <a:lnTo>
                    <a:pt x="0" y="90311"/>
                  </a:lnTo>
                  <a:cubicBezTo>
                    <a:pt x="0" y="66359"/>
                    <a:pt x="9515" y="43388"/>
                    <a:pt x="26452" y="26452"/>
                  </a:cubicBezTo>
                  <a:cubicBezTo>
                    <a:pt x="43388" y="9515"/>
                    <a:pt x="66359" y="0"/>
                    <a:pt x="90311" y="0"/>
                  </a:cubicBezTo>
                  <a:close/>
                </a:path>
              </a:pathLst>
            </a:custGeom>
            <a:solidFill>
              <a:srgbClr val="F8B549"/>
            </a:solidFill>
          </p:spPr>
          <p:txBody>
            <a:bodyPr/>
            <a:lstStyle/>
            <a:p>
              <a:endParaRPr lang="en-US"/>
            </a:p>
          </p:txBody>
        </p:sp>
        <p:sp>
          <p:nvSpPr>
            <p:cNvPr id="4" name="TextBox 4"/>
            <p:cNvSpPr txBox="1"/>
            <p:nvPr/>
          </p:nvSpPr>
          <p:spPr>
            <a:xfrm>
              <a:off x="0" y="-95250"/>
              <a:ext cx="812800" cy="2804583"/>
            </a:xfrm>
            <a:prstGeom prst="rect">
              <a:avLst/>
            </a:prstGeom>
          </p:spPr>
          <p:txBody>
            <a:bodyPr lIns="50800" tIns="50800" rIns="50800" bIns="50800" rtlCol="0" anchor="ctr"/>
            <a:lstStyle/>
            <a:p>
              <a:pPr algn="ctr">
                <a:lnSpc>
                  <a:spcPts val="3287"/>
                </a:lnSpc>
              </a:pPr>
              <a:endParaRPr/>
            </a:p>
          </p:txBody>
        </p:sp>
      </p:grpSp>
      <p:grpSp>
        <p:nvGrpSpPr>
          <p:cNvPr id="5" name="Group 5"/>
          <p:cNvGrpSpPr/>
          <p:nvPr/>
        </p:nvGrpSpPr>
        <p:grpSpPr>
          <a:xfrm>
            <a:off x="1028700" y="3074276"/>
            <a:ext cx="9828484" cy="838151"/>
            <a:chOff x="0" y="0"/>
            <a:chExt cx="2588572" cy="220747"/>
          </a:xfrm>
        </p:grpSpPr>
        <p:sp>
          <p:nvSpPr>
            <p:cNvPr id="6" name="Freeform 6"/>
            <p:cNvSpPr/>
            <p:nvPr/>
          </p:nvSpPr>
          <p:spPr>
            <a:xfrm>
              <a:off x="0" y="0"/>
              <a:ext cx="2588572" cy="220747"/>
            </a:xfrm>
            <a:custGeom>
              <a:avLst/>
              <a:gdLst/>
              <a:ahLst/>
              <a:cxnLst/>
              <a:rect l="l" t="t" r="r" b="b"/>
              <a:pathLst>
                <a:path w="2588572" h="220747">
                  <a:moveTo>
                    <a:pt x="78770" y="0"/>
                  </a:moveTo>
                  <a:lnTo>
                    <a:pt x="2509802" y="0"/>
                  </a:lnTo>
                  <a:cubicBezTo>
                    <a:pt x="2553305" y="0"/>
                    <a:pt x="2588572" y="35267"/>
                    <a:pt x="2588572" y="78770"/>
                  </a:cubicBezTo>
                  <a:lnTo>
                    <a:pt x="2588572" y="141977"/>
                  </a:lnTo>
                  <a:cubicBezTo>
                    <a:pt x="2588572" y="162868"/>
                    <a:pt x="2580273" y="182904"/>
                    <a:pt x="2565501" y="197676"/>
                  </a:cubicBezTo>
                  <a:cubicBezTo>
                    <a:pt x="2550728" y="212449"/>
                    <a:pt x="2530693" y="220747"/>
                    <a:pt x="2509802" y="220747"/>
                  </a:cubicBezTo>
                  <a:lnTo>
                    <a:pt x="78770" y="220747"/>
                  </a:lnTo>
                  <a:cubicBezTo>
                    <a:pt x="57879" y="220747"/>
                    <a:pt x="37844" y="212449"/>
                    <a:pt x="23071" y="197676"/>
                  </a:cubicBezTo>
                  <a:cubicBezTo>
                    <a:pt x="8299" y="182904"/>
                    <a:pt x="0" y="162868"/>
                    <a:pt x="0" y="141977"/>
                  </a:cubicBezTo>
                  <a:lnTo>
                    <a:pt x="0" y="78770"/>
                  </a:lnTo>
                  <a:cubicBezTo>
                    <a:pt x="0" y="57879"/>
                    <a:pt x="8299" y="37844"/>
                    <a:pt x="23071" y="23071"/>
                  </a:cubicBezTo>
                  <a:cubicBezTo>
                    <a:pt x="37844" y="8299"/>
                    <a:pt x="57879" y="0"/>
                    <a:pt x="78770" y="0"/>
                  </a:cubicBezTo>
                  <a:close/>
                </a:path>
              </a:pathLst>
            </a:custGeom>
            <a:ln w="38100" cap="rnd">
              <a:solidFill>
                <a:srgbClr val="303870"/>
              </a:solidFill>
              <a:prstDash val="solid"/>
              <a:round/>
            </a:ln>
          </p:spPr>
          <p:txBody>
            <a:bodyPr/>
            <a:lstStyle/>
            <a:p>
              <a:endParaRPr lang="en-US"/>
            </a:p>
          </p:txBody>
        </p:sp>
        <p:sp>
          <p:nvSpPr>
            <p:cNvPr id="7" name="TextBox 7"/>
            <p:cNvSpPr txBox="1"/>
            <p:nvPr/>
          </p:nvSpPr>
          <p:spPr>
            <a:xfrm>
              <a:off x="0" y="-95250"/>
              <a:ext cx="2588572" cy="315997"/>
            </a:xfrm>
            <a:prstGeom prst="rect">
              <a:avLst/>
            </a:prstGeom>
          </p:spPr>
          <p:txBody>
            <a:bodyPr lIns="50800" tIns="50800" rIns="50800" bIns="50800" rtlCol="0" anchor="ctr"/>
            <a:lstStyle/>
            <a:p>
              <a:pPr algn="l">
                <a:lnSpc>
                  <a:spcPts val="3287"/>
                </a:lnSpc>
              </a:pPr>
              <a:endParaRPr/>
            </a:p>
          </p:txBody>
        </p:sp>
      </p:grpSp>
      <p:grpSp>
        <p:nvGrpSpPr>
          <p:cNvPr id="8" name="Group 8"/>
          <p:cNvGrpSpPr/>
          <p:nvPr/>
        </p:nvGrpSpPr>
        <p:grpSpPr>
          <a:xfrm>
            <a:off x="1028700" y="4223843"/>
            <a:ext cx="9828484" cy="858360"/>
            <a:chOff x="0" y="0"/>
            <a:chExt cx="2588572" cy="226070"/>
          </a:xfrm>
        </p:grpSpPr>
        <p:sp>
          <p:nvSpPr>
            <p:cNvPr id="9" name="Freeform 9"/>
            <p:cNvSpPr/>
            <p:nvPr/>
          </p:nvSpPr>
          <p:spPr>
            <a:xfrm>
              <a:off x="0" y="0"/>
              <a:ext cx="2588572" cy="226070"/>
            </a:xfrm>
            <a:custGeom>
              <a:avLst/>
              <a:gdLst/>
              <a:ahLst/>
              <a:cxnLst/>
              <a:rect l="l" t="t" r="r" b="b"/>
              <a:pathLst>
                <a:path w="2588572" h="226070">
                  <a:moveTo>
                    <a:pt x="78770" y="0"/>
                  </a:moveTo>
                  <a:lnTo>
                    <a:pt x="2509802" y="0"/>
                  </a:lnTo>
                  <a:cubicBezTo>
                    <a:pt x="2553305" y="0"/>
                    <a:pt x="2588572" y="35267"/>
                    <a:pt x="2588572" y="78770"/>
                  </a:cubicBezTo>
                  <a:lnTo>
                    <a:pt x="2588572" y="147300"/>
                  </a:lnTo>
                  <a:cubicBezTo>
                    <a:pt x="2588572" y="168191"/>
                    <a:pt x="2580273" y="188227"/>
                    <a:pt x="2565501" y="202999"/>
                  </a:cubicBezTo>
                  <a:cubicBezTo>
                    <a:pt x="2550728" y="217771"/>
                    <a:pt x="2530693" y="226070"/>
                    <a:pt x="2509802" y="226070"/>
                  </a:cubicBezTo>
                  <a:lnTo>
                    <a:pt x="78770" y="226070"/>
                  </a:lnTo>
                  <a:cubicBezTo>
                    <a:pt x="57879" y="226070"/>
                    <a:pt x="37844" y="217771"/>
                    <a:pt x="23071" y="202999"/>
                  </a:cubicBezTo>
                  <a:cubicBezTo>
                    <a:pt x="8299" y="188227"/>
                    <a:pt x="0" y="168191"/>
                    <a:pt x="0" y="147300"/>
                  </a:cubicBezTo>
                  <a:lnTo>
                    <a:pt x="0" y="78770"/>
                  </a:lnTo>
                  <a:cubicBezTo>
                    <a:pt x="0" y="57879"/>
                    <a:pt x="8299" y="37844"/>
                    <a:pt x="23071" y="23071"/>
                  </a:cubicBezTo>
                  <a:cubicBezTo>
                    <a:pt x="37844" y="8299"/>
                    <a:pt x="57879" y="0"/>
                    <a:pt x="78770" y="0"/>
                  </a:cubicBezTo>
                  <a:close/>
                </a:path>
              </a:pathLst>
            </a:custGeom>
            <a:ln w="38100" cap="rnd">
              <a:solidFill>
                <a:srgbClr val="303870"/>
              </a:solidFill>
              <a:prstDash val="solid"/>
              <a:round/>
            </a:ln>
          </p:spPr>
          <p:txBody>
            <a:bodyPr/>
            <a:lstStyle/>
            <a:p>
              <a:endParaRPr lang="en-US"/>
            </a:p>
          </p:txBody>
        </p:sp>
        <p:sp>
          <p:nvSpPr>
            <p:cNvPr id="10" name="TextBox 10"/>
            <p:cNvSpPr txBox="1"/>
            <p:nvPr/>
          </p:nvSpPr>
          <p:spPr>
            <a:xfrm>
              <a:off x="0" y="-95250"/>
              <a:ext cx="2588572" cy="321320"/>
            </a:xfrm>
            <a:prstGeom prst="rect">
              <a:avLst/>
            </a:prstGeom>
          </p:spPr>
          <p:txBody>
            <a:bodyPr lIns="50800" tIns="50800" rIns="50800" bIns="50800" rtlCol="0" anchor="ctr"/>
            <a:lstStyle/>
            <a:p>
              <a:pPr algn="l">
                <a:lnSpc>
                  <a:spcPts val="3287"/>
                </a:lnSpc>
              </a:pPr>
              <a:endParaRPr/>
            </a:p>
          </p:txBody>
        </p:sp>
      </p:grpSp>
      <p:grpSp>
        <p:nvGrpSpPr>
          <p:cNvPr id="11" name="Group 11"/>
          <p:cNvGrpSpPr/>
          <p:nvPr/>
        </p:nvGrpSpPr>
        <p:grpSpPr>
          <a:xfrm>
            <a:off x="1028700" y="5415578"/>
            <a:ext cx="9828484" cy="838151"/>
            <a:chOff x="0" y="0"/>
            <a:chExt cx="2588572" cy="220747"/>
          </a:xfrm>
        </p:grpSpPr>
        <p:sp>
          <p:nvSpPr>
            <p:cNvPr id="12" name="Freeform 12"/>
            <p:cNvSpPr/>
            <p:nvPr/>
          </p:nvSpPr>
          <p:spPr>
            <a:xfrm>
              <a:off x="0" y="0"/>
              <a:ext cx="2588572" cy="220747"/>
            </a:xfrm>
            <a:custGeom>
              <a:avLst/>
              <a:gdLst/>
              <a:ahLst/>
              <a:cxnLst/>
              <a:rect l="l" t="t" r="r" b="b"/>
              <a:pathLst>
                <a:path w="2588572" h="220747">
                  <a:moveTo>
                    <a:pt x="78770" y="0"/>
                  </a:moveTo>
                  <a:lnTo>
                    <a:pt x="2509802" y="0"/>
                  </a:lnTo>
                  <a:cubicBezTo>
                    <a:pt x="2553305" y="0"/>
                    <a:pt x="2588572" y="35267"/>
                    <a:pt x="2588572" y="78770"/>
                  </a:cubicBezTo>
                  <a:lnTo>
                    <a:pt x="2588572" y="141977"/>
                  </a:lnTo>
                  <a:cubicBezTo>
                    <a:pt x="2588572" y="162868"/>
                    <a:pt x="2580273" y="182904"/>
                    <a:pt x="2565501" y="197676"/>
                  </a:cubicBezTo>
                  <a:cubicBezTo>
                    <a:pt x="2550728" y="212449"/>
                    <a:pt x="2530693" y="220747"/>
                    <a:pt x="2509802" y="220747"/>
                  </a:cubicBezTo>
                  <a:lnTo>
                    <a:pt x="78770" y="220747"/>
                  </a:lnTo>
                  <a:cubicBezTo>
                    <a:pt x="57879" y="220747"/>
                    <a:pt x="37844" y="212449"/>
                    <a:pt x="23071" y="197676"/>
                  </a:cubicBezTo>
                  <a:cubicBezTo>
                    <a:pt x="8299" y="182904"/>
                    <a:pt x="0" y="162868"/>
                    <a:pt x="0" y="141977"/>
                  </a:cubicBezTo>
                  <a:lnTo>
                    <a:pt x="0" y="78770"/>
                  </a:lnTo>
                  <a:cubicBezTo>
                    <a:pt x="0" y="57879"/>
                    <a:pt x="8299" y="37844"/>
                    <a:pt x="23071" y="23071"/>
                  </a:cubicBezTo>
                  <a:cubicBezTo>
                    <a:pt x="37844" y="8299"/>
                    <a:pt x="57879" y="0"/>
                    <a:pt x="78770" y="0"/>
                  </a:cubicBezTo>
                  <a:close/>
                </a:path>
              </a:pathLst>
            </a:custGeom>
            <a:ln w="38100" cap="rnd">
              <a:solidFill>
                <a:srgbClr val="303870"/>
              </a:solidFill>
              <a:prstDash val="solid"/>
              <a:round/>
            </a:ln>
          </p:spPr>
          <p:txBody>
            <a:bodyPr/>
            <a:lstStyle/>
            <a:p>
              <a:endParaRPr lang="en-US"/>
            </a:p>
          </p:txBody>
        </p:sp>
        <p:sp>
          <p:nvSpPr>
            <p:cNvPr id="13" name="TextBox 13"/>
            <p:cNvSpPr txBox="1"/>
            <p:nvPr/>
          </p:nvSpPr>
          <p:spPr>
            <a:xfrm>
              <a:off x="0" y="-95250"/>
              <a:ext cx="2588572" cy="315997"/>
            </a:xfrm>
            <a:prstGeom prst="rect">
              <a:avLst/>
            </a:prstGeom>
          </p:spPr>
          <p:txBody>
            <a:bodyPr lIns="50800" tIns="50800" rIns="50800" bIns="50800" rtlCol="0" anchor="ctr"/>
            <a:lstStyle/>
            <a:p>
              <a:pPr algn="l">
                <a:lnSpc>
                  <a:spcPts val="3287"/>
                </a:lnSpc>
              </a:pPr>
              <a:endParaRPr/>
            </a:p>
          </p:txBody>
        </p:sp>
      </p:grpSp>
      <p:grpSp>
        <p:nvGrpSpPr>
          <p:cNvPr id="14" name="Group 14"/>
          <p:cNvGrpSpPr/>
          <p:nvPr/>
        </p:nvGrpSpPr>
        <p:grpSpPr>
          <a:xfrm>
            <a:off x="1028700" y="6587104"/>
            <a:ext cx="9828484" cy="838151"/>
            <a:chOff x="0" y="0"/>
            <a:chExt cx="2588572" cy="220747"/>
          </a:xfrm>
        </p:grpSpPr>
        <p:sp>
          <p:nvSpPr>
            <p:cNvPr id="15" name="Freeform 15"/>
            <p:cNvSpPr/>
            <p:nvPr/>
          </p:nvSpPr>
          <p:spPr>
            <a:xfrm>
              <a:off x="0" y="0"/>
              <a:ext cx="2588572" cy="220747"/>
            </a:xfrm>
            <a:custGeom>
              <a:avLst/>
              <a:gdLst/>
              <a:ahLst/>
              <a:cxnLst/>
              <a:rect l="l" t="t" r="r" b="b"/>
              <a:pathLst>
                <a:path w="2588572" h="220747">
                  <a:moveTo>
                    <a:pt x="78770" y="0"/>
                  </a:moveTo>
                  <a:lnTo>
                    <a:pt x="2509802" y="0"/>
                  </a:lnTo>
                  <a:cubicBezTo>
                    <a:pt x="2553305" y="0"/>
                    <a:pt x="2588572" y="35267"/>
                    <a:pt x="2588572" y="78770"/>
                  </a:cubicBezTo>
                  <a:lnTo>
                    <a:pt x="2588572" y="141977"/>
                  </a:lnTo>
                  <a:cubicBezTo>
                    <a:pt x="2588572" y="162868"/>
                    <a:pt x="2580273" y="182904"/>
                    <a:pt x="2565501" y="197676"/>
                  </a:cubicBezTo>
                  <a:cubicBezTo>
                    <a:pt x="2550728" y="212449"/>
                    <a:pt x="2530693" y="220747"/>
                    <a:pt x="2509802" y="220747"/>
                  </a:cubicBezTo>
                  <a:lnTo>
                    <a:pt x="78770" y="220747"/>
                  </a:lnTo>
                  <a:cubicBezTo>
                    <a:pt x="57879" y="220747"/>
                    <a:pt x="37844" y="212449"/>
                    <a:pt x="23071" y="197676"/>
                  </a:cubicBezTo>
                  <a:cubicBezTo>
                    <a:pt x="8299" y="182904"/>
                    <a:pt x="0" y="162868"/>
                    <a:pt x="0" y="141977"/>
                  </a:cubicBezTo>
                  <a:lnTo>
                    <a:pt x="0" y="78770"/>
                  </a:lnTo>
                  <a:cubicBezTo>
                    <a:pt x="0" y="57879"/>
                    <a:pt x="8299" y="37844"/>
                    <a:pt x="23071" y="23071"/>
                  </a:cubicBezTo>
                  <a:cubicBezTo>
                    <a:pt x="37844" y="8299"/>
                    <a:pt x="57879" y="0"/>
                    <a:pt x="78770" y="0"/>
                  </a:cubicBezTo>
                  <a:close/>
                </a:path>
              </a:pathLst>
            </a:custGeom>
            <a:ln w="38100" cap="rnd">
              <a:solidFill>
                <a:srgbClr val="303870"/>
              </a:solidFill>
              <a:prstDash val="solid"/>
              <a:round/>
            </a:ln>
          </p:spPr>
          <p:txBody>
            <a:bodyPr/>
            <a:lstStyle/>
            <a:p>
              <a:endParaRPr lang="en-US"/>
            </a:p>
          </p:txBody>
        </p:sp>
        <p:sp>
          <p:nvSpPr>
            <p:cNvPr id="16" name="TextBox 16"/>
            <p:cNvSpPr txBox="1"/>
            <p:nvPr/>
          </p:nvSpPr>
          <p:spPr>
            <a:xfrm>
              <a:off x="0" y="-95250"/>
              <a:ext cx="2588572" cy="315997"/>
            </a:xfrm>
            <a:prstGeom prst="rect">
              <a:avLst/>
            </a:prstGeom>
          </p:spPr>
          <p:txBody>
            <a:bodyPr lIns="50800" tIns="50800" rIns="50800" bIns="50800" rtlCol="0" anchor="ctr"/>
            <a:lstStyle/>
            <a:p>
              <a:pPr algn="l">
                <a:lnSpc>
                  <a:spcPts val="3287"/>
                </a:lnSpc>
              </a:pPr>
              <a:endParaRPr/>
            </a:p>
          </p:txBody>
        </p:sp>
      </p:grpSp>
      <p:grpSp>
        <p:nvGrpSpPr>
          <p:cNvPr id="17" name="Group 17"/>
          <p:cNvGrpSpPr/>
          <p:nvPr/>
        </p:nvGrpSpPr>
        <p:grpSpPr>
          <a:xfrm>
            <a:off x="1028700" y="7758629"/>
            <a:ext cx="9828484" cy="838151"/>
            <a:chOff x="0" y="0"/>
            <a:chExt cx="2588572" cy="220747"/>
          </a:xfrm>
        </p:grpSpPr>
        <p:sp>
          <p:nvSpPr>
            <p:cNvPr id="18" name="Freeform 18"/>
            <p:cNvSpPr/>
            <p:nvPr/>
          </p:nvSpPr>
          <p:spPr>
            <a:xfrm>
              <a:off x="0" y="0"/>
              <a:ext cx="2588572" cy="220747"/>
            </a:xfrm>
            <a:custGeom>
              <a:avLst/>
              <a:gdLst/>
              <a:ahLst/>
              <a:cxnLst/>
              <a:rect l="l" t="t" r="r" b="b"/>
              <a:pathLst>
                <a:path w="2588572" h="220747">
                  <a:moveTo>
                    <a:pt x="78770" y="0"/>
                  </a:moveTo>
                  <a:lnTo>
                    <a:pt x="2509802" y="0"/>
                  </a:lnTo>
                  <a:cubicBezTo>
                    <a:pt x="2553305" y="0"/>
                    <a:pt x="2588572" y="35267"/>
                    <a:pt x="2588572" y="78770"/>
                  </a:cubicBezTo>
                  <a:lnTo>
                    <a:pt x="2588572" y="141977"/>
                  </a:lnTo>
                  <a:cubicBezTo>
                    <a:pt x="2588572" y="162868"/>
                    <a:pt x="2580273" y="182904"/>
                    <a:pt x="2565501" y="197676"/>
                  </a:cubicBezTo>
                  <a:cubicBezTo>
                    <a:pt x="2550728" y="212449"/>
                    <a:pt x="2530693" y="220747"/>
                    <a:pt x="2509802" y="220747"/>
                  </a:cubicBezTo>
                  <a:lnTo>
                    <a:pt x="78770" y="220747"/>
                  </a:lnTo>
                  <a:cubicBezTo>
                    <a:pt x="57879" y="220747"/>
                    <a:pt x="37844" y="212449"/>
                    <a:pt x="23071" y="197676"/>
                  </a:cubicBezTo>
                  <a:cubicBezTo>
                    <a:pt x="8299" y="182904"/>
                    <a:pt x="0" y="162868"/>
                    <a:pt x="0" y="141977"/>
                  </a:cubicBezTo>
                  <a:lnTo>
                    <a:pt x="0" y="78770"/>
                  </a:lnTo>
                  <a:cubicBezTo>
                    <a:pt x="0" y="57879"/>
                    <a:pt x="8299" y="37844"/>
                    <a:pt x="23071" y="23071"/>
                  </a:cubicBezTo>
                  <a:cubicBezTo>
                    <a:pt x="37844" y="8299"/>
                    <a:pt x="57879" y="0"/>
                    <a:pt x="78770" y="0"/>
                  </a:cubicBezTo>
                  <a:close/>
                </a:path>
              </a:pathLst>
            </a:custGeom>
            <a:ln w="38100" cap="rnd">
              <a:solidFill>
                <a:srgbClr val="303870"/>
              </a:solidFill>
              <a:prstDash val="solid"/>
              <a:round/>
            </a:ln>
          </p:spPr>
          <p:txBody>
            <a:bodyPr/>
            <a:lstStyle/>
            <a:p>
              <a:endParaRPr lang="en-US"/>
            </a:p>
          </p:txBody>
        </p:sp>
        <p:sp>
          <p:nvSpPr>
            <p:cNvPr id="19" name="TextBox 19"/>
            <p:cNvSpPr txBox="1"/>
            <p:nvPr/>
          </p:nvSpPr>
          <p:spPr>
            <a:xfrm>
              <a:off x="0" y="-95250"/>
              <a:ext cx="2588572" cy="315997"/>
            </a:xfrm>
            <a:prstGeom prst="rect">
              <a:avLst/>
            </a:prstGeom>
          </p:spPr>
          <p:txBody>
            <a:bodyPr lIns="50800" tIns="50800" rIns="50800" bIns="50800" rtlCol="0" anchor="ctr"/>
            <a:lstStyle/>
            <a:p>
              <a:pPr algn="l">
                <a:lnSpc>
                  <a:spcPts val="3287"/>
                </a:lnSpc>
              </a:pPr>
              <a:endParaRPr/>
            </a:p>
          </p:txBody>
        </p:sp>
      </p:grpSp>
      <p:sp>
        <p:nvSpPr>
          <p:cNvPr id="20" name="Freeform 20"/>
          <p:cNvSpPr/>
          <p:nvPr/>
        </p:nvSpPr>
        <p:spPr>
          <a:xfrm>
            <a:off x="0" y="8596780"/>
            <a:ext cx="1911839" cy="1911839"/>
          </a:xfrm>
          <a:custGeom>
            <a:avLst/>
            <a:gdLst/>
            <a:ahLst/>
            <a:cxnLst/>
            <a:rect l="l" t="t" r="r" b="b"/>
            <a:pathLst>
              <a:path w="1911839" h="1911839">
                <a:moveTo>
                  <a:pt x="0" y="0"/>
                </a:moveTo>
                <a:lnTo>
                  <a:pt x="1911839" y="0"/>
                </a:lnTo>
                <a:lnTo>
                  <a:pt x="1911839" y="1911839"/>
                </a:lnTo>
                <a:lnTo>
                  <a:pt x="0" y="1911839"/>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21" name="TextBox 21"/>
          <p:cNvSpPr txBox="1"/>
          <p:nvPr/>
        </p:nvSpPr>
        <p:spPr>
          <a:xfrm>
            <a:off x="955919" y="1057275"/>
            <a:ext cx="15632578" cy="1418254"/>
          </a:xfrm>
          <a:prstGeom prst="rect">
            <a:avLst/>
          </a:prstGeom>
        </p:spPr>
        <p:txBody>
          <a:bodyPr lIns="0" tIns="0" rIns="0" bIns="0" rtlCol="0" anchor="t">
            <a:spAutoFit/>
          </a:bodyPr>
          <a:lstStyle/>
          <a:p>
            <a:pPr algn="l">
              <a:lnSpc>
                <a:spcPts val="5554"/>
              </a:lnSpc>
            </a:pPr>
            <a:r>
              <a:rPr lang="en-US" sz="4872" b="1">
                <a:solidFill>
                  <a:srgbClr val="F8B549"/>
                </a:solidFill>
                <a:latin typeface="EB Garamond Semi-Bold"/>
                <a:ea typeface="EB Garamond Semi-Bold"/>
                <a:cs typeface="EB Garamond Semi-Bold"/>
                <a:sym typeface="EB Garamond Semi-Bold"/>
              </a:rPr>
              <a:t>MAIN OBSTACLES AFFECTING ACCESS TO EDUCATION UNDER OCCUPATION IN PALESTINE</a:t>
            </a:r>
          </a:p>
        </p:txBody>
      </p:sp>
      <p:sp>
        <p:nvSpPr>
          <p:cNvPr id="22" name="TextBox 22"/>
          <p:cNvSpPr txBox="1"/>
          <p:nvPr/>
        </p:nvSpPr>
        <p:spPr>
          <a:xfrm>
            <a:off x="1285620" y="3171593"/>
            <a:ext cx="7297492" cy="565640"/>
          </a:xfrm>
          <a:prstGeom prst="rect">
            <a:avLst/>
          </a:prstGeom>
        </p:spPr>
        <p:txBody>
          <a:bodyPr lIns="0" tIns="0" rIns="0" bIns="0" rtlCol="0" anchor="t">
            <a:spAutoFit/>
          </a:bodyPr>
          <a:lstStyle/>
          <a:p>
            <a:pPr algn="l">
              <a:lnSpc>
                <a:spcPts val="4522"/>
              </a:lnSpc>
            </a:pPr>
            <a:r>
              <a:rPr lang="en-US" sz="3230">
                <a:solidFill>
                  <a:srgbClr val="303870"/>
                </a:solidFill>
                <a:latin typeface="Garamond"/>
                <a:ea typeface="Garamond"/>
                <a:cs typeface="Garamond"/>
                <a:sym typeface="Garamond"/>
              </a:rPr>
              <a:t>Restrictions on Freedom Movement</a:t>
            </a:r>
          </a:p>
        </p:txBody>
      </p:sp>
      <p:sp>
        <p:nvSpPr>
          <p:cNvPr id="23" name="TextBox 23"/>
          <p:cNvSpPr txBox="1"/>
          <p:nvPr/>
        </p:nvSpPr>
        <p:spPr>
          <a:xfrm>
            <a:off x="1285620" y="4341369"/>
            <a:ext cx="9990664" cy="565640"/>
          </a:xfrm>
          <a:prstGeom prst="rect">
            <a:avLst/>
          </a:prstGeom>
        </p:spPr>
        <p:txBody>
          <a:bodyPr lIns="0" tIns="0" rIns="0" bIns="0" rtlCol="0" anchor="t">
            <a:spAutoFit/>
          </a:bodyPr>
          <a:lstStyle/>
          <a:p>
            <a:pPr algn="l">
              <a:lnSpc>
                <a:spcPts val="4522"/>
              </a:lnSpc>
            </a:pPr>
            <a:r>
              <a:rPr lang="en-US" sz="3230">
                <a:solidFill>
                  <a:srgbClr val="303870"/>
                </a:solidFill>
                <a:latin typeface="Garamond"/>
                <a:ea typeface="Garamond"/>
                <a:cs typeface="Garamond"/>
                <a:sym typeface="Garamond"/>
              </a:rPr>
              <a:t>Destruction of Schools and Educational Institutions </a:t>
            </a:r>
          </a:p>
        </p:txBody>
      </p:sp>
      <p:sp>
        <p:nvSpPr>
          <p:cNvPr id="24" name="TextBox 24"/>
          <p:cNvSpPr txBox="1"/>
          <p:nvPr/>
        </p:nvSpPr>
        <p:spPr>
          <a:xfrm>
            <a:off x="1285620" y="5512895"/>
            <a:ext cx="5053319" cy="565640"/>
          </a:xfrm>
          <a:prstGeom prst="rect">
            <a:avLst/>
          </a:prstGeom>
        </p:spPr>
        <p:txBody>
          <a:bodyPr lIns="0" tIns="0" rIns="0" bIns="0" rtlCol="0" anchor="t">
            <a:spAutoFit/>
          </a:bodyPr>
          <a:lstStyle/>
          <a:p>
            <a:pPr algn="l">
              <a:lnSpc>
                <a:spcPts val="4522"/>
              </a:lnSpc>
            </a:pPr>
            <a:r>
              <a:rPr lang="en-US" sz="3230">
                <a:solidFill>
                  <a:srgbClr val="303870"/>
                </a:solidFill>
                <a:latin typeface="Garamond"/>
                <a:ea typeface="Garamond"/>
                <a:cs typeface="Garamond"/>
                <a:sym typeface="Garamond"/>
              </a:rPr>
              <a:t>Increased Economic burden</a:t>
            </a:r>
          </a:p>
        </p:txBody>
      </p:sp>
      <p:sp>
        <p:nvSpPr>
          <p:cNvPr id="25" name="TextBox 25"/>
          <p:cNvSpPr txBox="1"/>
          <p:nvPr/>
        </p:nvSpPr>
        <p:spPr>
          <a:xfrm>
            <a:off x="1285620" y="6684421"/>
            <a:ext cx="5053319" cy="565640"/>
          </a:xfrm>
          <a:prstGeom prst="rect">
            <a:avLst/>
          </a:prstGeom>
        </p:spPr>
        <p:txBody>
          <a:bodyPr lIns="0" tIns="0" rIns="0" bIns="0" rtlCol="0" anchor="t">
            <a:spAutoFit/>
          </a:bodyPr>
          <a:lstStyle/>
          <a:p>
            <a:pPr algn="l">
              <a:lnSpc>
                <a:spcPts val="4522"/>
              </a:lnSpc>
            </a:pPr>
            <a:r>
              <a:rPr lang="en-US" sz="3230">
                <a:solidFill>
                  <a:srgbClr val="303870"/>
                </a:solidFill>
                <a:latin typeface="Garamond"/>
                <a:ea typeface="Garamond"/>
                <a:cs typeface="Garamond"/>
                <a:sym typeface="Garamond"/>
              </a:rPr>
              <a:t>Displacment </a:t>
            </a:r>
          </a:p>
        </p:txBody>
      </p:sp>
      <p:sp>
        <p:nvSpPr>
          <p:cNvPr id="26" name="TextBox 26"/>
          <p:cNvSpPr txBox="1"/>
          <p:nvPr/>
        </p:nvSpPr>
        <p:spPr>
          <a:xfrm>
            <a:off x="1285620" y="7855946"/>
            <a:ext cx="6560121" cy="565640"/>
          </a:xfrm>
          <a:prstGeom prst="rect">
            <a:avLst/>
          </a:prstGeom>
        </p:spPr>
        <p:txBody>
          <a:bodyPr lIns="0" tIns="0" rIns="0" bIns="0" rtlCol="0" anchor="t">
            <a:spAutoFit/>
          </a:bodyPr>
          <a:lstStyle/>
          <a:p>
            <a:pPr algn="l">
              <a:lnSpc>
                <a:spcPts val="4522"/>
              </a:lnSpc>
            </a:pPr>
            <a:r>
              <a:rPr lang="en-US" sz="3230">
                <a:solidFill>
                  <a:srgbClr val="303870"/>
                </a:solidFill>
                <a:latin typeface="Garamond"/>
                <a:ea typeface="Garamond"/>
                <a:cs typeface="Garamond"/>
                <a:sym typeface="Garamond"/>
              </a:rPr>
              <a:t>Killings of students and academics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4EFE9"/>
        </a:solidFill>
        <a:effectLst/>
      </p:bgPr>
    </p:bg>
    <p:spTree>
      <p:nvGrpSpPr>
        <p:cNvPr id="1" name=""/>
        <p:cNvGrpSpPr/>
        <p:nvPr/>
      </p:nvGrpSpPr>
      <p:grpSpPr>
        <a:xfrm>
          <a:off x="0" y="0"/>
          <a:ext cx="0" cy="0"/>
          <a:chOff x="0" y="0"/>
          <a:chExt cx="0" cy="0"/>
        </a:xfrm>
      </p:grpSpPr>
      <p:sp>
        <p:nvSpPr>
          <p:cNvPr id="2" name="TextBox 2"/>
          <p:cNvSpPr txBox="1"/>
          <p:nvPr/>
        </p:nvSpPr>
        <p:spPr>
          <a:xfrm>
            <a:off x="851144" y="5443061"/>
            <a:ext cx="3545891" cy="745491"/>
          </a:xfrm>
          <a:prstGeom prst="rect">
            <a:avLst/>
          </a:prstGeom>
        </p:spPr>
        <p:txBody>
          <a:bodyPr lIns="0" tIns="0" rIns="0" bIns="0" rtlCol="0" anchor="t">
            <a:spAutoFit/>
          </a:bodyPr>
          <a:lstStyle/>
          <a:p>
            <a:pPr algn="ctr">
              <a:lnSpc>
                <a:spcPts val="6159"/>
              </a:lnSpc>
            </a:pPr>
            <a:r>
              <a:rPr lang="en-US" sz="4399" b="1">
                <a:solidFill>
                  <a:srgbClr val="F8B549"/>
                </a:solidFill>
                <a:latin typeface="EB Garamond Semi-Bold"/>
                <a:ea typeface="EB Garamond Semi-Bold"/>
                <a:cs typeface="EB Garamond Semi-Bold"/>
                <a:sym typeface="EB Garamond Semi-Bold"/>
              </a:rPr>
              <a:t>Masafer Yatta</a:t>
            </a:r>
          </a:p>
        </p:txBody>
      </p:sp>
      <p:sp>
        <p:nvSpPr>
          <p:cNvPr id="3" name="TextBox 3"/>
          <p:cNvSpPr txBox="1"/>
          <p:nvPr/>
        </p:nvSpPr>
        <p:spPr>
          <a:xfrm>
            <a:off x="6453762" y="5387181"/>
            <a:ext cx="3545891" cy="1526541"/>
          </a:xfrm>
          <a:prstGeom prst="rect">
            <a:avLst/>
          </a:prstGeom>
        </p:spPr>
        <p:txBody>
          <a:bodyPr lIns="0" tIns="0" rIns="0" bIns="0" rtlCol="0" anchor="t">
            <a:spAutoFit/>
          </a:bodyPr>
          <a:lstStyle/>
          <a:p>
            <a:pPr algn="ctr">
              <a:lnSpc>
                <a:spcPts val="6159"/>
              </a:lnSpc>
            </a:pPr>
            <a:r>
              <a:rPr lang="en-US" sz="4399" b="1">
                <a:solidFill>
                  <a:srgbClr val="F8B549"/>
                </a:solidFill>
                <a:latin typeface="EB Garamond Semi-Bold"/>
                <a:ea typeface="EB Garamond Semi-Bold"/>
                <a:cs typeface="EB Garamond Semi-Bold"/>
                <a:sym typeface="EB Garamond Semi-Bold"/>
              </a:rPr>
              <a:t>Jenin Refugee Camp</a:t>
            </a:r>
          </a:p>
        </p:txBody>
      </p:sp>
      <p:sp>
        <p:nvSpPr>
          <p:cNvPr id="4" name="TextBox 4"/>
          <p:cNvSpPr txBox="1"/>
          <p:nvPr/>
        </p:nvSpPr>
        <p:spPr>
          <a:xfrm>
            <a:off x="11747329" y="5443061"/>
            <a:ext cx="3545891" cy="745491"/>
          </a:xfrm>
          <a:prstGeom prst="rect">
            <a:avLst/>
          </a:prstGeom>
        </p:spPr>
        <p:txBody>
          <a:bodyPr lIns="0" tIns="0" rIns="0" bIns="0" rtlCol="0" anchor="t">
            <a:spAutoFit/>
          </a:bodyPr>
          <a:lstStyle/>
          <a:p>
            <a:pPr algn="ctr">
              <a:lnSpc>
                <a:spcPts val="6159"/>
              </a:lnSpc>
            </a:pPr>
            <a:r>
              <a:rPr lang="en-US" sz="4399" b="1">
                <a:solidFill>
                  <a:srgbClr val="F8B549"/>
                </a:solidFill>
                <a:latin typeface="EB Garamond Semi-Bold"/>
                <a:ea typeface="EB Garamond Semi-Bold"/>
                <a:cs typeface="EB Garamond Semi-Bold"/>
                <a:sym typeface="EB Garamond Semi-Bold"/>
              </a:rPr>
              <a:t>Gaza Strip</a:t>
            </a:r>
          </a:p>
        </p:txBody>
      </p:sp>
      <p:sp>
        <p:nvSpPr>
          <p:cNvPr id="5" name="TextBox 5"/>
          <p:cNvSpPr txBox="1"/>
          <p:nvPr/>
        </p:nvSpPr>
        <p:spPr>
          <a:xfrm>
            <a:off x="835872" y="1455896"/>
            <a:ext cx="14443017" cy="1704340"/>
          </a:xfrm>
          <a:prstGeom prst="rect">
            <a:avLst/>
          </a:prstGeom>
        </p:spPr>
        <p:txBody>
          <a:bodyPr lIns="0" tIns="0" rIns="0" bIns="0" rtlCol="0" anchor="t">
            <a:spAutoFit/>
          </a:bodyPr>
          <a:lstStyle/>
          <a:p>
            <a:pPr algn="l">
              <a:lnSpc>
                <a:spcPts val="6859"/>
              </a:lnSpc>
            </a:pPr>
            <a:r>
              <a:rPr lang="en-US" sz="4899" b="1">
                <a:solidFill>
                  <a:srgbClr val="0D6CB3"/>
                </a:solidFill>
                <a:latin typeface="EB Garamond Semi-Bold"/>
                <a:ea typeface="EB Garamond Semi-Bold"/>
                <a:cs typeface="EB Garamond Semi-Bold"/>
                <a:sym typeface="EB Garamond Semi-Bold"/>
              </a:rPr>
              <a:t>Cases on the impact of conflict on access to education in the different geographical areas of Palestine</a:t>
            </a:r>
          </a:p>
        </p:txBody>
      </p:sp>
      <p:grpSp>
        <p:nvGrpSpPr>
          <p:cNvPr id="6" name="Group 6"/>
          <p:cNvGrpSpPr/>
          <p:nvPr/>
        </p:nvGrpSpPr>
        <p:grpSpPr>
          <a:xfrm>
            <a:off x="16740784" y="922496"/>
            <a:ext cx="1547216" cy="10287000"/>
            <a:chOff x="0" y="0"/>
            <a:chExt cx="523379" cy="3479800"/>
          </a:xfrm>
        </p:grpSpPr>
        <p:sp>
          <p:nvSpPr>
            <p:cNvPr id="7" name="Freeform 7"/>
            <p:cNvSpPr/>
            <p:nvPr/>
          </p:nvSpPr>
          <p:spPr>
            <a:xfrm>
              <a:off x="0" y="0"/>
              <a:ext cx="523379" cy="3479800"/>
            </a:xfrm>
            <a:custGeom>
              <a:avLst/>
              <a:gdLst/>
              <a:ahLst/>
              <a:cxnLst/>
              <a:rect l="l" t="t" r="r" b="b"/>
              <a:pathLst>
                <a:path w="523379" h="3479800">
                  <a:moveTo>
                    <a:pt x="0" y="0"/>
                  </a:moveTo>
                  <a:lnTo>
                    <a:pt x="523379" y="0"/>
                  </a:lnTo>
                  <a:lnTo>
                    <a:pt x="523379" y="3479800"/>
                  </a:lnTo>
                  <a:lnTo>
                    <a:pt x="0" y="3479800"/>
                  </a:lnTo>
                  <a:close/>
                </a:path>
              </a:pathLst>
            </a:custGeom>
            <a:solidFill>
              <a:srgbClr val="F8B549"/>
            </a:solidFill>
          </p:spPr>
          <p:txBody>
            <a:bodyPr/>
            <a:lstStyle/>
            <a:p>
              <a:endParaRPr lang="en-US"/>
            </a:p>
          </p:txBody>
        </p:sp>
      </p:grpSp>
      <p:sp>
        <p:nvSpPr>
          <p:cNvPr id="8" name="TextBox 8"/>
          <p:cNvSpPr txBox="1"/>
          <p:nvPr/>
        </p:nvSpPr>
        <p:spPr>
          <a:xfrm>
            <a:off x="807297" y="3372961"/>
            <a:ext cx="15874394" cy="471805"/>
          </a:xfrm>
          <a:prstGeom prst="rect">
            <a:avLst/>
          </a:prstGeom>
        </p:spPr>
        <p:txBody>
          <a:bodyPr lIns="0" tIns="0" rIns="0" bIns="0" rtlCol="0" anchor="t">
            <a:spAutoFit/>
          </a:bodyPr>
          <a:lstStyle/>
          <a:p>
            <a:pPr algn="l">
              <a:lnSpc>
                <a:spcPts val="3920"/>
              </a:lnSpc>
              <a:spcBef>
                <a:spcPct val="0"/>
              </a:spcBef>
            </a:pPr>
            <a:r>
              <a:rPr lang="en-US" sz="2800">
                <a:solidFill>
                  <a:srgbClr val="F8B549"/>
                </a:solidFill>
                <a:latin typeface="EB Garamond"/>
                <a:ea typeface="EB Garamond"/>
                <a:cs typeface="EB Garamond"/>
                <a:sym typeface="EB Garamond"/>
              </a:rPr>
              <a:t>Due to the Israeli authorities continuous denial of Palestinian geographic continuity and imposed isolation.</a:t>
            </a:r>
          </a:p>
        </p:txBody>
      </p:sp>
      <p:sp>
        <p:nvSpPr>
          <p:cNvPr id="9" name="Freeform 9"/>
          <p:cNvSpPr/>
          <p:nvPr/>
        </p:nvSpPr>
        <p:spPr>
          <a:xfrm>
            <a:off x="-104775" y="8541039"/>
            <a:ext cx="1911839" cy="1911839"/>
          </a:xfrm>
          <a:custGeom>
            <a:avLst/>
            <a:gdLst/>
            <a:ahLst/>
            <a:cxnLst/>
            <a:rect l="l" t="t" r="r" b="b"/>
            <a:pathLst>
              <a:path w="1911839" h="1911839">
                <a:moveTo>
                  <a:pt x="0" y="0"/>
                </a:moveTo>
                <a:lnTo>
                  <a:pt x="1911839" y="0"/>
                </a:lnTo>
                <a:lnTo>
                  <a:pt x="1911839" y="1911838"/>
                </a:lnTo>
                <a:lnTo>
                  <a:pt x="0" y="1911838"/>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4EFE9"/>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0"/>
            <a:ext cx="3086100" cy="10287000"/>
            <a:chOff x="0" y="0"/>
            <a:chExt cx="812800" cy="2709333"/>
          </a:xfrm>
        </p:grpSpPr>
        <p:sp>
          <p:nvSpPr>
            <p:cNvPr id="3" name="Freeform 3"/>
            <p:cNvSpPr/>
            <p:nvPr/>
          </p:nvSpPr>
          <p:spPr>
            <a:xfrm>
              <a:off x="0" y="0"/>
              <a:ext cx="812800" cy="2709333"/>
            </a:xfrm>
            <a:custGeom>
              <a:avLst/>
              <a:gdLst/>
              <a:ahLst/>
              <a:cxnLst/>
              <a:rect l="l" t="t" r="r" b="b"/>
              <a:pathLst>
                <a:path w="812800" h="2709333">
                  <a:moveTo>
                    <a:pt x="90311" y="0"/>
                  </a:moveTo>
                  <a:lnTo>
                    <a:pt x="722489" y="0"/>
                  </a:lnTo>
                  <a:cubicBezTo>
                    <a:pt x="746441" y="0"/>
                    <a:pt x="769412" y="9515"/>
                    <a:pt x="786348" y="26452"/>
                  </a:cubicBezTo>
                  <a:cubicBezTo>
                    <a:pt x="803285" y="43388"/>
                    <a:pt x="812800" y="66359"/>
                    <a:pt x="812800" y="90311"/>
                  </a:cubicBezTo>
                  <a:lnTo>
                    <a:pt x="812800" y="2619022"/>
                  </a:lnTo>
                  <a:cubicBezTo>
                    <a:pt x="812800" y="2642974"/>
                    <a:pt x="803285" y="2665945"/>
                    <a:pt x="786348" y="2682882"/>
                  </a:cubicBezTo>
                  <a:cubicBezTo>
                    <a:pt x="769412" y="2699818"/>
                    <a:pt x="746441" y="2709333"/>
                    <a:pt x="722489" y="2709333"/>
                  </a:cubicBezTo>
                  <a:lnTo>
                    <a:pt x="90311" y="2709333"/>
                  </a:lnTo>
                  <a:cubicBezTo>
                    <a:pt x="40434" y="2709333"/>
                    <a:pt x="0" y="2668900"/>
                    <a:pt x="0" y="2619022"/>
                  </a:cubicBezTo>
                  <a:lnTo>
                    <a:pt x="0" y="90311"/>
                  </a:lnTo>
                  <a:cubicBezTo>
                    <a:pt x="0" y="66359"/>
                    <a:pt x="9515" y="43388"/>
                    <a:pt x="26452" y="26452"/>
                  </a:cubicBezTo>
                  <a:cubicBezTo>
                    <a:pt x="43388" y="9515"/>
                    <a:pt x="66359" y="0"/>
                    <a:pt x="90311" y="0"/>
                  </a:cubicBezTo>
                  <a:close/>
                </a:path>
              </a:pathLst>
            </a:custGeom>
            <a:solidFill>
              <a:srgbClr val="F8B549"/>
            </a:solidFill>
          </p:spPr>
          <p:txBody>
            <a:bodyPr/>
            <a:lstStyle/>
            <a:p>
              <a:endParaRPr lang="en-US"/>
            </a:p>
          </p:txBody>
        </p:sp>
        <p:sp>
          <p:nvSpPr>
            <p:cNvPr id="4" name="TextBox 4"/>
            <p:cNvSpPr txBox="1"/>
            <p:nvPr/>
          </p:nvSpPr>
          <p:spPr>
            <a:xfrm>
              <a:off x="0" y="-95250"/>
              <a:ext cx="812800" cy="2804583"/>
            </a:xfrm>
            <a:prstGeom prst="rect">
              <a:avLst/>
            </a:prstGeom>
          </p:spPr>
          <p:txBody>
            <a:bodyPr lIns="50800" tIns="50800" rIns="50800" bIns="50800" rtlCol="0" anchor="ctr"/>
            <a:lstStyle/>
            <a:p>
              <a:pPr algn="ctr">
                <a:lnSpc>
                  <a:spcPts val="3287"/>
                </a:lnSpc>
              </a:pPr>
              <a:endParaRPr/>
            </a:p>
          </p:txBody>
        </p:sp>
      </p:grpSp>
      <p:grpSp>
        <p:nvGrpSpPr>
          <p:cNvPr id="5" name="Group 5"/>
          <p:cNvGrpSpPr/>
          <p:nvPr/>
        </p:nvGrpSpPr>
        <p:grpSpPr>
          <a:xfrm>
            <a:off x="9544050" y="1028700"/>
            <a:ext cx="6760892" cy="8229600"/>
            <a:chOff x="0" y="0"/>
            <a:chExt cx="1047439" cy="1274980"/>
          </a:xfrm>
        </p:grpSpPr>
        <p:sp>
          <p:nvSpPr>
            <p:cNvPr id="6" name="Freeform 6"/>
            <p:cNvSpPr/>
            <p:nvPr/>
          </p:nvSpPr>
          <p:spPr>
            <a:xfrm>
              <a:off x="0" y="0"/>
              <a:ext cx="1047439" cy="1274980"/>
            </a:xfrm>
            <a:custGeom>
              <a:avLst/>
              <a:gdLst/>
              <a:ahLst/>
              <a:cxnLst/>
              <a:rect l="l" t="t" r="r" b="b"/>
              <a:pathLst>
                <a:path w="1047439" h="1274980">
                  <a:moveTo>
                    <a:pt x="0" y="0"/>
                  </a:moveTo>
                  <a:lnTo>
                    <a:pt x="1047439" y="0"/>
                  </a:lnTo>
                  <a:lnTo>
                    <a:pt x="1047439" y="1274980"/>
                  </a:lnTo>
                  <a:lnTo>
                    <a:pt x="0" y="1274980"/>
                  </a:lnTo>
                  <a:close/>
                </a:path>
              </a:pathLst>
            </a:custGeom>
            <a:blipFill>
              <a:blip r:embed="rId2" cstate="print">
                <a:extLst>
                  <a:ext uri="{28A0092B-C50C-407E-A947-70E740481C1C}">
                    <a14:useLocalDpi xmlns:a14="http://schemas.microsoft.com/office/drawing/2010/main" val="0"/>
                  </a:ext>
                </a:extLst>
              </a:blip>
              <a:stretch>
                <a:fillRect/>
              </a:stretch>
            </a:blipFill>
          </p:spPr>
          <p:txBody>
            <a:bodyPr/>
            <a:lstStyle/>
            <a:p>
              <a:endParaRPr lang="en-US"/>
            </a:p>
          </p:txBody>
        </p:sp>
      </p:grpSp>
      <p:sp>
        <p:nvSpPr>
          <p:cNvPr id="7" name="TextBox 7"/>
          <p:cNvSpPr txBox="1"/>
          <p:nvPr/>
        </p:nvSpPr>
        <p:spPr>
          <a:xfrm>
            <a:off x="628650" y="1373997"/>
            <a:ext cx="8515350" cy="1145838"/>
          </a:xfrm>
          <a:prstGeom prst="rect">
            <a:avLst/>
          </a:prstGeom>
        </p:spPr>
        <p:txBody>
          <a:bodyPr lIns="0" tIns="0" rIns="0" bIns="0" rtlCol="0" anchor="t">
            <a:spAutoFit/>
          </a:bodyPr>
          <a:lstStyle/>
          <a:p>
            <a:pPr algn="l">
              <a:lnSpc>
                <a:spcPts val="8974"/>
              </a:lnSpc>
            </a:pPr>
            <a:r>
              <a:rPr lang="en-US" sz="7872" b="1">
                <a:solidFill>
                  <a:srgbClr val="F8B549"/>
                </a:solidFill>
                <a:latin typeface="EB Garamond Semi-Bold"/>
                <a:ea typeface="EB Garamond Semi-Bold"/>
                <a:cs typeface="EB Garamond Semi-Bold"/>
                <a:sym typeface="EB Garamond Semi-Bold"/>
              </a:rPr>
              <a:t>MASAFER YATTA</a:t>
            </a:r>
          </a:p>
        </p:txBody>
      </p:sp>
      <p:sp>
        <p:nvSpPr>
          <p:cNvPr id="8" name="TextBox 8"/>
          <p:cNvSpPr txBox="1"/>
          <p:nvPr/>
        </p:nvSpPr>
        <p:spPr>
          <a:xfrm>
            <a:off x="1028700" y="2597149"/>
            <a:ext cx="7562850" cy="6139382"/>
          </a:xfrm>
          <a:prstGeom prst="rect">
            <a:avLst/>
          </a:prstGeom>
        </p:spPr>
        <p:txBody>
          <a:bodyPr lIns="0" tIns="0" rIns="0" bIns="0" rtlCol="0" anchor="t">
            <a:spAutoFit/>
          </a:bodyPr>
          <a:lstStyle/>
          <a:p>
            <a:pPr marL="504438" lvl="1" indent="-252219" algn="l">
              <a:lnSpc>
                <a:spcPts val="4112"/>
              </a:lnSpc>
              <a:buFont typeface="Arial"/>
              <a:buChar char="•"/>
            </a:pPr>
            <a:r>
              <a:rPr lang="en-US" sz="2336">
                <a:solidFill>
                  <a:srgbClr val="303870"/>
                </a:solidFill>
                <a:latin typeface="Garamond"/>
                <a:ea typeface="Garamond"/>
                <a:cs typeface="Garamond"/>
                <a:sym typeface="Garamond"/>
              </a:rPr>
              <a:t>Movement Restrictions: Located in area C of the West Bank, daily checkpoints, blockades, and restrictions have creeped into the lives of students and faculty. These restrictions are exacerbated for cwds and pwds considering they have to travel furhter distances to reach their schools for the lack of inclusive educational institutions in the area  </a:t>
            </a:r>
          </a:p>
          <a:p>
            <a:pPr algn="l">
              <a:lnSpc>
                <a:spcPts val="4112"/>
              </a:lnSpc>
            </a:pPr>
            <a:endParaRPr lang="en-US" sz="2336">
              <a:solidFill>
                <a:srgbClr val="303870"/>
              </a:solidFill>
              <a:latin typeface="Garamond"/>
              <a:ea typeface="Garamond"/>
              <a:cs typeface="Garamond"/>
              <a:sym typeface="Garamond"/>
            </a:endParaRPr>
          </a:p>
          <a:p>
            <a:pPr marL="504438" lvl="1" indent="-252219" algn="l">
              <a:lnSpc>
                <a:spcPts val="4112"/>
              </a:lnSpc>
              <a:buFont typeface="Arial"/>
              <a:buChar char="•"/>
            </a:pPr>
            <a:r>
              <a:rPr lang="en-US" sz="2336">
                <a:solidFill>
                  <a:srgbClr val="303870"/>
                </a:solidFill>
                <a:latin typeface="Garamond"/>
                <a:ea typeface="Garamond"/>
                <a:cs typeface="Garamond"/>
                <a:sym typeface="Garamond"/>
              </a:rPr>
              <a:t>Demolitions: Structures spanning 18 communities are at risk of demolition including schools, leaving students and teachers stranded on days of demolition. Thus, less money is put into making the places accessible since it would still be under threat of displacment even after being rebuilt.</a:t>
            </a:r>
          </a:p>
        </p:txBody>
      </p:sp>
      <p:sp>
        <p:nvSpPr>
          <p:cNvPr id="9" name="Freeform 9"/>
          <p:cNvSpPr/>
          <p:nvPr/>
        </p:nvSpPr>
        <p:spPr>
          <a:xfrm>
            <a:off x="-104775" y="8541039"/>
            <a:ext cx="1911839" cy="1911839"/>
          </a:xfrm>
          <a:custGeom>
            <a:avLst/>
            <a:gdLst/>
            <a:ahLst/>
            <a:cxnLst/>
            <a:rect l="l" t="t" r="r" b="b"/>
            <a:pathLst>
              <a:path w="1911839" h="1911839">
                <a:moveTo>
                  <a:pt x="0" y="0"/>
                </a:moveTo>
                <a:lnTo>
                  <a:pt x="1911839" y="0"/>
                </a:lnTo>
                <a:lnTo>
                  <a:pt x="1911839" y="1911838"/>
                </a:lnTo>
                <a:lnTo>
                  <a:pt x="0" y="1911838"/>
                </a:lnTo>
                <a:lnTo>
                  <a:pt x="0" y="0"/>
                </a:lnTo>
                <a:close/>
              </a:path>
            </a:pathLst>
          </a:custGeom>
          <a:blipFill>
            <a:blip r:embed="rId3"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10" name="TextBox 10"/>
          <p:cNvSpPr txBox="1"/>
          <p:nvPr/>
        </p:nvSpPr>
        <p:spPr>
          <a:xfrm>
            <a:off x="9951970" y="9301379"/>
            <a:ext cx="5945053" cy="372109"/>
          </a:xfrm>
          <a:prstGeom prst="rect">
            <a:avLst/>
          </a:prstGeom>
        </p:spPr>
        <p:txBody>
          <a:bodyPr lIns="0" tIns="0" rIns="0" bIns="0" rtlCol="0" anchor="t">
            <a:spAutoFit/>
          </a:bodyPr>
          <a:lstStyle/>
          <a:p>
            <a:pPr algn="l">
              <a:lnSpc>
                <a:spcPts val="1540"/>
              </a:lnSpc>
              <a:spcBef>
                <a:spcPct val="0"/>
              </a:spcBef>
            </a:pPr>
            <a:r>
              <a:rPr lang="en-US" sz="1100">
                <a:solidFill>
                  <a:srgbClr val="000000"/>
                </a:solidFill>
                <a:latin typeface="Canva Sans"/>
                <a:ea typeface="Canva Sans"/>
                <a:cs typeface="Canva Sans"/>
                <a:sym typeface="Canva Sans"/>
              </a:rPr>
              <a:t>Tawjehi  students from Umm Al khair take their exams  in the hills after the Israeli army and settlers prevented them from reaching their school.(2026)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4EFE9"/>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0"/>
            <a:ext cx="3086100" cy="10287000"/>
            <a:chOff x="0" y="0"/>
            <a:chExt cx="812800" cy="2709333"/>
          </a:xfrm>
        </p:grpSpPr>
        <p:sp>
          <p:nvSpPr>
            <p:cNvPr id="3" name="Freeform 3"/>
            <p:cNvSpPr/>
            <p:nvPr/>
          </p:nvSpPr>
          <p:spPr>
            <a:xfrm>
              <a:off x="0" y="0"/>
              <a:ext cx="812800" cy="2709333"/>
            </a:xfrm>
            <a:custGeom>
              <a:avLst/>
              <a:gdLst/>
              <a:ahLst/>
              <a:cxnLst/>
              <a:rect l="l" t="t" r="r" b="b"/>
              <a:pathLst>
                <a:path w="812800" h="2709333">
                  <a:moveTo>
                    <a:pt x="90311" y="0"/>
                  </a:moveTo>
                  <a:lnTo>
                    <a:pt x="722489" y="0"/>
                  </a:lnTo>
                  <a:cubicBezTo>
                    <a:pt x="746441" y="0"/>
                    <a:pt x="769412" y="9515"/>
                    <a:pt x="786348" y="26452"/>
                  </a:cubicBezTo>
                  <a:cubicBezTo>
                    <a:pt x="803285" y="43388"/>
                    <a:pt x="812800" y="66359"/>
                    <a:pt x="812800" y="90311"/>
                  </a:cubicBezTo>
                  <a:lnTo>
                    <a:pt x="812800" y="2619022"/>
                  </a:lnTo>
                  <a:cubicBezTo>
                    <a:pt x="812800" y="2642974"/>
                    <a:pt x="803285" y="2665945"/>
                    <a:pt x="786348" y="2682882"/>
                  </a:cubicBezTo>
                  <a:cubicBezTo>
                    <a:pt x="769412" y="2699818"/>
                    <a:pt x="746441" y="2709333"/>
                    <a:pt x="722489" y="2709333"/>
                  </a:cubicBezTo>
                  <a:lnTo>
                    <a:pt x="90311" y="2709333"/>
                  </a:lnTo>
                  <a:cubicBezTo>
                    <a:pt x="40434" y="2709333"/>
                    <a:pt x="0" y="2668900"/>
                    <a:pt x="0" y="2619022"/>
                  </a:cubicBezTo>
                  <a:lnTo>
                    <a:pt x="0" y="90311"/>
                  </a:lnTo>
                  <a:cubicBezTo>
                    <a:pt x="0" y="66359"/>
                    <a:pt x="9515" y="43388"/>
                    <a:pt x="26452" y="26452"/>
                  </a:cubicBezTo>
                  <a:cubicBezTo>
                    <a:pt x="43388" y="9515"/>
                    <a:pt x="66359" y="0"/>
                    <a:pt x="90311" y="0"/>
                  </a:cubicBezTo>
                  <a:close/>
                </a:path>
              </a:pathLst>
            </a:custGeom>
            <a:solidFill>
              <a:srgbClr val="F8B549"/>
            </a:solidFill>
          </p:spPr>
          <p:txBody>
            <a:bodyPr/>
            <a:lstStyle/>
            <a:p>
              <a:endParaRPr lang="en-US"/>
            </a:p>
          </p:txBody>
        </p:sp>
        <p:sp>
          <p:nvSpPr>
            <p:cNvPr id="4" name="TextBox 4"/>
            <p:cNvSpPr txBox="1"/>
            <p:nvPr/>
          </p:nvSpPr>
          <p:spPr>
            <a:xfrm>
              <a:off x="0" y="-95250"/>
              <a:ext cx="812800" cy="2804583"/>
            </a:xfrm>
            <a:prstGeom prst="rect">
              <a:avLst/>
            </a:prstGeom>
          </p:spPr>
          <p:txBody>
            <a:bodyPr lIns="50800" tIns="50800" rIns="50800" bIns="50800" rtlCol="0" anchor="ctr"/>
            <a:lstStyle/>
            <a:p>
              <a:pPr algn="ctr">
                <a:lnSpc>
                  <a:spcPts val="3287"/>
                </a:lnSpc>
              </a:pPr>
              <a:endParaRPr/>
            </a:p>
          </p:txBody>
        </p:sp>
      </p:grpSp>
      <p:grpSp>
        <p:nvGrpSpPr>
          <p:cNvPr id="5" name="Group 5"/>
          <p:cNvGrpSpPr/>
          <p:nvPr/>
        </p:nvGrpSpPr>
        <p:grpSpPr>
          <a:xfrm>
            <a:off x="9544050" y="1028700"/>
            <a:ext cx="6760892" cy="8229600"/>
            <a:chOff x="0" y="0"/>
            <a:chExt cx="1047439" cy="1274980"/>
          </a:xfrm>
        </p:grpSpPr>
        <p:sp>
          <p:nvSpPr>
            <p:cNvPr id="6" name="Freeform 6"/>
            <p:cNvSpPr/>
            <p:nvPr/>
          </p:nvSpPr>
          <p:spPr>
            <a:xfrm>
              <a:off x="0" y="0"/>
              <a:ext cx="1047439" cy="1274980"/>
            </a:xfrm>
            <a:custGeom>
              <a:avLst/>
              <a:gdLst/>
              <a:ahLst/>
              <a:cxnLst/>
              <a:rect l="l" t="t" r="r" b="b"/>
              <a:pathLst>
                <a:path w="1047439" h="1274980">
                  <a:moveTo>
                    <a:pt x="0" y="0"/>
                  </a:moveTo>
                  <a:lnTo>
                    <a:pt x="1047439" y="0"/>
                  </a:lnTo>
                  <a:lnTo>
                    <a:pt x="1047439" y="1274980"/>
                  </a:lnTo>
                  <a:lnTo>
                    <a:pt x="0" y="1274980"/>
                  </a:lnTo>
                  <a:close/>
                </a:path>
              </a:pathLst>
            </a:custGeom>
            <a:blipFill>
              <a:blip r:embed="rId2" cstate="print">
                <a:extLst>
                  <a:ext uri="{28A0092B-C50C-407E-A947-70E740481C1C}">
                    <a14:useLocalDpi xmlns:a14="http://schemas.microsoft.com/office/drawing/2010/main" val="0"/>
                  </a:ext>
                </a:extLst>
              </a:blip>
              <a:stretch>
                <a:fillRect/>
              </a:stretch>
            </a:blipFill>
          </p:spPr>
          <p:txBody>
            <a:bodyPr/>
            <a:lstStyle/>
            <a:p>
              <a:endParaRPr lang="en-US"/>
            </a:p>
          </p:txBody>
        </p:sp>
      </p:grpSp>
      <p:sp>
        <p:nvSpPr>
          <p:cNvPr id="7" name="TextBox 7"/>
          <p:cNvSpPr txBox="1"/>
          <p:nvPr/>
        </p:nvSpPr>
        <p:spPr>
          <a:xfrm>
            <a:off x="1028700" y="3481812"/>
            <a:ext cx="7561002" cy="5351527"/>
          </a:xfrm>
          <a:prstGeom prst="rect">
            <a:avLst/>
          </a:prstGeom>
        </p:spPr>
        <p:txBody>
          <a:bodyPr lIns="0" tIns="0" rIns="0" bIns="0" rtlCol="0" anchor="t">
            <a:spAutoFit/>
          </a:bodyPr>
          <a:lstStyle/>
          <a:p>
            <a:pPr marL="582927" lvl="1" indent="-291463" algn="l">
              <a:lnSpc>
                <a:spcPts val="4751"/>
              </a:lnSpc>
              <a:buFont typeface="Arial"/>
              <a:buChar char="•"/>
            </a:pPr>
            <a:r>
              <a:rPr lang="en-US" sz="2699">
                <a:solidFill>
                  <a:srgbClr val="303870"/>
                </a:solidFill>
                <a:latin typeface="Garamond"/>
                <a:ea typeface="Garamond"/>
                <a:cs typeface="Garamond"/>
                <a:sym typeface="Garamond"/>
              </a:rPr>
              <a:t>Settler Violence: Rising settler violence and coercive measures have forced the internal displacement of several communities in Masafer Yatta, entirely disrupting formal education pathways for vulnerable children including cwds. Thus, while all children try to escape and steer away from settlers, cwds might find heightened difficulties doing so because of weak hearing, eyesight, or mobility difficulties. </a:t>
            </a:r>
          </a:p>
          <a:p>
            <a:pPr algn="l">
              <a:lnSpc>
                <a:spcPts val="4751"/>
              </a:lnSpc>
            </a:pPr>
            <a:endParaRPr lang="en-US" sz="2699">
              <a:solidFill>
                <a:srgbClr val="303870"/>
              </a:solidFill>
              <a:latin typeface="Garamond"/>
              <a:ea typeface="Garamond"/>
              <a:cs typeface="Garamond"/>
              <a:sym typeface="Garamond"/>
            </a:endParaRPr>
          </a:p>
        </p:txBody>
      </p:sp>
      <p:sp>
        <p:nvSpPr>
          <p:cNvPr id="8" name="Freeform 8"/>
          <p:cNvSpPr/>
          <p:nvPr/>
        </p:nvSpPr>
        <p:spPr>
          <a:xfrm>
            <a:off x="-104775" y="8541039"/>
            <a:ext cx="1911839" cy="1911839"/>
          </a:xfrm>
          <a:custGeom>
            <a:avLst/>
            <a:gdLst/>
            <a:ahLst/>
            <a:cxnLst/>
            <a:rect l="l" t="t" r="r" b="b"/>
            <a:pathLst>
              <a:path w="1911839" h="1911839">
                <a:moveTo>
                  <a:pt x="0" y="0"/>
                </a:moveTo>
                <a:lnTo>
                  <a:pt x="1911839" y="0"/>
                </a:lnTo>
                <a:lnTo>
                  <a:pt x="1911839" y="1911838"/>
                </a:lnTo>
                <a:lnTo>
                  <a:pt x="0" y="1911838"/>
                </a:lnTo>
                <a:lnTo>
                  <a:pt x="0" y="0"/>
                </a:lnTo>
                <a:close/>
              </a:path>
            </a:pathLst>
          </a:custGeom>
          <a:blipFill>
            <a:blip r:embed="rId3"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9" name="TextBox 9"/>
          <p:cNvSpPr txBox="1"/>
          <p:nvPr/>
        </p:nvSpPr>
        <p:spPr>
          <a:xfrm>
            <a:off x="628650" y="2080396"/>
            <a:ext cx="8515350" cy="1145838"/>
          </a:xfrm>
          <a:prstGeom prst="rect">
            <a:avLst/>
          </a:prstGeom>
        </p:spPr>
        <p:txBody>
          <a:bodyPr lIns="0" tIns="0" rIns="0" bIns="0" rtlCol="0" anchor="t">
            <a:spAutoFit/>
          </a:bodyPr>
          <a:lstStyle/>
          <a:p>
            <a:pPr algn="l">
              <a:lnSpc>
                <a:spcPts val="8974"/>
              </a:lnSpc>
            </a:pPr>
            <a:r>
              <a:rPr lang="en-US" sz="7872" b="1">
                <a:solidFill>
                  <a:srgbClr val="F8B549"/>
                </a:solidFill>
                <a:latin typeface="EB Garamond Semi-Bold"/>
                <a:ea typeface="EB Garamond Semi-Bold"/>
                <a:cs typeface="EB Garamond Semi-Bold"/>
                <a:sym typeface="EB Garamond Semi-Bold"/>
              </a:rPr>
              <a:t>MASAFER YATTA</a:t>
            </a:r>
          </a:p>
        </p:txBody>
      </p:sp>
      <p:sp>
        <p:nvSpPr>
          <p:cNvPr id="10" name="TextBox 10"/>
          <p:cNvSpPr txBox="1"/>
          <p:nvPr/>
        </p:nvSpPr>
        <p:spPr>
          <a:xfrm>
            <a:off x="9951970" y="9301379"/>
            <a:ext cx="5945053" cy="372109"/>
          </a:xfrm>
          <a:prstGeom prst="rect">
            <a:avLst/>
          </a:prstGeom>
        </p:spPr>
        <p:txBody>
          <a:bodyPr lIns="0" tIns="0" rIns="0" bIns="0" rtlCol="0" anchor="t">
            <a:spAutoFit/>
          </a:bodyPr>
          <a:lstStyle/>
          <a:p>
            <a:pPr algn="l">
              <a:lnSpc>
                <a:spcPts val="1540"/>
              </a:lnSpc>
              <a:spcBef>
                <a:spcPct val="0"/>
              </a:spcBef>
            </a:pPr>
            <a:r>
              <a:rPr lang="en-US" sz="1100">
                <a:solidFill>
                  <a:srgbClr val="000000"/>
                </a:solidFill>
                <a:latin typeface="Canva Sans"/>
                <a:ea typeface="Canva Sans"/>
                <a:cs typeface="Canva Sans"/>
                <a:sym typeface="Canva Sans"/>
              </a:rPr>
              <a:t>ٍ</a:t>
            </a:r>
            <a:r>
              <a:rPr lang="ar-EG" sz="1100">
                <a:solidFill>
                  <a:srgbClr val="000000"/>
                </a:solidFill>
                <a:latin typeface="Canva Sans"/>
                <a:ea typeface="Canva Sans"/>
                <a:cs typeface="Canva Sans"/>
                <a:sym typeface="Canva Sans"/>
                <a:rtl/>
              </a:rPr>
              <a:t>فع</a:t>
            </a:r>
            <a:r>
              <a:rPr lang="en-US" sz="1100">
                <a:solidFill>
                  <a:srgbClr val="000000"/>
                </a:solidFill>
                <a:latin typeface="Canva Sans"/>
                <a:ea typeface="Canva Sans"/>
                <a:cs typeface="Canva Sans"/>
                <a:sym typeface="Canva Sans"/>
              </a:rPr>
              <a:t>dents from Umm Al khair school protest the closure of the road leading up to their school .(2026)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4EFE9"/>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0"/>
            <a:ext cx="3086100" cy="10287000"/>
            <a:chOff x="0" y="0"/>
            <a:chExt cx="812800" cy="2709333"/>
          </a:xfrm>
        </p:grpSpPr>
        <p:sp>
          <p:nvSpPr>
            <p:cNvPr id="3" name="Freeform 3"/>
            <p:cNvSpPr/>
            <p:nvPr/>
          </p:nvSpPr>
          <p:spPr>
            <a:xfrm>
              <a:off x="0" y="0"/>
              <a:ext cx="812800" cy="2709333"/>
            </a:xfrm>
            <a:custGeom>
              <a:avLst/>
              <a:gdLst/>
              <a:ahLst/>
              <a:cxnLst/>
              <a:rect l="l" t="t" r="r" b="b"/>
              <a:pathLst>
                <a:path w="812800" h="2709333">
                  <a:moveTo>
                    <a:pt x="90311" y="0"/>
                  </a:moveTo>
                  <a:lnTo>
                    <a:pt x="722489" y="0"/>
                  </a:lnTo>
                  <a:cubicBezTo>
                    <a:pt x="746441" y="0"/>
                    <a:pt x="769412" y="9515"/>
                    <a:pt x="786348" y="26452"/>
                  </a:cubicBezTo>
                  <a:cubicBezTo>
                    <a:pt x="803285" y="43388"/>
                    <a:pt x="812800" y="66359"/>
                    <a:pt x="812800" y="90311"/>
                  </a:cubicBezTo>
                  <a:lnTo>
                    <a:pt x="812800" y="2619022"/>
                  </a:lnTo>
                  <a:cubicBezTo>
                    <a:pt x="812800" y="2642974"/>
                    <a:pt x="803285" y="2665945"/>
                    <a:pt x="786348" y="2682882"/>
                  </a:cubicBezTo>
                  <a:cubicBezTo>
                    <a:pt x="769412" y="2699818"/>
                    <a:pt x="746441" y="2709333"/>
                    <a:pt x="722489" y="2709333"/>
                  </a:cubicBezTo>
                  <a:lnTo>
                    <a:pt x="90311" y="2709333"/>
                  </a:lnTo>
                  <a:cubicBezTo>
                    <a:pt x="40434" y="2709333"/>
                    <a:pt x="0" y="2668900"/>
                    <a:pt x="0" y="2619022"/>
                  </a:cubicBezTo>
                  <a:lnTo>
                    <a:pt x="0" y="90311"/>
                  </a:lnTo>
                  <a:cubicBezTo>
                    <a:pt x="0" y="66359"/>
                    <a:pt x="9515" y="43388"/>
                    <a:pt x="26452" y="26452"/>
                  </a:cubicBezTo>
                  <a:cubicBezTo>
                    <a:pt x="43388" y="9515"/>
                    <a:pt x="66359" y="0"/>
                    <a:pt x="90311" y="0"/>
                  </a:cubicBezTo>
                  <a:close/>
                </a:path>
              </a:pathLst>
            </a:custGeom>
            <a:solidFill>
              <a:srgbClr val="F8B549"/>
            </a:solidFill>
          </p:spPr>
          <p:txBody>
            <a:bodyPr/>
            <a:lstStyle/>
            <a:p>
              <a:endParaRPr lang="en-US"/>
            </a:p>
          </p:txBody>
        </p:sp>
        <p:sp>
          <p:nvSpPr>
            <p:cNvPr id="4" name="TextBox 4"/>
            <p:cNvSpPr txBox="1"/>
            <p:nvPr/>
          </p:nvSpPr>
          <p:spPr>
            <a:xfrm>
              <a:off x="0" y="-95250"/>
              <a:ext cx="812800" cy="2804583"/>
            </a:xfrm>
            <a:prstGeom prst="rect">
              <a:avLst/>
            </a:prstGeom>
          </p:spPr>
          <p:txBody>
            <a:bodyPr lIns="50800" tIns="50800" rIns="50800" bIns="50800" rtlCol="0" anchor="ctr"/>
            <a:lstStyle/>
            <a:p>
              <a:pPr algn="ctr">
                <a:lnSpc>
                  <a:spcPts val="3287"/>
                </a:lnSpc>
              </a:pPr>
              <a:endParaRPr/>
            </a:p>
          </p:txBody>
        </p:sp>
      </p:grpSp>
      <p:grpSp>
        <p:nvGrpSpPr>
          <p:cNvPr id="5" name="Group 5"/>
          <p:cNvGrpSpPr/>
          <p:nvPr/>
        </p:nvGrpSpPr>
        <p:grpSpPr>
          <a:xfrm>
            <a:off x="9544050" y="1028700"/>
            <a:ext cx="6760892" cy="8229600"/>
            <a:chOff x="0" y="0"/>
            <a:chExt cx="1047439" cy="1274980"/>
          </a:xfrm>
        </p:grpSpPr>
        <p:sp>
          <p:nvSpPr>
            <p:cNvPr id="6" name="Freeform 6"/>
            <p:cNvSpPr/>
            <p:nvPr/>
          </p:nvSpPr>
          <p:spPr>
            <a:xfrm>
              <a:off x="0" y="0"/>
              <a:ext cx="1047439" cy="1274980"/>
            </a:xfrm>
            <a:custGeom>
              <a:avLst/>
              <a:gdLst/>
              <a:ahLst/>
              <a:cxnLst/>
              <a:rect l="l" t="t" r="r" b="b"/>
              <a:pathLst>
                <a:path w="1047439" h="1274980">
                  <a:moveTo>
                    <a:pt x="0" y="0"/>
                  </a:moveTo>
                  <a:lnTo>
                    <a:pt x="1047439" y="0"/>
                  </a:lnTo>
                  <a:lnTo>
                    <a:pt x="1047439" y="1274980"/>
                  </a:lnTo>
                  <a:lnTo>
                    <a:pt x="0" y="1274980"/>
                  </a:lnTo>
                  <a:close/>
                </a:path>
              </a:pathLst>
            </a:custGeom>
            <a:blipFill>
              <a:blip r:embed="rId2" cstate="print">
                <a:extLst>
                  <a:ext uri="{28A0092B-C50C-407E-A947-70E740481C1C}">
                    <a14:useLocalDpi xmlns:a14="http://schemas.microsoft.com/office/drawing/2010/main" val="0"/>
                  </a:ext>
                </a:extLst>
              </a:blip>
              <a:stretch>
                <a:fillRect/>
              </a:stretch>
            </a:blipFill>
          </p:spPr>
          <p:txBody>
            <a:bodyPr/>
            <a:lstStyle/>
            <a:p>
              <a:endParaRPr lang="en-US"/>
            </a:p>
          </p:txBody>
        </p:sp>
      </p:grpSp>
      <p:sp>
        <p:nvSpPr>
          <p:cNvPr id="7" name="Freeform 7"/>
          <p:cNvSpPr/>
          <p:nvPr/>
        </p:nvSpPr>
        <p:spPr>
          <a:xfrm>
            <a:off x="-104775" y="8541039"/>
            <a:ext cx="1911839" cy="1911839"/>
          </a:xfrm>
          <a:custGeom>
            <a:avLst/>
            <a:gdLst/>
            <a:ahLst/>
            <a:cxnLst/>
            <a:rect l="l" t="t" r="r" b="b"/>
            <a:pathLst>
              <a:path w="1911839" h="1911839">
                <a:moveTo>
                  <a:pt x="0" y="0"/>
                </a:moveTo>
                <a:lnTo>
                  <a:pt x="1911839" y="0"/>
                </a:lnTo>
                <a:lnTo>
                  <a:pt x="1911839" y="1911838"/>
                </a:lnTo>
                <a:lnTo>
                  <a:pt x="0" y="1911838"/>
                </a:lnTo>
                <a:lnTo>
                  <a:pt x="0" y="0"/>
                </a:lnTo>
                <a:close/>
              </a:path>
            </a:pathLst>
          </a:custGeom>
          <a:blipFill>
            <a:blip r:embed="rId3"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8" name="TextBox 8"/>
          <p:cNvSpPr txBox="1"/>
          <p:nvPr/>
        </p:nvSpPr>
        <p:spPr>
          <a:xfrm>
            <a:off x="1028700" y="2746838"/>
            <a:ext cx="8115300" cy="6442203"/>
          </a:xfrm>
          <a:prstGeom prst="rect">
            <a:avLst/>
          </a:prstGeom>
        </p:spPr>
        <p:txBody>
          <a:bodyPr lIns="0" tIns="0" rIns="0" bIns="0" rtlCol="0" anchor="t">
            <a:spAutoFit/>
          </a:bodyPr>
          <a:lstStyle/>
          <a:p>
            <a:pPr marL="626106" lvl="1" indent="-313053" algn="l">
              <a:lnSpc>
                <a:spcPts val="5103"/>
              </a:lnSpc>
              <a:buFont typeface="Arial"/>
              <a:buChar char="•"/>
            </a:pPr>
            <a:r>
              <a:rPr lang="en-US" sz="2899">
                <a:solidFill>
                  <a:srgbClr val="0D6CB3"/>
                </a:solidFill>
                <a:latin typeface="Garamond"/>
                <a:ea typeface="Garamond"/>
                <a:cs typeface="Garamond"/>
                <a:sym typeface="Garamond"/>
              </a:rPr>
              <a:t>Displacement and Restrictions of Movement: The people of Jenin refugee camp are currently not allowed to go back to their homes under Israeli military pretenses leaving them unable to reach their schools or homes. </a:t>
            </a:r>
          </a:p>
          <a:p>
            <a:pPr marL="626106" lvl="1" indent="-313053" algn="l">
              <a:lnSpc>
                <a:spcPts val="5103"/>
              </a:lnSpc>
              <a:buFont typeface="Arial"/>
              <a:buChar char="•"/>
            </a:pPr>
            <a:r>
              <a:rPr lang="en-US" sz="2899">
                <a:solidFill>
                  <a:srgbClr val="0D6CB3"/>
                </a:solidFill>
                <a:latin typeface="Garamond"/>
                <a:ea typeface="Garamond"/>
                <a:cs typeface="Garamond"/>
                <a:sym typeface="Garamond"/>
              </a:rPr>
              <a:t>Increasing economic burden: Due to the displacment and property damage families from Jenin camp are unable  to send their kids to schools in the areas they are displaced to, because shelter and survival is more essential in terms of spending. </a:t>
            </a:r>
          </a:p>
        </p:txBody>
      </p:sp>
      <p:sp>
        <p:nvSpPr>
          <p:cNvPr id="9" name="TextBox 9"/>
          <p:cNvSpPr txBox="1"/>
          <p:nvPr/>
        </p:nvSpPr>
        <p:spPr>
          <a:xfrm>
            <a:off x="1028700" y="1329847"/>
            <a:ext cx="8515350" cy="1145838"/>
          </a:xfrm>
          <a:prstGeom prst="rect">
            <a:avLst/>
          </a:prstGeom>
        </p:spPr>
        <p:txBody>
          <a:bodyPr lIns="0" tIns="0" rIns="0" bIns="0" rtlCol="0" anchor="t">
            <a:spAutoFit/>
          </a:bodyPr>
          <a:lstStyle/>
          <a:p>
            <a:pPr algn="ctr">
              <a:lnSpc>
                <a:spcPts val="8974"/>
              </a:lnSpc>
            </a:pPr>
            <a:r>
              <a:rPr lang="en-US" sz="7872" b="1">
                <a:solidFill>
                  <a:srgbClr val="F8B549"/>
                </a:solidFill>
                <a:latin typeface="EB Garamond Semi-Bold"/>
                <a:ea typeface="EB Garamond Semi-Bold"/>
                <a:cs typeface="EB Garamond Semi-Bold"/>
                <a:sym typeface="EB Garamond Semi-Bold"/>
              </a:rPr>
              <a:t>JENIN CAMP</a:t>
            </a:r>
          </a:p>
        </p:txBody>
      </p:sp>
      <p:sp>
        <p:nvSpPr>
          <p:cNvPr id="10" name="TextBox 10"/>
          <p:cNvSpPr txBox="1"/>
          <p:nvPr/>
        </p:nvSpPr>
        <p:spPr>
          <a:xfrm>
            <a:off x="9951970" y="9301379"/>
            <a:ext cx="5945053" cy="181609"/>
          </a:xfrm>
          <a:prstGeom prst="rect">
            <a:avLst/>
          </a:prstGeom>
        </p:spPr>
        <p:txBody>
          <a:bodyPr lIns="0" tIns="0" rIns="0" bIns="0" rtlCol="0" anchor="t">
            <a:spAutoFit/>
          </a:bodyPr>
          <a:lstStyle/>
          <a:p>
            <a:pPr algn="l">
              <a:lnSpc>
                <a:spcPts val="1540"/>
              </a:lnSpc>
              <a:spcBef>
                <a:spcPct val="0"/>
              </a:spcBef>
            </a:pPr>
            <a:r>
              <a:rPr lang="en-US" sz="1100">
                <a:solidFill>
                  <a:srgbClr val="000000"/>
                </a:solidFill>
                <a:latin typeface="Canva Sans"/>
                <a:ea typeface="Canva Sans"/>
                <a:cs typeface="Canva Sans"/>
                <a:sym typeface="Canva Sans"/>
              </a:rPr>
              <a:t>Israeli military closing all roads leading to Jenin Refugee Camp (2025).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4EFE9"/>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0"/>
            <a:ext cx="3086100" cy="10287000"/>
            <a:chOff x="0" y="0"/>
            <a:chExt cx="812800" cy="2709333"/>
          </a:xfrm>
        </p:grpSpPr>
        <p:sp>
          <p:nvSpPr>
            <p:cNvPr id="3" name="Freeform 3"/>
            <p:cNvSpPr/>
            <p:nvPr/>
          </p:nvSpPr>
          <p:spPr>
            <a:xfrm>
              <a:off x="0" y="0"/>
              <a:ext cx="812800" cy="2709333"/>
            </a:xfrm>
            <a:custGeom>
              <a:avLst/>
              <a:gdLst/>
              <a:ahLst/>
              <a:cxnLst/>
              <a:rect l="l" t="t" r="r" b="b"/>
              <a:pathLst>
                <a:path w="812800" h="2709333">
                  <a:moveTo>
                    <a:pt x="90311" y="0"/>
                  </a:moveTo>
                  <a:lnTo>
                    <a:pt x="722489" y="0"/>
                  </a:lnTo>
                  <a:cubicBezTo>
                    <a:pt x="746441" y="0"/>
                    <a:pt x="769412" y="9515"/>
                    <a:pt x="786348" y="26452"/>
                  </a:cubicBezTo>
                  <a:cubicBezTo>
                    <a:pt x="803285" y="43388"/>
                    <a:pt x="812800" y="66359"/>
                    <a:pt x="812800" y="90311"/>
                  </a:cubicBezTo>
                  <a:lnTo>
                    <a:pt x="812800" y="2619022"/>
                  </a:lnTo>
                  <a:cubicBezTo>
                    <a:pt x="812800" y="2642974"/>
                    <a:pt x="803285" y="2665945"/>
                    <a:pt x="786348" y="2682882"/>
                  </a:cubicBezTo>
                  <a:cubicBezTo>
                    <a:pt x="769412" y="2699818"/>
                    <a:pt x="746441" y="2709333"/>
                    <a:pt x="722489" y="2709333"/>
                  </a:cubicBezTo>
                  <a:lnTo>
                    <a:pt x="90311" y="2709333"/>
                  </a:lnTo>
                  <a:cubicBezTo>
                    <a:pt x="40434" y="2709333"/>
                    <a:pt x="0" y="2668900"/>
                    <a:pt x="0" y="2619022"/>
                  </a:cubicBezTo>
                  <a:lnTo>
                    <a:pt x="0" y="90311"/>
                  </a:lnTo>
                  <a:cubicBezTo>
                    <a:pt x="0" y="66359"/>
                    <a:pt x="9515" y="43388"/>
                    <a:pt x="26452" y="26452"/>
                  </a:cubicBezTo>
                  <a:cubicBezTo>
                    <a:pt x="43388" y="9515"/>
                    <a:pt x="66359" y="0"/>
                    <a:pt x="90311" y="0"/>
                  </a:cubicBezTo>
                  <a:close/>
                </a:path>
              </a:pathLst>
            </a:custGeom>
            <a:solidFill>
              <a:srgbClr val="F8B549"/>
            </a:solidFill>
          </p:spPr>
          <p:txBody>
            <a:bodyPr/>
            <a:lstStyle/>
            <a:p>
              <a:endParaRPr lang="en-US"/>
            </a:p>
          </p:txBody>
        </p:sp>
        <p:sp>
          <p:nvSpPr>
            <p:cNvPr id="4" name="TextBox 4"/>
            <p:cNvSpPr txBox="1"/>
            <p:nvPr/>
          </p:nvSpPr>
          <p:spPr>
            <a:xfrm>
              <a:off x="0" y="-95250"/>
              <a:ext cx="812800" cy="2804583"/>
            </a:xfrm>
            <a:prstGeom prst="rect">
              <a:avLst/>
            </a:prstGeom>
          </p:spPr>
          <p:txBody>
            <a:bodyPr lIns="50800" tIns="50800" rIns="50800" bIns="50800" rtlCol="0" anchor="ctr"/>
            <a:lstStyle/>
            <a:p>
              <a:pPr algn="ctr">
                <a:lnSpc>
                  <a:spcPts val="3287"/>
                </a:lnSpc>
              </a:pPr>
              <a:endParaRPr/>
            </a:p>
          </p:txBody>
        </p:sp>
      </p:grpSp>
      <p:grpSp>
        <p:nvGrpSpPr>
          <p:cNvPr id="5" name="Group 5"/>
          <p:cNvGrpSpPr/>
          <p:nvPr/>
        </p:nvGrpSpPr>
        <p:grpSpPr>
          <a:xfrm>
            <a:off x="9544050" y="1028700"/>
            <a:ext cx="6760892" cy="8229600"/>
            <a:chOff x="0" y="0"/>
            <a:chExt cx="1047439" cy="1274980"/>
          </a:xfrm>
        </p:grpSpPr>
        <p:sp>
          <p:nvSpPr>
            <p:cNvPr id="6" name="Freeform 6"/>
            <p:cNvSpPr/>
            <p:nvPr/>
          </p:nvSpPr>
          <p:spPr>
            <a:xfrm>
              <a:off x="0" y="0"/>
              <a:ext cx="1047439" cy="1274980"/>
            </a:xfrm>
            <a:custGeom>
              <a:avLst/>
              <a:gdLst/>
              <a:ahLst/>
              <a:cxnLst/>
              <a:rect l="l" t="t" r="r" b="b"/>
              <a:pathLst>
                <a:path w="1047439" h="1274980">
                  <a:moveTo>
                    <a:pt x="0" y="0"/>
                  </a:moveTo>
                  <a:lnTo>
                    <a:pt x="1047439" y="0"/>
                  </a:lnTo>
                  <a:lnTo>
                    <a:pt x="1047439" y="1274980"/>
                  </a:lnTo>
                  <a:lnTo>
                    <a:pt x="0" y="1274980"/>
                  </a:lnTo>
                  <a:close/>
                </a:path>
              </a:pathLst>
            </a:custGeom>
            <a:blipFill>
              <a:blip r:embed="rId2" cstate="print">
                <a:extLst>
                  <a:ext uri="{28A0092B-C50C-407E-A947-70E740481C1C}">
                    <a14:useLocalDpi xmlns:a14="http://schemas.microsoft.com/office/drawing/2010/main" val="0"/>
                  </a:ext>
                </a:extLst>
              </a:blip>
              <a:stretch>
                <a:fillRect/>
              </a:stretch>
            </a:blipFill>
          </p:spPr>
          <p:txBody>
            <a:bodyPr/>
            <a:lstStyle/>
            <a:p>
              <a:endParaRPr lang="en-US"/>
            </a:p>
          </p:txBody>
        </p:sp>
      </p:grpSp>
      <p:sp>
        <p:nvSpPr>
          <p:cNvPr id="7" name="Freeform 7"/>
          <p:cNvSpPr/>
          <p:nvPr/>
        </p:nvSpPr>
        <p:spPr>
          <a:xfrm>
            <a:off x="-104775" y="8541039"/>
            <a:ext cx="1911839" cy="1911839"/>
          </a:xfrm>
          <a:custGeom>
            <a:avLst/>
            <a:gdLst/>
            <a:ahLst/>
            <a:cxnLst/>
            <a:rect l="l" t="t" r="r" b="b"/>
            <a:pathLst>
              <a:path w="1911839" h="1911839">
                <a:moveTo>
                  <a:pt x="0" y="0"/>
                </a:moveTo>
                <a:lnTo>
                  <a:pt x="1911839" y="0"/>
                </a:lnTo>
                <a:lnTo>
                  <a:pt x="1911839" y="1911838"/>
                </a:lnTo>
                <a:lnTo>
                  <a:pt x="0" y="1911838"/>
                </a:lnTo>
                <a:lnTo>
                  <a:pt x="0" y="0"/>
                </a:lnTo>
                <a:close/>
              </a:path>
            </a:pathLst>
          </a:custGeom>
          <a:blipFill>
            <a:blip r:embed="rId3"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8" name="TextBox 8"/>
          <p:cNvSpPr txBox="1"/>
          <p:nvPr/>
        </p:nvSpPr>
        <p:spPr>
          <a:xfrm>
            <a:off x="1030548" y="2666619"/>
            <a:ext cx="7561002" cy="7485255"/>
          </a:xfrm>
          <a:prstGeom prst="rect">
            <a:avLst/>
          </a:prstGeom>
        </p:spPr>
        <p:txBody>
          <a:bodyPr lIns="0" tIns="0" rIns="0" bIns="0" rtlCol="0" anchor="t">
            <a:spAutoFit/>
          </a:bodyPr>
          <a:lstStyle/>
          <a:p>
            <a:pPr marL="669285" lvl="1" indent="-334642" algn="l">
              <a:lnSpc>
                <a:spcPts val="5455"/>
              </a:lnSpc>
              <a:buFont typeface="Arial"/>
              <a:buChar char="•"/>
            </a:pPr>
            <a:r>
              <a:rPr lang="en-US" sz="3099">
                <a:solidFill>
                  <a:srgbClr val="0D6CB3"/>
                </a:solidFill>
                <a:latin typeface="EB Garamond"/>
                <a:ea typeface="EB Garamond"/>
                <a:cs typeface="EB Garamond"/>
                <a:sym typeface="EB Garamond"/>
              </a:rPr>
              <a:t>Collapse of all formal education systems: Following the genocide and severe devastation in the strip, students in Gaza no longer have any school to go to, and in the cases where the school survived it is most probably is being used as a shelter for the displaced families. </a:t>
            </a:r>
          </a:p>
          <a:p>
            <a:pPr marL="669285" lvl="1" indent="-334642" algn="l">
              <a:lnSpc>
                <a:spcPts val="5455"/>
              </a:lnSpc>
              <a:buFont typeface="Arial"/>
              <a:buChar char="•"/>
            </a:pPr>
            <a:r>
              <a:rPr lang="en-US" sz="3099">
                <a:solidFill>
                  <a:srgbClr val="0D6CB3"/>
                </a:solidFill>
                <a:latin typeface="EB Garamond"/>
                <a:ea typeface="EB Garamond"/>
                <a:cs typeface="EB Garamond"/>
                <a:sym typeface="EB Garamond"/>
              </a:rPr>
              <a:t>Killing and Intentional targeting: Students, teachers, and academics in Gaza have been targeted by either killing or imprisonment. </a:t>
            </a:r>
          </a:p>
          <a:p>
            <a:pPr algn="l">
              <a:lnSpc>
                <a:spcPts val="5455"/>
              </a:lnSpc>
            </a:pPr>
            <a:endParaRPr lang="en-US" sz="3099">
              <a:solidFill>
                <a:srgbClr val="0D6CB3"/>
              </a:solidFill>
              <a:latin typeface="EB Garamond"/>
              <a:ea typeface="EB Garamond"/>
              <a:cs typeface="EB Garamond"/>
              <a:sym typeface="EB Garamond"/>
            </a:endParaRPr>
          </a:p>
        </p:txBody>
      </p:sp>
      <p:sp>
        <p:nvSpPr>
          <p:cNvPr id="9" name="TextBox 9"/>
          <p:cNvSpPr txBox="1"/>
          <p:nvPr/>
        </p:nvSpPr>
        <p:spPr>
          <a:xfrm>
            <a:off x="851144" y="1285697"/>
            <a:ext cx="8515350" cy="1145838"/>
          </a:xfrm>
          <a:prstGeom prst="rect">
            <a:avLst/>
          </a:prstGeom>
        </p:spPr>
        <p:txBody>
          <a:bodyPr lIns="0" tIns="0" rIns="0" bIns="0" rtlCol="0" anchor="t">
            <a:spAutoFit/>
          </a:bodyPr>
          <a:lstStyle/>
          <a:p>
            <a:pPr algn="ctr">
              <a:lnSpc>
                <a:spcPts val="8974"/>
              </a:lnSpc>
            </a:pPr>
            <a:r>
              <a:rPr lang="en-US" sz="7872" b="1">
                <a:solidFill>
                  <a:srgbClr val="F8B549"/>
                </a:solidFill>
                <a:latin typeface="EB Garamond Semi-Bold"/>
                <a:ea typeface="EB Garamond Semi-Bold"/>
                <a:cs typeface="EB Garamond Semi-Bold"/>
                <a:sym typeface="EB Garamond Semi-Bold"/>
              </a:rPr>
              <a:t>GAZA</a:t>
            </a:r>
          </a:p>
        </p:txBody>
      </p:sp>
      <p:sp>
        <p:nvSpPr>
          <p:cNvPr id="10" name="TextBox 10"/>
          <p:cNvSpPr txBox="1"/>
          <p:nvPr/>
        </p:nvSpPr>
        <p:spPr>
          <a:xfrm>
            <a:off x="9951970" y="9301379"/>
            <a:ext cx="5945053" cy="181609"/>
          </a:xfrm>
          <a:prstGeom prst="rect">
            <a:avLst/>
          </a:prstGeom>
        </p:spPr>
        <p:txBody>
          <a:bodyPr lIns="0" tIns="0" rIns="0" bIns="0" rtlCol="0" anchor="t">
            <a:spAutoFit/>
          </a:bodyPr>
          <a:lstStyle/>
          <a:p>
            <a:pPr algn="l">
              <a:lnSpc>
                <a:spcPts val="1540"/>
              </a:lnSpc>
              <a:spcBef>
                <a:spcPct val="0"/>
              </a:spcBef>
            </a:pPr>
            <a:r>
              <a:rPr lang="en-US" sz="1100">
                <a:solidFill>
                  <a:srgbClr val="000000"/>
                </a:solidFill>
                <a:latin typeface="Canva Sans"/>
                <a:ea typeface="Canva Sans"/>
                <a:cs typeface="Canva Sans"/>
                <a:sym typeface="Canva Sans"/>
              </a:rPr>
              <a:t>UNRWA school in Jabalia (2024)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4EFE9"/>
        </a:solidFill>
        <a:effectLst/>
      </p:bgPr>
    </p:bg>
    <p:spTree>
      <p:nvGrpSpPr>
        <p:cNvPr id="1" name=""/>
        <p:cNvGrpSpPr/>
        <p:nvPr/>
      </p:nvGrpSpPr>
      <p:grpSpPr>
        <a:xfrm>
          <a:off x="0" y="0"/>
          <a:ext cx="0" cy="0"/>
          <a:chOff x="0" y="0"/>
          <a:chExt cx="0" cy="0"/>
        </a:xfrm>
      </p:grpSpPr>
      <p:grpSp>
        <p:nvGrpSpPr>
          <p:cNvPr id="2" name="Group 2"/>
          <p:cNvGrpSpPr/>
          <p:nvPr/>
        </p:nvGrpSpPr>
        <p:grpSpPr>
          <a:xfrm>
            <a:off x="17259300" y="0"/>
            <a:ext cx="3086100" cy="10287000"/>
            <a:chOff x="0" y="0"/>
            <a:chExt cx="812800" cy="2709333"/>
          </a:xfrm>
        </p:grpSpPr>
        <p:sp>
          <p:nvSpPr>
            <p:cNvPr id="3" name="Freeform 3"/>
            <p:cNvSpPr/>
            <p:nvPr/>
          </p:nvSpPr>
          <p:spPr>
            <a:xfrm>
              <a:off x="0" y="0"/>
              <a:ext cx="812800" cy="2709333"/>
            </a:xfrm>
            <a:custGeom>
              <a:avLst/>
              <a:gdLst/>
              <a:ahLst/>
              <a:cxnLst/>
              <a:rect l="l" t="t" r="r" b="b"/>
              <a:pathLst>
                <a:path w="812800" h="2709333">
                  <a:moveTo>
                    <a:pt x="90311" y="0"/>
                  </a:moveTo>
                  <a:lnTo>
                    <a:pt x="722489" y="0"/>
                  </a:lnTo>
                  <a:cubicBezTo>
                    <a:pt x="746441" y="0"/>
                    <a:pt x="769412" y="9515"/>
                    <a:pt x="786348" y="26452"/>
                  </a:cubicBezTo>
                  <a:cubicBezTo>
                    <a:pt x="803285" y="43388"/>
                    <a:pt x="812800" y="66359"/>
                    <a:pt x="812800" y="90311"/>
                  </a:cubicBezTo>
                  <a:lnTo>
                    <a:pt x="812800" y="2619022"/>
                  </a:lnTo>
                  <a:cubicBezTo>
                    <a:pt x="812800" y="2642974"/>
                    <a:pt x="803285" y="2665945"/>
                    <a:pt x="786348" y="2682882"/>
                  </a:cubicBezTo>
                  <a:cubicBezTo>
                    <a:pt x="769412" y="2699818"/>
                    <a:pt x="746441" y="2709333"/>
                    <a:pt x="722489" y="2709333"/>
                  </a:cubicBezTo>
                  <a:lnTo>
                    <a:pt x="90311" y="2709333"/>
                  </a:lnTo>
                  <a:cubicBezTo>
                    <a:pt x="40434" y="2709333"/>
                    <a:pt x="0" y="2668900"/>
                    <a:pt x="0" y="2619022"/>
                  </a:cubicBezTo>
                  <a:lnTo>
                    <a:pt x="0" y="90311"/>
                  </a:lnTo>
                  <a:cubicBezTo>
                    <a:pt x="0" y="66359"/>
                    <a:pt x="9515" y="43388"/>
                    <a:pt x="26452" y="26452"/>
                  </a:cubicBezTo>
                  <a:cubicBezTo>
                    <a:pt x="43388" y="9515"/>
                    <a:pt x="66359" y="0"/>
                    <a:pt x="90311" y="0"/>
                  </a:cubicBezTo>
                  <a:close/>
                </a:path>
              </a:pathLst>
            </a:custGeom>
            <a:solidFill>
              <a:srgbClr val="F8B549"/>
            </a:solidFill>
          </p:spPr>
          <p:txBody>
            <a:bodyPr/>
            <a:lstStyle/>
            <a:p>
              <a:endParaRPr lang="en-US"/>
            </a:p>
          </p:txBody>
        </p:sp>
        <p:sp>
          <p:nvSpPr>
            <p:cNvPr id="4" name="TextBox 4"/>
            <p:cNvSpPr txBox="1"/>
            <p:nvPr/>
          </p:nvSpPr>
          <p:spPr>
            <a:xfrm>
              <a:off x="0" y="-95250"/>
              <a:ext cx="812800" cy="2804583"/>
            </a:xfrm>
            <a:prstGeom prst="rect">
              <a:avLst/>
            </a:prstGeom>
          </p:spPr>
          <p:txBody>
            <a:bodyPr lIns="50800" tIns="50800" rIns="50800" bIns="50800" rtlCol="0" anchor="ctr"/>
            <a:lstStyle/>
            <a:p>
              <a:pPr algn="ctr">
                <a:lnSpc>
                  <a:spcPts val="3287"/>
                </a:lnSpc>
              </a:pPr>
              <a:endParaRPr/>
            </a:p>
          </p:txBody>
        </p:sp>
      </p:grpSp>
      <p:sp>
        <p:nvSpPr>
          <p:cNvPr id="5" name="Freeform 5"/>
          <p:cNvSpPr/>
          <p:nvPr/>
        </p:nvSpPr>
        <p:spPr>
          <a:xfrm>
            <a:off x="-104775" y="8655339"/>
            <a:ext cx="1911839" cy="1911839"/>
          </a:xfrm>
          <a:custGeom>
            <a:avLst/>
            <a:gdLst/>
            <a:ahLst/>
            <a:cxnLst/>
            <a:rect l="l" t="t" r="r" b="b"/>
            <a:pathLst>
              <a:path w="1911839" h="1911839">
                <a:moveTo>
                  <a:pt x="0" y="0"/>
                </a:moveTo>
                <a:lnTo>
                  <a:pt x="1911839" y="0"/>
                </a:lnTo>
                <a:lnTo>
                  <a:pt x="1911839" y="1911838"/>
                </a:lnTo>
                <a:lnTo>
                  <a:pt x="0" y="1911838"/>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6" name="TextBox 6"/>
          <p:cNvSpPr txBox="1"/>
          <p:nvPr/>
        </p:nvSpPr>
        <p:spPr>
          <a:xfrm>
            <a:off x="3956916" y="1424369"/>
            <a:ext cx="10374167" cy="1633532"/>
          </a:xfrm>
          <a:prstGeom prst="rect">
            <a:avLst/>
          </a:prstGeom>
        </p:spPr>
        <p:txBody>
          <a:bodyPr lIns="0" tIns="0" rIns="0" bIns="0" rtlCol="0" anchor="t">
            <a:spAutoFit/>
          </a:bodyPr>
          <a:lstStyle/>
          <a:p>
            <a:pPr algn="ctr">
              <a:lnSpc>
                <a:spcPts val="6411"/>
              </a:lnSpc>
            </a:pPr>
            <a:r>
              <a:rPr lang="en-US" sz="5624" b="1">
                <a:solidFill>
                  <a:srgbClr val="0D6CB3"/>
                </a:solidFill>
                <a:latin typeface="EB Garamond Semi-Bold"/>
                <a:ea typeface="EB Garamond Semi-Bold"/>
                <a:cs typeface="EB Garamond Semi-Bold"/>
                <a:sym typeface="EB Garamond Semi-Bold"/>
              </a:rPr>
              <a:t>MITIGATION STRATEGIES</a:t>
            </a:r>
            <a:r>
              <a:rPr lang="en-US" sz="5624" b="1">
                <a:solidFill>
                  <a:srgbClr val="F8B549"/>
                </a:solidFill>
                <a:latin typeface="EB Garamond Semi-Bold"/>
                <a:ea typeface="EB Garamond Semi-Bold"/>
                <a:cs typeface="EB Garamond Semi-Bold"/>
                <a:sym typeface="EB Garamond Semi-Bold"/>
              </a:rPr>
              <a:t> IN PALESTINE.</a:t>
            </a:r>
          </a:p>
        </p:txBody>
      </p:sp>
      <p:sp>
        <p:nvSpPr>
          <p:cNvPr id="7" name="TextBox 7"/>
          <p:cNvSpPr txBox="1"/>
          <p:nvPr/>
        </p:nvSpPr>
        <p:spPr>
          <a:xfrm>
            <a:off x="1028700" y="4381932"/>
            <a:ext cx="7306864" cy="1251386"/>
          </a:xfrm>
          <a:prstGeom prst="rect">
            <a:avLst/>
          </a:prstGeom>
        </p:spPr>
        <p:txBody>
          <a:bodyPr lIns="0" tIns="0" rIns="0" bIns="0" rtlCol="0" anchor="t">
            <a:spAutoFit/>
          </a:bodyPr>
          <a:lstStyle/>
          <a:p>
            <a:pPr algn="ctr">
              <a:lnSpc>
                <a:spcPts val="5101"/>
              </a:lnSpc>
            </a:pPr>
            <a:r>
              <a:rPr lang="en-US" sz="2898">
                <a:solidFill>
                  <a:srgbClr val="303870"/>
                </a:solidFill>
                <a:latin typeface="EB Garamond"/>
                <a:ea typeface="EB Garamond"/>
                <a:cs typeface="EB Garamond"/>
                <a:sym typeface="EB Garamond"/>
              </a:rPr>
              <a:t>Increased dependency on home assignments and online learning.</a:t>
            </a:r>
          </a:p>
        </p:txBody>
      </p:sp>
      <p:sp>
        <p:nvSpPr>
          <p:cNvPr id="8" name="TextBox 8"/>
          <p:cNvSpPr txBox="1"/>
          <p:nvPr/>
        </p:nvSpPr>
        <p:spPr>
          <a:xfrm>
            <a:off x="8896174" y="4058025"/>
            <a:ext cx="7802516" cy="1899200"/>
          </a:xfrm>
          <a:prstGeom prst="rect">
            <a:avLst/>
          </a:prstGeom>
        </p:spPr>
        <p:txBody>
          <a:bodyPr lIns="0" tIns="0" rIns="0" bIns="0" rtlCol="0" anchor="t">
            <a:spAutoFit/>
          </a:bodyPr>
          <a:lstStyle/>
          <a:p>
            <a:pPr algn="ctr">
              <a:lnSpc>
                <a:spcPts val="5101"/>
              </a:lnSpc>
            </a:pPr>
            <a:r>
              <a:rPr lang="en-US" sz="2898">
                <a:solidFill>
                  <a:srgbClr val="303870"/>
                </a:solidFill>
                <a:latin typeface="EB Garamond"/>
                <a:ea typeface="EB Garamond"/>
                <a:cs typeface="EB Garamond"/>
                <a:sym typeface="EB Garamond"/>
              </a:rPr>
              <a:t>Through environmental accommodations and structural adaptations, financial aid, mobile clinics and localized services.</a:t>
            </a:r>
          </a:p>
        </p:txBody>
      </p:sp>
      <p:sp>
        <p:nvSpPr>
          <p:cNvPr id="9" name="TextBox 9"/>
          <p:cNvSpPr txBox="1"/>
          <p:nvPr/>
        </p:nvSpPr>
        <p:spPr>
          <a:xfrm>
            <a:off x="1028700" y="7712058"/>
            <a:ext cx="7306864" cy="1899200"/>
          </a:xfrm>
          <a:prstGeom prst="rect">
            <a:avLst/>
          </a:prstGeom>
        </p:spPr>
        <p:txBody>
          <a:bodyPr lIns="0" tIns="0" rIns="0" bIns="0" rtlCol="0" anchor="t">
            <a:spAutoFit/>
          </a:bodyPr>
          <a:lstStyle/>
          <a:p>
            <a:pPr algn="ctr">
              <a:lnSpc>
                <a:spcPts val="5101"/>
              </a:lnSpc>
            </a:pPr>
            <a:r>
              <a:rPr lang="en-US" sz="2898">
                <a:solidFill>
                  <a:srgbClr val="303870"/>
                </a:solidFill>
                <a:latin typeface="EB Garamond"/>
                <a:ea typeface="EB Garamond"/>
                <a:cs typeface="EB Garamond"/>
                <a:sym typeface="EB Garamond"/>
              </a:rPr>
              <a:t>This include initiatives pertaining to emergency and non-formal learning, as well as higher education and mentorship.</a:t>
            </a:r>
          </a:p>
        </p:txBody>
      </p:sp>
      <p:sp>
        <p:nvSpPr>
          <p:cNvPr id="10" name="TextBox 10"/>
          <p:cNvSpPr txBox="1"/>
          <p:nvPr/>
        </p:nvSpPr>
        <p:spPr>
          <a:xfrm>
            <a:off x="8944378" y="7712058"/>
            <a:ext cx="7802516" cy="1251386"/>
          </a:xfrm>
          <a:prstGeom prst="rect">
            <a:avLst/>
          </a:prstGeom>
        </p:spPr>
        <p:txBody>
          <a:bodyPr lIns="0" tIns="0" rIns="0" bIns="0" rtlCol="0" anchor="t">
            <a:spAutoFit/>
          </a:bodyPr>
          <a:lstStyle/>
          <a:p>
            <a:pPr algn="ctr">
              <a:lnSpc>
                <a:spcPts val="5101"/>
              </a:lnSpc>
            </a:pPr>
            <a:r>
              <a:rPr lang="en-US" sz="2898">
                <a:solidFill>
                  <a:srgbClr val="303870"/>
                </a:solidFill>
                <a:latin typeface="EB Garamond"/>
                <a:ea typeface="EB Garamond"/>
                <a:cs typeface="EB Garamond"/>
                <a:sym typeface="EB Garamond"/>
              </a:rPr>
              <a:t>Evaluation &amp; Future Scaling: Assessing impact and planning for sustained growth and evolution.</a:t>
            </a:r>
          </a:p>
        </p:txBody>
      </p:sp>
      <p:sp>
        <p:nvSpPr>
          <p:cNvPr id="11" name="TextBox 11"/>
          <p:cNvSpPr txBox="1"/>
          <p:nvPr/>
        </p:nvSpPr>
        <p:spPr>
          <a:xfrm>
            <a:off x="1028700" y="3350494"/>
            <a:ext cx="7306864" cy="712846"/>
          </a:xfrm>
          <a:prstGeom prst="rect">
            <a:avLst/>
          </a:prstGeom>
        </p:spPr>
        <p:txBody>
          <a:bodyPr lIns="0" tIns="0" rIns="0" bIns="0" rtlCol="0" anchor="t">
            <a:spAutoFit/>
          </a:bodyPr>
          <a:lstStyle/>
          <a:p>
            <a:pPr algn="ctr">
              <a:lnSpc>
                <a:spcPts val="5823"/>
              </a:lnSpc>
            </a:pPr>
            <a:r>
              <a:rPr lang="en-US" sz="4159" b="1">
                <a:solidFill>
                  <a:srgbClr val="303870"/>
                </a:solidFill>
                <a:latin typeface="EB Garamond Semi-Bold"/>
                <a:ea typeface="EB Garamond Semi-Bold"/>
                <a:cs typeface="EB Garamond Semi-Bold"/>
                <a:sym typeface="EB Garamond Semi-Bold"/>
              </a:rPr>
              <a:t>Online Learning</a:t>
            </a:r>
          </a:p>
        </p:txBody>
      </p:sp>
      <p:sp>
        <p:nvSpPr>
          <p:cNvPr id="12" name="TextBox 12"/>
          <p:cNvSpPr txBox="1"/>
          <p:nvPr/>
        </p:nvSpPr>
        <p:spPr>
          <a:xfrm>
            <a:off x="8896174" y="3350494"/>
            <a:ext cx="7306864" cy="712846"/>
          </a:xfrm>
          <a:prstGeom prst="rect">
            <a:avLst/>
          </a:prstGeom>
        </p:spPr>
        <p:txBody>
          <a:bodyPr lIns="0" tIns="0" rIns="0" bIns="0" rtlCol="0" anchor="t">
            <a:spAutoFit/>
          </a:bodyPr>
          <a:lstStyle/>
          <a:p>
            <a:pPr algn="ctr">
              <a:lnSpc>
                <a:spcPts val="5823"/>
              </a:lnSpc>
            </a:pPr>
            <a:r>
              <a:rPr lang="en-US" sz="4159" b="1">
                <a:solidFill>
                  <a:srgbClr val="303870"/>
                </a:solidFill>
                <a:latin typeface="EB Garamond Semi-Bold"/>
                <a:ea typeface="EB Garamond Semi-Bold"/>
                <a:cs typeface="EB Garamond Semi-Bold"/>
                <a:sym typeface="EB Garamond Semi-Bold"/>
              </a:rPr>
              <a:t>Enhancing Accessibility</a:t>
            </a:r>
          </a:p>
        </p:txBody>
      </p:sp>
      <p:sp>
        <p:nvSpPr>
          <p:cNvPr id="13" name="TextBox 13"/>
          <p:cNvSpPr txBox="1"/>
          <p:nvPr/>
        </p:nvSpPr>
        <p:spPr>
          <a:xfrm>
            <a:off x="1028700" y="6868544"/>
            <a:ext cx="7306864" cy="712846"/>
          </a:xfrm>
          <a:prstGeom prst="rect">
            <a:avLst/>
          </a:prstGeom>
        </p:spPr>
        <p:txBody>
          <a:bodyPr lIns="0" tIns="0" rIns="0" bIns="0" rtlCol="0" anchor="t">
            <a:spAutoFit/>
          </a:bodyPr>
          <a:lstStyle/>
          <a:p>
            <a:pPr algn="ctr">
              <a:lnSpc>
                <a:spcPts val="5823"/>
              </a:lnSpc>
            </a:pPr>
            <a:r>
              <a:rPr lang="en-US" sz="4159" b="1">
                <a:solidFill>
                  <a:srgbClr val="303870"/>
                </a:solidFill>
                <a:latin typeface="EB Garamond Semi-Bold"/>
                <a:ea typeface="EB Garamond Semi-Bold"/>
                <a:cs typeface="EB Garamond Semi-Bold"/>
                <a:sym typeface="EB Garamond Semi-Bold"/>
              </a:rPr>
              <a:t>Education Initiatives </a:t>
            </a:r>
          </a:p>
        </p:txBody>
      </p:sp>
      <p:sp>
        <p:nvSpPr>
          <p:cNvPr id="14" name="TextBox 14"/>
          <p:cNvSpPr txBox="1"/>
          <p:nvPr/>
        </p:nvSpPr>
        <p:spPr>
          <a:xfrm>
            <a:off x="8944378" y="6868544"/>
            <a:ext cx="7306864" cy="712846"/>
          </a:xfrm>
          <a:prstGeom prst="rect">
            <a:avLst/>
          </a:prstGeom>
        </p:spPr>
        <p:txBody>
          <a:bodyPr lIns="0" tIns="0" rIns="0" bIns="0" rtlCol="0" anchor="t">
            <a:spAutoFit/>
          </a:bodyPr>
          <a:lstStyle/>
          <a:p>
            <a:pPr algn="ctr">
              <a:lnSpc>
                <a:spcPts val="5823"/>
              </a:lnSpc>
            </a:pPr>
            <a:r>
              <a:rPr lang="en-US" sz="4159" b="1">
                <a:solidFill>
                  <a:srgbClr val="303870"/>
                </a:solidFill>
                <a:latin typeface="EB Garamond Semi-Bold"/>
                <a:ea typeface="EB Garamond Semi-Bold"/>
                <a:cs typeface="EB Garamond Semi-Bold"/>
                <a:sym typeface="EB Garamond Semi-Bold"/>
              </a:rPr>
              <a:t>Infrastructure &amp; Rebuilding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4EFE9"/>
        </a:solidFill>
        <a:effectLst/>
      </p:bgPr>
    </p:bg>
    <p:spTree>
      <p:nvGrpSpPr>
        <p:cNvPr id="1" name=""/>
        <p:cNvGrpSpPr/>
        <p:nvPr/>
      </p:nvGrpSpPr>
      <p:grpSpPr>
        <a:xfrm>
          <a:off x="0" y="0"/>
          <a:ext cx="0" cy="0"/>
          <a:chOff x="0" y="0"/>
          <a:chExt cx="0" cy="0"/>
        </a:xfrm>
      </p:grpSpPr>
      <p:grpSp>
        <p:nvGrpSpPr>
          <p:cNvPr id="2" name="Group 2"/>
          <p:cNvGrpSpPr/>
          <p:nvPr/>
        </p:nvGrpSpPr>
        <p:grpSpPr>
          <a:xfrm>
            <a:off x="2886175" y="4888305"/>
            <a:ext cx="6515114" cy="4475442"/>
            <a:chOff x="0" y="0"/>
            <a:chExt cx="1715915" cy="1178717"/>
          </a:xfrm>
        </p:grpSpPr>
        <p:sp>
          <p:nvSpPr>
            <p:cNvPr id="3" name="Freeform 3"/>
            <p:cNvSpPr/>
            <p:nvPr/>
          </p:nvSpPr>
          <p:spPr>
            <a:xfrm>
              <a:off x="0" y="0"/>
              <a:ext cx="1715915" cy="1178717"/>
            </a:xfrm>
            <a:custGeom>
              <a:avLst/>
              <a:gdLst/>
              <a:ahLst/>
              <a:cxnLst/>
              <a:rect l="l" t="t" r="r" b="b"/>
              <a:pathLst>
                <a:path w="1715915" h="1178717">
                  <a:moveTo>
                    <a:pt x="0" y="0"/>
                  </a:moveTo>
                  <a:lnTo>
                    <a:pt x="1715915" y="0"/>
                  </a:lnTo>
                  <a:lnTo>
                    <a:pt x="1715915" y="1178717"/>
                  </a:lnTo>
                  <a:lnTo>
                    <a:pt x="0" y="1178717"/>
                  </a:lnTo>
                  <a:close/>
                </a:path>
              </a:pathLst>
            </a:custGeom>
            <a:ln w="38100" cap="sq">
              <a:solidFill>
                <a:srgbClr val="0D6CB3"/>
              </a:solidFill>
              <a:prstDash val="solid"/>
              <a:miter/>
            </a:ln>
          </p:spPr>
          <p:txBody>
            <a:bodyPr/>
            <a:lstStyle/>
            <a:p>
              <a:endParaRPr lang="en-US"/>
            </a:p>
          </p:txBody>
        </p:sp>
        <p:sp>
          <p:nvSpPr>
            <p:cNvPr id="4" name="TextBox 4"/>
            <p:cNvSpPr txBox="1"/>
            <p:nvPr/>
          </p:nvSpPr>
          <p:spPr>
            <a:xfrm>
              <a:off x="0" y="-38100"/>
              <a:ext cx="1715915" cy="1216817"/>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2981425" y="6840116"/>
            <a:ext cx="6515114" cy="2219452"/>
          </a:xfrm>
          <a:prstGeom prst="rect">
            <a:avLst/>
          </a:prstGeom>
        </p:spPr>
        <p:txBody>
          <a:bodyPr lIns="0" tIns="0" rIns="0" bIns="0" rtlCol="0" anchor="t">
            <a:spAutoFit/>
          </a:bodyPr>
          <a:lstStyle/>
          <a:p>
            <a:pPr algn="l">
              <a:lnSpc>
                <a:spcPts val="3583"/>
              </a:lnSpc>
            </a:pPr>
            <a:r>
              <a:rPr lang="en-US" sz="2799" spc="-61">
                <a:solidFill>
                  <a:srgbClr val="0D6CB3"/>
                </a:solidFill>
                <a:latin typeface="EB Garamond"/>
                <a:ea typeface="EB Garamond"/>
                <a:cs typeface="EB Garamond"/>
                <a:sym typeface="EB Garamond"/>
              </a:rPr>
              <a:t>1- No crossing checkpoints or being held at gates.</a:t>
            </a:r>
          </a:p>
          <a:p>
            <a:pPr algn="l">
              <a:lnSpc>
                <a:spcPts val="3583"/>
              </a:lnSpc>
            </a:pPr>
            <a:r>
              <a:rPr lang="en-US" sz="2799" spc="-61">
                <a:solidFill>
                  <a:srgbClr val="0D6CB3"/>
                </a:solidFill>
                <a:latin typeface="EB Garamond"/>
                <a:ea typeface="EB Garamond"/>
                <a:cs typeface="EB Garamond"/>
                <a:sym typeface="EB Garamond"/>
              </a:rPr>
              <a:t>2- No transportation fees</a:t>
            </a:r>
          </a:p>
          <a:p>
            <a:pPr algn="l">
              <a:lnSpc>
                <a:spcPts val="3583"/>
              </a:lnSpc>
            </a:pPr>
            <a:r>
              <a:rPr lang="en-US" sz="2799" spc="-61">
                <a:solidFill>
                  <a:srgbClr val="0D6CB3"/>
                </a:solidFill>
                <a:latin typeface="EB Garamond"/>
                <a:ea typeface="EB Garamond"/>
                <a:cs typeface="EB Garamond"/>
                <a:sym typeface="EB Garamond"/>
              </a:rPr>
              <a:t>3- Not being targeted by nearby settlers on their way to school </a:t>
            </a:r>
          </a:p>
          <a:p>
            <a:pPr marL="0" lvl="0" indent="0" algn="l">
              <a:lnSpc>
                <a:spcPts val="3583"/>
              </a:lnSpc>
            </a:pPr>
            <a:endParaRPr lang="en-US" sz="2799" spc="-61">
              <a:solidFill>
                <a:srgbClr val="0D6CB3"/>
              </a:solidFill>
              <a:latin typeface="EB Garamond"/>
              <a:ea typeface="EB Garamond"/>
              <a:cs typeface="EB Garamond"/>
              <a:sym typeface="EB Garamond"/>
            </a:endParaRPr>
          </a:p>
        </p:txBody>
      </p:sp>
      <p:sp>
        <p:nvSpPr>
          <p:cNvPr id="6" name="TextBox 6"/>
          <p:cNvSpPr txBox="1"/>
          <p:nvPr/>
        </p:nvSpPr>
        <p:spPr>
          <a:xfrm>
            <a:off x="3862195" y="5124450"/>
            <a:ext cx="4077426" cy="1048466"/>
          </a:xfrm>
          <a:prstGeom prst="rect">
            <a:avLst/>
          </a:prstGeom>
        </p:spPr>
        <p:txBody>
          <a:bodyPr lIns="0" tIns="0" rIns="0" bIns="0" rtlCol="0" anchor="t">
            <a:spAutoFit/>
          </a:bodyPr>
          <a:lstStyle/>
          <a:p>
            <a:pPr algn="ctr">
              <a:lnSpc>
                <a:spcPts val="8368"/>
              </a:lnSpc>
            </a:pPr>
            <a:r>
              <a:rPr lang="en-US" sz="5977" b="1" spc="-263">
                <a:solidFill>
                  <a:srgbClr val="F8B549"/>
                </a:solidFill>
                <a:latin typeface="Bebas Neue Bold"/>
                <a:ea typeface="Bebas Neue Bold"/>
                <a:cs typeface="Bebas Neue Bold"/>
                <a:sym typeface="Bebas Neue Bold"/>
              </a:rPr>
              <a:t>POSITIVE</a:t>
            </a:r>
          </a:p>
        </p:txBody>
      </p:sp>
      <p:grpSp>
        <p:nvGrpSpPr>
          <p:cNvPr id="7" name="Group 7"/>
          <p:cNvGrpSpPr/>
          <p:nvPr/>
        </p:nvGrpSpPr>
        <p:grpSpPr>
          <a:xfrm>
            <a:off x="10258411" y="4888305"/>
            <a:ext cx="6515114" cy="4475442"/>
            <a:chOff x="0" y="0"/>
            <a:chExt cx="1715915" cy="1178717"/>
          </a:xfrm>
        </p:grpSpPr>
        <p:sp>
          <p:nvSpPr>
            <p:cNvPr id="8" name="Freeform 8"/>
            <p:cNvSpPr/>
            <p:nvPr/>
          </p:nvSpPr>
          <p:spPr>
            <a:xfrm>
              <a:off x="0" y="0"/>
              <a:ext cx="1715915" cy="1178717"/>
            </a:xfrm>
            <a:custGeom>
              <a:avLst/>
              <a:gdLst/>
              <a:ahLst/>
              <a:cxnLst/>
              <a:rect l="l" t="t" r="r" b="b"/>
              <a:pathLst>
                <a:path w="1715915" h="1178717">
                  <a:moveTo>
                    <a:pt x="0" y="0"/>
                  </a:moveTo>
                  <a:lnTo>
                    <a:pt x="1715915" y="0"/>
                  </a:lnTo>
                  <a:lnTo>
                    <a:pt x="1715915" y="1178717"/>
                  </a:lnTo>
                  <a:lnTo>
                    <a:pt x="0" y="1178717"/>
                  </a:lnTo>
                  <a:close/>
                </a:path>
              </a:pathLst>
            </a:custGeom>
            <a:ln w="38100" cap="sq">
              <a:solidFill>
                <a:srgbClr val="0D6CB3"/>
              </a:solidFill>
              <a:prstDash val="solid"/>
              <a:miter/>
            </a:ln>
          </p:spPr>
          <p:txBody>
            <a:bodyPr/>
            <a:lstStyle/>
            <a:p>
              <a:endParaRPr lang="en-US"/>
            </a:p>
          </p:txBody>
        </p:sp>
        <p:sp>
          <p:nvSpPr>
            <p:cNvPr id="9" name="TextBox 9"/>
            <p:cNvSpPr txBox="1"/>
            <p:nvPr/>
          </p:nvSpPr>
          <p:spPr>
            <a:xfrm>
              <a:off x="0" y="-38100"/>
              <a:ext cx="1715915" cy="1216817"/>
            </a:xfrm>
            <a:prstGeom prst="rect">
              <a:avLst/>
            </a:prstGeom>
          </p:spPr>
          <p:txBody>
            <a:bodyPr lIns="50800" tIns="50800" rIns="50800" bIns="50800" rtlCol="0" anchor="ctr"/>
            <a:lstStyle/>
            <a:p>
              <a:pPr algn="ctr">
                <a:lnSpc>
                  <a:spcPts val="2659"/>
                </a:lnSpc>
              </a:pPr>
              <a:endParaRPr/>
            </a:p>
          </p:txBody>
        </p:sp>
      </p:grpSp>
      <p:sp>
        <p:nvSpPr>
          <p:cNvPr id="10" name="TextBox 10"/>
          <p:cNvSpPr txBox="1"/>
          <p:nvPr/>
        </p:nvSpPr>
        <p:spPr>
          <a:xfrm>
            <a:off x="10521885" y="6257798"/>
            <a:ext cx="5988165" cy="3114802"/>
          </a:xfrm>
          <a:prstGeom prst="rect">
            <a:avLst/>
          </a:prstGeom>
        </p:spPr>
        <p:txBody>
          <a:bodyPr lIns="0" tIns="0" rIns="0" bIns="0" rtlCol="0" anchor="t">
            <a:spAutoFit/>
          </a:bodyPr>
          <a:lstStyle/>
          <a:p>
            <a:pPr algn="l">
              <a:lnSpc>
                <a:spcPts val="3583"/>
              </a:lnSpc>
            </a:pPr>
            <a:r>
              <a:rPr lang="en-US" sz="2799" spc="-61">
                <a:solidFill>
                  <a:srgbClr val="0D6CB3"/>
                </a:solidFill>
                <a:latin typeface="EB Garamond"/>
                <a:ea typeface="EB Garamond"/>
                <a:cs typeface="EB Garamond"/>
                <a:sym typeface="EB Garamond"/>
              </a:rPr>
              <a:t>1- Crowded Households keeps students from concentrating on their lessons </a:t>
            </a:r>
          </a:p>
          <a:p>
            <a:pPr algn="l">
              <a:lnSpc>
                <a:spcPts val="3583"/>
              </a:lnSpc>
            </a:pPr>
            <a:r>
              <a:rPr lang="en-US" sz="2799" spc="-61">
                <a:solidFill>
                  <a:srgbClr val="0D6CB3"/>
                </a:solidFill>
                <a:latin typeface="EB Garamond"/>
                <a:ea typeface="EB Garamond"/>
                <a:cs typeface="EB Garamond"/>
                <a:sym typeface="EB Garamond"/>
              </a:rPr>
              <a:t>2- Technology needed is not available to everyone (poor families, IDP centers, etc)</a:t>
            </a:r>
          </a:p>
          <a:p>
            <a:pPr algn="l">
              <a:lnSpc>
                <a:spcPts val="3583"/>
              </a:lnSpc>
            </a:pPr>
            <a:r>
              <a:rPr lang="en-US" sz="2799" spc="-61">
                <a:solidFill>
                  <a:srgbClr val="0D6CB3"/>
                </a:solidFill>
                <a:latin typeface="EB Garamond"/>
                <a:ea typeface="EB Garamond"/>
                <a:cs typeface="EB Garamond"/>
                <a:sym typeface="EB Garamond"/>
              </a:rPr>
              <a:t>3- It is expensive considering the major economic crisis </a:t>
            </a:r>
          </a:p>
          <a:p>
            <a:pPr marL="0" lvl="0" indent="0" algn="l">
              <a:lnSpc>
                <a:spcPts val="3583"/>
              </a:lnSpc>
            </a:pPr>
            <a:endParaRPr lang="en-US" sz="2799" spc="-61">
              <a:solidFill>
                <a:srgbClr val="0D6CB3"/>
              </a:solidFill>
              <a:latin typeface="EB Garamond"/>
              <a:ea typeface="EB Garamond"/>
              <a:cs typeface="EB Garamond"/>
              <a:sym typeface="EB Garamond"/>
            </a:endParaRPr>
          </a:p>
        </p:txBody>
      </p:sp>
      <p:sp>
        <p:nvSpPr>
          <p:cNvPr id="11" name="TextBox 11"/>
          <p:cNvSpPr txBox="1"/>
          <p:nvPr/>
        </p:nvSpPr>
        <p:spPr>
          <a:xfrm>
            <a:off x="11477255" y="5124450"/>
            <a:ext cx="4077426" cy="1048466"/>
          </a:xfrm>
          <a:prstGeom prst="rect">
            <a:avLst/>
          </a:prstGeom>
        </p:spPr>
        <p:txBody>
          <a:bodyPr lIns="0" tIns="0" rIns="0" bIns="0" rtlCol="0" anchor="t">
            <a:spAutoFit/>
          </a:bodyPr>
          <a:lstStyle/>
          <a:p>
            <a:pPr algn="ctr">
              <a:lnSpc>
                <a:spcPts val="8368"/>
              </a:lnSpc>
            </a:pPr>
            <a:r>
              <a:rPr lang="en-US" sz="5977" b="1" spc="-263">
                <a:solidFill>
                  <a:srgbClr val="F8B549"/>
                </a:solidFill>
                <a:latin typeface="Bebas Neue Bold"/>
                <a:ea typeface="Bebas Neue Bold"/>
                <a:cs typeface="Bebas Neue Bold"/>
                <a:sym typeface="Bebas Neue Bold"/>
              </a:rPr>
              <a:t>NEGATIVE</a:t>
            </a:r>
          </a:p>
        </p:txBody>
      </p:sp>
      <p:grpSp>
        <p:nvGrpSpPr>
          <p:cNvPr id="12" name="Group 12"/>
          <p:cNvGrpSpPr/>
          <p:nvPr/>
        </p:nvGrpSpPr>
        <p:grpSpPr>
          <a:xfrm>
            <a:off x="-235374" y="-221073"/>
            <a:ext cx="18718547" cy="3636815"/>
            <a:chOff x="0" y="0"/>
            <a:chExt cx="4929988" cy="957844"/>
          </a:xfrm>
        </p:grpSpPr>
        <p:sp>
          <p:nvSpPr>
            <p:cNvPr id="13" name="Freeform 13"/>
            <p:cNvSpPr/>
            <p:nvPr/>
          </p:nvSpPr>
          <p:spPr>
            <a:xfrm>
              <a:off x="0" y="0"/>
              <a:ext cx="4929988" cy="957844"/>
            </a:xfrm>
            <a:custGeom>
              <a:avLst/>
              <a:gdLst/>
              <a:ahLst/>
              <a:cxnLst/>
              <a:rect l="l" t="t" r="r" b="b"/>
              <a:pathLst>
                <a:path w="4929988" h="957844">
                  <a:moveTo>
                    <a:pt x="0" y="0"/>
                  </a:moveTo>
                  <a:lnTo>
                    <a:pt x="4929988" y="0"/>
                  </a:lnTo>
                  <a:lnTo>
                    <a:pt x="4929988" y="957844"/>
                  </a:lnTo>
                  <a:lnTo>
                    <a:pt x="0" y="957844"/>
                  </a:lnTo>
                  <a:close/>
                </a:path>
              </a:pathLst>
            </a:custGeom>
            <a:solidFill>
              <a:srgbClr val="F8B549"/>
            </a:solidFill>
          </p:spPr>
          <p:txBody>
            <a:bodyPr/>
            <a:lstStyle/>
            <a:p>
              <a:endParaRPr lang="en-US"/>
            </a:p>
          </p:txBody>
        </p:sp>
        <p:sp>
          <p:nvSpPr>
            <p:cNvPr id="14" name="TextBox 14"/>
            <p:cNvSpPr txBox="1"/>
            <p:nvPr/>
          </p:nvSpPr>
          <p:spPr>
            <a:xfrm>
              <a:off x="0" y="-38100"/>
              <a:ext cx="4929988" cy="995944"/>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a:off x="-217945" y="8508511"/>
            <a:ext cx="1911839" cy="1911839"/>
          </a:xfrm>
          <a:custGeom>
            <a:avLst/>
            <a:gdLst/>
            <a:ahLst/>
            <a:cxnLst/>
            <a:rect l="l" t="t" r="r" b="b"/>
            <a:pathLst>
              <a:path w="1911839" h="1911839">
                <a:moveTo>
                  <a:pt x="0" y="0"/>
                </a:moveTo>
                <a:lnTo>
                  <a:pt x="1911839" y="0"/>
                </a:lnTo>
                <a:lnTo>
                  <a:pt x="1911839" y="1911839"/>
                </a:lnTo>
                <a:lnTo>
                  <a:pt x="0" y="1911839"/>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16" name="TextBox 16"/>
          <p:cNvSpPr txBox="1"/>
          <p:nvPr/>
        </p:nvSpPr>
        <p:spPr>
          <a:xfrm>
            <a:off x="390345" y="3523374"/>
            <a:ext cx="17897655" cy="1066800"/>
          </a:xfrm>
          <a:prstGeom prst="rect">
            <a:avLst/>
          </a:prstGeom>
        </p:spPr>
        <p:txBody>
          <a:bodyPr lIns="0" tIns="0" rIns="0" bIns="0" rtlCol="0" anchor="t">
            <a:spAutoFit/>
          </a:bodyPr>
          <a:lstStyle/>
          <a:p>
            <a:pPr algn="ctr">
              <a:lnSpc>
                <a:spcPts val="4200"/>
              </a:lnSpc>
              <a:spcBef>
                <a:spcPct val="0"/>
              </a:spcBef>
            </a:pPr>
            <a:r>
              <a:rPr lang="en-US" sz="3000" b="1">
                <a:solidFill>
                  <a:srgbClr val="0D6CB3"/>
                </a:solidFill>
                <a:latin typeface="Garamond Bold"/>
                <a:ea typeface="Garamond Bold"/>
                <a:cs typeface="Garamond Bold"/>
                <a:sym typeface="Garamond Bold"/>
              </a:rPr>
              <a:t>Online learning is seen as an “affordable” tool to keep students and teachers “safe”while keeping the educational process on the roll amidst war. </a:t>
            </a:r>
          </a:p>
        </p:txBody>
      </p:sp>
      <p:sp>
        <p:nvSpPr>
          <p:cNvPr id="17" name="Freeform 17"/>
          <p:cNvSpPr/>
          <p:nvPr/>
        </p:nvSpPr>
        <p:spPr>
          <a:xfrm>
            <a:off x="12728122" y="251497"/>
            <a:ext cx="5293202" cy="2977426"/>
          </a:xfrm>
          <a:custGeom>
            <a:avLst/>
            <a:gdLst/>
            <a:ahLst/>
            <a:cxnLst/>
            <a:rect l="l" t="t" r="r" b="b"/>
            <a:pathLst>
              <a:path w="5293202" h="2977426">
                <a:moveTo>
                  <a:pt x="0" y="0"/>
                </a:moveTo>
                <a:lnTo>
                  <a:pt x="5293202" y="0"/>
                </a:lnTo>
                <a:lnTo>
                  <a:pt x="5293202" y="2977426"/>
                </a:lnTo>
                <a:lnTo>
                  <a:pt x="0" y="2977426"/>
                </a:lnTo>
                <a:lnTo>
                  <a:pt x="0" y="0"/>
                </a:lnTo>
                <a:close/>
              </a:path>
            </a:pathLst>
          </a:custGeom>
          <a:blipFill>
            <a:blip r:embed="rId3">
              <a:extLst>
                <a:ext uri="{28A0092B-C50C-407E-A947-70E740481C1C}">
                  <a14:useLocalDpi xmlns:a14="http://schemas.microsoft.com/office/drawing/2010/main" val="0"/>
                </a:ext>
              </a:extLst>
            </a:blip>
            <a:stretch>
              <a:fillRect/>
            </a:stretch>
          </a:blipFill>
        </p:spPr>
        <p:txBody>
          <a:bodyPr/>
          <a:lstStyle/>
          <a:p>
            <a:endParaRPr lang="en-US"/>
          </a:p>
        </p:txBody>
      </p:sp>
      <p:sp>
        <p:nvSpPr>
          <p:cNvPr id="18" name="TextBox 18"/>
          <p:cNvSpPr txBox="1"/>
          <p:nvPr/>
        </p:nvSpPr>
        <p:spPr>
          <a:xfrm>
            <a:off x="2267438" y="847725"/>
            <a:ext cx="8238490" cy="1576069"/>
          </a:xfrm>
          <a:prstGeom prst="rect">
            <a:avLst/>
          </a:prstGeom>
        </p:spPr>
        <p:txBody>
          <a:bodyPr lIns="0" tIns="0" rIns="0" bIns="0" rtlCol="0" anchor="t">
            <a:spAutoFit/>
          </a:bodyPr>
          <a:lstStyle/>
          <a:p>
            <a:pPr algn="ctr">
              <a:lnSpc>
                <a:spcPts val="12880"/>
              </a:lnSpc>
            </a:pPr>
            <a:r>
              <a:rPr lang="en-US" sz="9200" b="1">
                <a:solidFill>
                  <a:srgbClr val="303870"/>
                </a:solidFill>
                <a:latin typeface="Garamond Bold"/>
                <a:ea typeface="Garamond Bold"/>
                <a:cs typeface="Garamond Bold"/>
                <a:sym typeface="Garamond Bold"/>
              </a:rPr>
              <a:t>Online Learning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4EFE9"/>
        </a:solidFill>
        <a:effectLst/>
      </p:bgPr>
    </p:bg>
    <p:spTree>
      <p:nvGrpSpPr>
        <p:cNvPr id="1" name=""/>
        <p:cNvGrpSpPr/>
        <p:nvPr/>
      </p:nvGrpSpPr>
      <p:grpSpPr>
        <a:xfrm>
          <a:off x="0" y="0"/>
          <a:ext cx="0" cy="0"/>
          <a:chOff x="0" y="0"/>
          <a:chExt cx="0" cy="0"/>
        </a:xfrm>
      </p:grpSpPr>
      <p:grpSp>
        <p:nvGrpSpPr>
          <p:cNvPr id="2" name="Group 2"/>
          <p:cNvGrpSpPr/>
          <p:nvPr/>
        </p:nvGrpSpPr>
        <p:grpSpPr>
          <a:xfrm>
            <a:off x="-235374" y="-221073"/>
            <a:ext cx="18718547" cy="3636815"/>
            <a:chOff x="0" y="0"/>
            <a:chExt cx="4929988" cy="957844"/>
          </a:xfrm>
        </p:grpSpPr>
        <p:sp>
          <p:nvSpPr>
            <p:cNvPr id="3" name="Freeform 3"/>
            <p:cNvSpPr/>
            <p:nvPr/>
          </p:nvSpPr>
          <p:spPr>
            <a:xfrm>
              <a:off x="0" y="0"/>
              <a:ext cx="4929988" cy="957844"/>
            </a:xfrm>
            <a:custGeom>
              <a:avLst/>
              <a:gdLst/>
              <a:ahLst/>
              <a:cxnLst/>
              <a:rect l="l" t="t" r="r" b="b"/>
              <a:pathLst>
                <a:path w="4929988" h="957844">
                  <a:moveTo>
                    <a:pt x="0" y="0"/>
                  </a:moveTo>
                  <a:lnTo>
                    <a:pt x="4929988" y="0"/>
                  </a:lnTo>
                  <a:lnTo>
                    <a:pt x="4929988" y="957844"/>
                  </a:lnTo>
                  <a:lnTo>
                    <a:pt x="0" y="957844"/>
                  </a:lnTo>
                  <a:close/>
                </a:path>
              </a:pathLst>
            </a:custGeom>
            <a:solidFill>
              <a:srgbClr val="F8B549"/>
            </a:solidFill>
          </p:spPr>
          <p:txBody>
            <a:bodyPr/>
            <a:lstStyle/>
            <a:p>
              <a:endParaRPr lang="en-US"/>
            </a:p>
          </p:txBody>
        </p:sp>
        <p:sp>
          <p:nvSpPr>
            <p:cNvPr id="4" name="TextBox 4"/>
            <p:cNvSpPr txBox="1"/>
            <p:nvPr/>
          </p:nvSpPr>
          <p:spPr>
            <a:xfrm>
              <a:off x="0" y="-38100"/>
              <a:ext cx="4929988" cy="995944"/>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217945" y="8508511"/>
            <a:ext cx="1911839" cy="1911839"/>
          </a:xfrm>
          <a:custGeom>
            <a:avLst/>
            <a:gdLst/>
            <a:ahLst/>
            <a:cxnLst/>
            <a:rect l="l" t="t" r="r" b="b"/>
            <a:pathLst>
              <a:path w="1911839" h="1911839">
                <a:moveTo>
                  <a:pt x="0" y="0"/>
                </a:moveTo>
                <a:lnTo>
                  <a:pt x="1911839" y="0"/>
                </a:lnTo>
                <a:lnTo>
                  <a:pt x="1911839" y="1911839"/>
                </a:lnTo>
                <a:lnTo>
                  <a:pt x="0" y="1911839"/>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6" name="Freeform 6"/>
          <p:cNvSpPr/>
          <p:nvPr/>
        </p:nvSpPr>
        <p:spPr>
          <a:xfrm>
            <a:off x="12728122" y="251497"/>
            <a:ext cx="5293202" cy="2977426"/>
          </a:xfrm>
          <a:custGeom>
            <a:avLst/>
            <a:gdLst/>
            <a:ahLst/>
            <a:cxnLst/>
            <a:rect l="l" t="t" r="r" b="b"/>
            <a:pathLst>
              <a:path w="5293202" h="2977426">
                <a:moveTo>
                  <a:pt x="0" y="0"/>
                </a:moveTo>
                <a:lnTo>
                  <a:pt x="5293202" y="0"/>
                </a:lnTo>
                <a:lnTo>
                  <a:pt x="5293202" y="2977426"/>
                </a:lnTo>
                <a:lnTo>
                  <a:pt x="0" y="2977426"/>
                </a:lnTo>
                <a:lnTo>
                  <a:pt x="0" y="0"/>
                </a:lnTo>
                <a:close/>
              </a:path>
            </a:pathLst>
          </a:custGeom>
          <a:blipFill>
            <a:blip r:embed="rId3">
              <a:extLst>
                <a:ext uri="{28A0092B-C50C-407E-A947-70E740481C1C}">
                  <a14:useLocalDpi xmlns:a14="http://schemas.microsoft.com/office/drawing/2010/main" val="0"/>
                </a:ext>
              </a:extLst>
            </a:blip>
            <a:stretch>
              <a:fillRect/>
            </a:stretch>
          </a:blipFill>
        </p:spPr>
        <p:txBody>
          <a:bodyPr/>
          <a:lstStyle/>
          <a:p>
            <a:endParaRPr lang="en-US"/>
          </a:p>
        </p:txBody>
      </p:sp>
      <p:sp>
        <p:nvSpPr>
          <p:cNvPr id="7" name="TextBox 7"/>
          <p:cNvSpPr txBox="1"/>
          <p:nvPr/>
        </p:nvSpPr>
        <p:spPr>
          <a:xfrm>
            <a:off x="2267438" y="847725"/>
            <a:ext cx="8238490" cy="1576069"/>
          </a:xfrm>
          <a:prstGeom prst="rect">
            <a:avLst/>
          </a:prstGeom>
        </p:spPr>
        <p:txBody>
          <a:bodyPr lIns="0" tIns="0" rIns="0" bIns="0" rtlCol="0" anchor="t">
            <a:spAutoFit/>
          </a:bodyPr>
          <a:lstStyle/>
          <a:p>
            <a:pPr algn="ctr">
              <a:lnSpc>
                <a:spcPts val="12880"/>
              </a:lnSpc>
            </a:pPr>
            <a:r>
              <a:rPr lang="en-US" sz="9200" b="1">
                <a:solidFill>
                  <a:srgbClr val="303870"/>
                </a:solidFill>
                <a:latin typeface="Garamond Bold"/>
                <a:ea typeface="Garamond Bold"/>
                <a:cs typeface="Garamond Bold"/>
                <a:sym typeface="Garamond Bold"/>
              </a:rPr>
              <a:t>Online Learning</a:t>
            </a:r>
          </a:p>
        </p:txBody>
      </p:sp>
      <p:sp>
        <p:nvSpPr>
          <p:cNvPr id="8" name="TextBox 8"/>
          <p:cNvSpPr txBox="1"/>
          <p:nvPr/>
        </p:nvSpPr>
        <p:spPr>
          <a:xfrm>
            <a:off x="1028700" y="3843069"/>
            <a:ext cx="16746888" cy="4864101"/>
          </a:xfrm>
          <a:prstGeom prst="rect">
            <a:avLst/>
          </a:prstGeom>
        </p:spPr>
        <p:txBody>
          <a:bodyPr lIns="0" tIns="0" rIns="0" bIns="0" rtlCol="0" anchor="t">
            <a:spAutoFit/>
          </a:bodyPr>
          <a:lstStyle/>
          <a:p>
            <a:pPr marL="734051" lvl="1" indent="-367026" algn="l">
              <a:lnSpc>
                <a:spcPts val="4759"/>
              </a:lnSpc>
              <a:buFont typeface="Arial"/>
              <a:buChar char="•"/>
            </a:pPr>
            <a:r>
              <a:rPr lang="en-US" sz="3399">
                <a:solidFill>
                  <a:srgbClr val="303870"/>
                </a:solidFill>
                <a:latin typeface="Garamond"/>
                <a:ea typeface="Garamond"/>
                <a:cs typeface="Garamond"/>
                <a:sym typeface="Garamond"/>
              </a:rPr>
              <a:t>Providing families with assistive technologies such as tablets and smart phones with accessibility features, included accessible forms of the Palestinian school curriculum</a:t>
            </a:r>
          </a:p>
          <a:p>
            <a:pPr algn="l">
              <a:lnSpc>
                <a:spcPts val="4759"/>
              </a:lnSpc>
            </a:pPr>
            <a:endParaRPr lang="en-US" sz="3399">
              <a:solidFill>
                <a:srgbClr val="303870"/>
              </a:solidFill>
              <a:latin typeface="Garamond"/>
              <a:ea typeface="Garamond"/>
              <a:cs typeface="Garamond"/>
              <a:sym typeface="Garamond"/>
            </a:endParaRPr>
          </a:p>
          <a:p>
            <a:pPr marL="734051" lvl="1" indent="-367026" algn="l">
              <a:lnSpc>
                <a:spcPts val="4759"/>
              </a:lnSpc>
              <a:buFont typeface="Arial"/>
              <a:buChar char="•"/>
            </a:pPr>
            <a:r>
              <a:rPr lang="en-US" sz="3399">
                <a:solidFill>
                  <a:srgbClr val="303870"/>
                </a:solidFill>
                <a:latin typeface="Garamond"/>
                <a:ea typeface="Garamond"/>
                <a:cs typeface="Garamond"/>
                <a:sym typeface="Garamond"/>
              </a:rPr>
              <a:t>Training families of children with disabilities on the use of assistive technology and the available accessibility features for educational purposes</a:t>
            </a:r>
          </a:p>
          <a:p>
            <a:pPr algn="l">
              <a:lnSpc>
                <a:spcPts val="4759"/>
              </a:lnSpc>
            </a:pPr>
            <a:endParaRPr lang="en-US" sz="3399">
              <a:solidFill>
                <a:srgbClr val="303870"/>
              </a:solidFill>
              <a:latin typeface="Garamond"/>
              <a:ea typeface="Garamond"/>
              <a:cs typeface="Garamond"/>
              <a:sym typeface="Garamond"/>
            </a:endParaRPr>
          </a:p>
          <a:p>
            <a:pPr marL="777230" lvl="1" indent="-388615" algn="l">
              <a:lnSpc>
                <a:spcPts val="5039"/>
              </a:lnSpc>
              <a:spcBef>
                <a:spcPct val="0"/>
              </a:spcBef>
              <a:buFont typeface="Arial"/>
              <a:buChar char="•"/>
            </a:pPr>
            <a:r>
              <a:rPr lang="en-US" sz="3599">
                <a:solidFill>
                  <a:srgbClr val="303870"/>
                </a:solidFill>
                <a:latin typeface="Garamond"/>
                <a:ea typeface="Garamond"/>
                <a:cs typeface="Garamond"/>
                <a:sym typeface="Garamond"/>
              </a:rPr>
              <a:t>Conduct home visits by CBR workers and follow up on the online learning process and how it can be improved or enhanced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4EFE9"/>
        </a:solidFill>
        <a:effectLst/>
      </p:bgPr>
    </p:bg>
    <p:spTree>
      <p:nvGrpSpPr>
        <p:cNvPr id="1" name=""/>
        <p:cNvGrpSpPr/>
        <p:nvPr/>
      </p:nvGrpSpPr>
      <p:grpSpPr>
        <a:xfrm>
          <a:off x="0" y="0"/>
          <a:ext cx="0" cy="0"/>
          <a:chOff x="0" y="0"/>
          <a:chExt cx="0" cy="0"/>
        </a:xfrm>
      </p:grpSpPr>
      <p:grpSp>
        <p:nvGrpSpPr>
          <p:cNvPr id="2" name="Group 2"/>
          <p:cNvGrpSpPr/>
          <p:nvPr/>
        </p:nvGrpSpPr>
        <p:grpSpPr>
          <a:xfrm>
            <a:off x="-235374" y="-221073"/>
            <a:ext cx="18718547" cy="3636815"/>
            <a:chOff x="0" y="0"/>
            <a:chExt cx="4929988" cy="957844"/>
          </a:xfrm>
        </p:grpSpPr>
        <p:sp>
          <p:nvSpPr>
            <p:cNvPr id="3" name="Freeform 3"/>
            <p:cNvSpPr/>
            <p:nvPr/>
          </p:nvSpPr>
          <p:spPr>
            <a:xfrm>
              <a:off x="0" y="0"/>
              <a:ext cx="4929988" cy="957844"/>
            </a:xfrm>
            <a:custGeom>
              <a:avLst/>
              <a:gdLst/>
              <a:ahLst/>
              <a:cxnLst/>
              <a:rect l="l" t="t" r="r" b="b"/>
              <a:pathLst>
                <a:path w="4929988" h="957844">
                  <a:moveTo>
                    <a:pt x="0" y="0"/>
                  </a:moveTo>
                  <a:lnTo>
                    <a:pt x="4929988" y="0"/>
                  </a:lnTo>
                  <a:lnTo>
                    <a:pt x="4929988" y="957844"/>
                  </a:lnTo>
                  <a:lnTo>
                    <a:pt x="0" y="957844"/>
                  </a:lnTo>
                  <a:close/>
                </a:path>
              </a:pathLst>
            </a:custGeom>
            <a:solidFill>
              <a:srgbClr val="F8B549"/>
            </a:solidFill>
          </p:spPr>
          <p:txBody>
            <a:bodyPr/>
            <a:lstStyle/>
            <a:p>
              <a:endParaRPr lang="en-US"/>
            </a:p>
          </p:txBody>
        </p:sp>
        <p:sp>
          <p:nvSpPr>
            <p:cNvPr id="4" name="TextBox 4"/>
            <p:cNvSpPr txBox="1"/>
            <p:nvPr/>
          </p:nvSpPr>
          <p:spPr>
            <a:xfrm>
              <a:off x="0" y="-38100"/>
              <a:ext cx="4929988" cy="995944"/>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217945" y="8508511"/>
            <a:ext cx="1911839" cy="1911839"/>
          </a:xfrm>
          <a:custGeom>
            <a:avLst/>
            <a:gdLst/>
            <a:ahLst/>
            <a:cxnLst/>
            <a:rect l="l" t="t" r="r" b="b"/>
            <a:pathLst>
              <a:path w="1911839" h="1911839">
                <a:moveTo>
                  <a:pt x="0" y="0"/>
                </a:moveTo>
                <a:lnTo>
                  <a:pt x="1911839" y="0"/>
                </a:lnTo>
                <a:lnTo>
                  <a:pt x="1911839" y="1911839"/>
                </a:lnTo>
                <a:lnTo>
                  <a:pt x="0" y="1911839"/>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6" name="TextBox 6"/>
          <p:cNvSpPr txBox="1"/>
          <p:nvPr/>
        </p:nvSpPr>
        <p:spPr>
          <a:xfrm>
            <a:off x="737974" y="948058"/>
            <a:ext cx="10566876" cy="1394452"/>
          </a:xfrm>
          <a:prstGeom prst="rect">
            <a:avLst/>
          </a:prstGeom>
        </p:spPr>
        <p:txBody>
          <a:bodyPr lIns="0" tIns="0" rIns="0" bIns="0" rtlCol="0" anchor="t">
            <a:spAutoFit/>
          </a:bodyPr>
          <a:lstStyle/>
          <a:p>
            <a:pPr algn="ctr">
              <a:lnSpc>
                <a:spcPts val="11340"/>
              </a:lnSpc>
            </a:pPr>
            <a:r>
              <a:rPr lang="en-US" sz="8100" b="1">
                <a:solidFill>
                  <a:srgbClr val="303870"/>
                </a:solidFill>
                <a:latin typeface="Garamond Bold"/>
                <a:ea typeface="Garamond Bold"/>
                <a:cs typeface="Garamond Bold"/>
                <a:sym typeface="Garamond Bold"/>
              </a:rPr>
              <a:t>Enhancing Accessibility</a:t>
            </a:r>
          </a:p>
        </p:txBody>
      </p:sp>
      <p:sp>
        <p:nvSpPr>
          <p:cNvPr id="7" name="TextBox 7"/>
          <p:cNvSpPr txBox="1"/>
          <p:nvPr/>
        </p:nvSpPr>
        <p:spPr>
          <a:xfrm>
            <a:off x="1028700" y="3650439"/>
            <a:ext cx="17010948" cy="5990591"/>
          </a:xfrm>
          <a:prstGeom prst="rect">
            <a:avLst/>
          </a:prstGeom>
        </p:spPr>
        <p:txBody>
          <a:bodyPr lIns="0" tIns="0" rIns="0" bIns="0" rtlCol="0" anchor="t">
            <a:spAutoFit/>
          </a:bodyPr>
          <a:lstStyle/>
          <a:p>
            <a:pPr marL="734051" lvl="1" indent="-367026" algn="l">
              <a:lnSpc>
                <a:spcPts val="4759"/>
              </a:lnSpc>
              <a:buFont typeface="Arial"/>
              <a:buChar char="•"/>
            </a:pPr>
            <a:r>
              <a:rPr lang="en-US" sz="3399">
                <a:solidFill>
                  <a:srgbClr val="303870"/>
                </a:solidFill>
                <a:latin typeface="Garamond"/>
                <a:ea typeface="Garamond"/>
                <a:cs typeface="Garamond"/>
                <a:sym typeface="Garamond"/>
              </a:rPr>
              <a:t> Partnership with the Ministry of Education MoE: The CBR has strengthened coordination with the MoE through Memorandums of Understanding (MoUs) to support inclusive education and improve access for children with disabilities.</a:t>
            </a:r>
          </a:p>
          <a:p>
            <a:pPr algn="l">
              <a:lnSpc>
                <a:spcPts val="4759"/>
              </a:lnSpc>
            </a:pPr>
            <a:endParaRPr lang="en-US" sz="3399">
              <a:solidFill>
                <a:srgbClr val="303870"/>
              </a:solidFill>
              <a:latin typeface="Garamond"/>
              <a:ea typeface="Garamond"/>
              <a:cs typeface="Garamond"/>
              <a:sym typeface="Garamond"/>
            </a:endParaRPr>
          </a:p>
          <a:p>
            <a:pPr marL="734051" lvl="1" indent="-367026" algn="l">
              <a:lnSpc>
                <a:spcPts val="4759"/>
              </a:lnSpc>
              <a:buFont typeface="Arial"/>
              <a:buChar char="•"/>
            </a:pPr>
            <a:r>
              <a:rPr lang="en-US" sz="3399">
                <a:solidFill>
                  <a:srgbClr val="303870"/>
                </a:solidFill>
                <a:latin typeface="Garamond"/>
                <a:ea typeface="Garamond"/>
                <a:cs typeface="Garamond"/>
                <a:sym typeface="Garamond"/>
              </a:rPr>
              <a:t>Early Detection and Referral Mechanism: The CBR Conducts early childhood disability screening and referrals to ensure timely educational and rehabilitation support.</a:t>
            </a:r>
          </a:p>
          <a:p>
            <a:pPr algn="l">
              <a:lnSpc>
                <a:spcPts val="4759"/>
              </a:lnSpc>
            </a:pPr>
            <a:endParaRPr lang="en-US" sz="3399">
              <a:solidFill>
                <a:srgbClr val="303870"/>
              </a:solidFill>
              <a:latin typeface="Garamond"/>
              <a:ea typeface="Garamond"/>
              <a:cs typeface="Garamond"/>
              <a:sym typeface="Garamond"/>
            </a:endParaRPr>
          </a:p>
          <a:p>
            <a:pPr marL="734051" lvl="1" indent="-367026" algn="l">
              <a:lnSpc>
                <a:spcPts val="4759"/>
              </a:lnSpc>
              <a:spcBef>
                <a:spcPct val="0"/>
              </a:spcBef>
              <a:buFont typeface="Arial"/>
              <a:buChar char="•"/>
            </a:pPr>
            <a:r>
              <a:rPr lang="en-US" sz="3399">
                <a:solidFill>
                  <a:srgbClr val="303870"/>
                </a:solidFill>
                <a:latin typeface="Garamond"/>
                <a:ea typeface="Garamond"/>
                <a:cs typeface="Garamond"/>
                <a:sym typeface="Garamond"/>
              </a:rPr>
              <a:t>School Accessibility Adaptations: The CBR has Implemented environmental accommodations and adapted school infrastructure, educational tools, and learning materials to improve accessibility and inclusion for children with disabilities.</a:t>
            </a:r>
          </a:p>
        </p:txBody>
      </p:sp>
      <p:sp>
        <p:nvSpPr>
          <p:cNvPr id="8" name="Freeform 8"/>
          <p:cNvSpPr/>
          <p:nvPr/>
        </p:nvSpPr>
        <p:spPr>
          <a:xfrm>
            <a:off x="12110711" y="355180"/>
            <a:ext cx="5928937" cy="2742134"/>
          </a:xfrm>
          <a:custGeom>
            <a:avLst/>
            <a:gdLst/>
            <a:ahLst/>
            <a:cxnLst/>
            <a:rect l="l" t="t" r="r" b="b"/>
            <a:pathLst>
              <a:path w="5928937" h="2742134">
                <a:moveTo>
                  <a:pt x="0" y="0"/>
                </a:moveTo>
                <a:lnTo>
                  <a:pt x="5928937" y="0"/>
                </a:lnTo>
                <a:lnTo>
                  <a:pt x="5928937" y="2742134"/>
                </a:lnTo>
                <a:lnTo>
                  <a:pt x="0" y="2742134"/>
                </a:lnTo>
                <a:lnTo>
                  <a:pt x="0" y="0"/>
                </a:lnTo>
                <a:close/>
              </a:path>
            </a:pathLst>
          </a:custGeom>
          <a:blipFill>
            <a:blip r:embed="rId3">
              <a:extLst>
                <a:ext uri="{28A0092B-C50C-407E-A947-70E740481C1C}">
                  <a14:useLocalDpi xmlns:a14="http://schemas.microsoft.com/office/drawing/2010/main" val="0"/>
                </a:ext>
              </a:extLst>
            </a:blip>
            <a:stretch>
              <a:fillRect/>
            </a:stretch>
          </a:blipFill>
        </p:spPr>
        <p:txBody>
          <a:bodyPr/>
          <a:lstStyle/>
          <a:p>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4EFE9"/>
        </a:solidFill>
        <a:effectLst/>
      </p:bgPr>
    </p:bg>
    <p:spTree>
      <p:nvGrpSpPr>
        <p:cNvPr id="1" name=""/>
        <p:cNvGrpSpPr/>
        <p:nvPr/>
      </p:nvGrpSpPr>
      <p:grpSpPr>
        <a:xfrm>
          <a:off x="0" y="0"/>
          <a:ext cx="0" cy="0"/>
          <a:chOff x="0" y="0"/>
          <a:chExt cx="0" cy="0"/>
        </a:xfrm>
      </p:grpSpPr>
      <p:grpSp>
        <p:nvGrpSpPr>
          <p:cNvPr id="2" name="Group 2"/>
          <p:cNvGrpSpPr/>
          <p:nvPr/>
        </p:nvGrpSpPr>
        <p:grpSpPr>
          <a:xfrm>
            <a:off x="-235374" y="-221073"/>
            <a:ext cx="18718547" cy="3636815"/>
            <a:chOff x="0" y="0"/>
            <a:chExt cx="4929988" cy="957844"/>
          </a:xfrm>
        </p:grpSpPr>
        <p:sp>
          <p:nvSpPr>
            <p:cNvPr id="3" name="Freeform 3"/>
            <p:cNvSpPr/>
            <p:nvPr/>
          </p:nvSpPr>
          <p:spPr>
            <a:xfrm>
              <a:off x="0" y="0"/>
              <a:ext cx="4929988" cy="957844"/>
            </a:xfrm>
            <a:custGeom>
              <a:avLst/>
              <a:gdLst/>
              <a:ahLst/>
              <a:cxnLst/>
              <a:rect l="l" t="t" r="r" b="b"/>
              <a:pathLst>
                <a:path w="4929988" h="957844">
                  <a:moveTo>
                    <a:pt x="0" y="0"/>
                  </a:moveTo>
                  <a:lnTo>
                    <a:pt x="4929988" y="0"/>
                  </a:lnTo>
                  <a:lnTo>
                    <a:pt x="4929988" y="957844"/>
                  </a:lnTo>
                  <a:lnTo>
                    <a:pt x="0" y="957844"/>
                  </a:lnTo>
                  <a:close/>
                </a:path>
              </a:pathLst>
            </a:custGeom>
            <a:solidFill>
              <a:srgbClr val="F8B549"/>
            </a:solidFill>
          </p:spPr>
          <p:txBody>
            <a:bodyPr/>
            <a:lstStyle/>
            <a:p>
              <a:endParaRPr lang="en-US"/>
            </a:p>
          </p:txBody>
        </p:sp>
        <p:sp>
          <p:nvSpPr>
            <p:cNvPr id="4" name="TextBox 4"/>
            <p:cNvSpPr txBox="1"/>
            <p:nvPr/>
          </p:nvSpPr>
          <p:spPr>
            <a:xfrm>
              <a:off x="0" y="-38100"/>
              <a:ext cx="4929988" cy="995944"/>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217945" y="8508511"/>
            <a:ext cx="1911839" cy="1911839"/>
          </a:xfrm>
          <a:custGeom>
            <a:avLst/>
            <a:gdLst/>
            <a:ahLst/>
            <a:cxnLst/>
            <a:rect l="l" t="t" r="r" b="b"/>
            <a:pathLst>
              <a:path w="1911839" h="1911839">
                <a:moveTo>
                  <a:pt x="0" y="0"/>
                </a:moveTo>
                <a:lnTo>
                  <a:pt x="1911839" y="0"/>
                </a:lnTo>
                <a:lnTo>
                  <a:pt x="1911839" y="1911839"/>
                </a:lnTo>
                <a:lnTo>
                  <a:pt x="0" y="1911839"/>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6" name="TextBox 6"/>
          <p:cNvSpPr txBox="1"/>
          <p:nvPr/>
        </p:nvSpPr>
        <p:spPr>
          <a:xfrm>
            <a:off x="1646561" y="312231"/>
            <a:ext cx="9058751" cy="2512683"/>
          </a:xfrm>
          <a:prstGeom prst="rect">
            <a:avLst/>
          </a:prstGeom>
        </p:spPr>
        <p:txBody>
          <a:bodyPr lIns="0" tIns="0" rIns="0" bIns="0" rtlCol="0" anchor="t">
            <a:spAutoFit/>
          </a:bodyPr>
          <a:lstStyle/>
          <a:p>
            <a:pPr algn="ctr">
              <a:lnSpc>
                <a:spcPts val="10080"/>
              </a:lnSpc>
            </a:pPr>
            <a:r>
              <a:rPr lang="en-US" sz="7200" b="1">
                <a:solidFill>
                  <a:srgbClr val="303870"/>
                </a:solidFill>
                <a:latin typeface="Garamond Bold"/>
                <a:ea typeface="Garamond Bold"/>
                <a:cs typeface="Garamond Bold"/>
                <a:sym typeface="Garamond Bold"/>
              </a:rPr>
              <a:t>Educational Initiatives </a:t>
            </a:r>
          </a:p>
          <a:p>
            <a:pPr algn="ctr">
              <a:lnSpc>
                <a:spcPts val="10080"/>
              </a:lnSpc>
            </a:pPr>
            <a:r>
              <a:rPr lang="en-US" sz="7200" b="1">
                <a:solidFill>
                  <a:srgbClr val="303870"/>
                </a:solidFill>
                <a:latin typeface="Garamond Bold"/>
                <a:ea typeface="Garamond Bold"/>
                <a:cs typeface="Garamond Bold"/>
                <a:sym typeface="Garamond Bold"/>
              </a:rPr>
              <a:t>during Emergencies</a:t>
            </a:r>
          </a:p>
        </p:txBody>
      </p:sp>
      <p:sp>
        <p:nvSpPr>
          <p:cNvPr id="7" name="TextBox 7"/>
          <p:cNvSpPr txBox="1"/>
          <p:nvPr/>
        </p:nvSpPr>
        <p:spPr>
          <a:xfrm>
            <a:off x="737974" y="3659964"/>
            <a:ext cx="16943240" cy="6169360"/>
          </a:xfrm>
          <a:prstGeom prst="rect">
            <a:avLst/>
          </a:prstGeom>
        </p:spPr>
        <p:txBody>
          <a:bodyPr lIns="0" tIns="0" rIns="0" bIns="0" rtlCol="0" anchor="t">
            <a:spAutoFit/>
          </a:bodyPr>
          <a:lstStyle/>
          <a:p>
            <a:pPr marL="752806" lvl="1" indent="-376403" algn="just">
              <a:lnSpc>
                <a:spcPts val="4881"/>
              </a:lnSpc>
              <a:buFont typeface="Arial"/>
              <a:buChar char="•"/>
            </a:pPr>
            <a:r>
              <a:rPr lang="en-US" sz="3486">
                <a:solidFill>
                  <a:srgbClr val="303870"/>
                </a:solidFill>
                <a:latin typeface="Garamond"/>
                <a:ea typeface="Garamond"/>
                <a:cs typeface="Garamond"/>
                <a:sym typeface="Garamond"/>
              </a:rPr>
              <a:t>Due to increased displacement rates in Palestine and disruptions caused by the Israeli Occupation, many children are unable to attend schools regularly and access formal education.</a:t>
            </a:r>
          </a:p>
          <a:p>
            <a:pPr algn="just">
              <a:lnSpc>
                <a:spcPts val="4881"/>
              </a:lnSpc>
            </a:pPr>
            <a:endParaRPr lang="en-US" sz="3486">
              <a:solidFill>
                <a:srgbClr val="303870"/>
              </a:solidFill>
              <a:latin typeface="Garamond"/>
              <a:ea typeface="Garamond"/>
              <a:cs typeface="Garamond"/>
              <a:sym typeface="Garamond"/>
            </a:endParaRPr>
          </a:p>
          <a:p>
            <a:pPr marL="752806" lvl="1" indent="-376403" algn="just">
              <a:lnSpc>
                <a:spcPts val="4881"/>
              </a:lnSpc>
              <a:spcBef>
                <a:spcPct val="0"/>
              </a:spcBef>
              <a:buFont typeface="Arial"/>
              <a:buChar char="•"/>
            </a:pPr>
            <a:r>
              <a:rPr lang="en-US" sz="3486">
                <a:solidFill>
                  <a:srgbClr val="303870"/>
                </a:solidFill>
                <a:latin typeface="Garamond"/>
                <a:ea typeface="Garamond"/>
                <a:cs typeface="Garamond"/>
                <a:sym typeface="Garamond"/>
              </a:rPr>
              <a:t>In response, BASR’s CBR Program implemented alternative and non-formal educational initiatives to support continuity of learning in marginalized and displaced communities the West Bank. These initiatives combined educational and recreational activities with Mental Health and Psychosocial Support (MHPSS) services to support children’s wellbeing and resilience. Activities were implemented in vulnerable communities, including Al-Karmel and Al-Ramadin, targeting children affected by displacement and restricted access to education.</a:t>
            </a:r>
          </a:p>
          <a:p>
            <a:pPr algn="just">
              <a:lnSpc>
                <a:spcPts val="4881"/>
              </a:lnSpc>
              <a:spcBef>
                <a:spcPct val="0"/>
              </a:spcBef>
            </a:pPr>
            <a:endParaRPr lang="en-US" sz="3486">
              <a:solidFill>
                <a:srgbClr val="303870"/>
              </a:solidFill>
              <a:latin typeface="Garamond"/>
              <a:ea typeface="Garamond"/>
              <a:cs typeface="Garamond"/>
              <a:sym typeface="Garamond"/>
            </a:endParaRPr>
          </a:p>
        </p:txBody>
      </p:sp>
      <p:sp>
        <p:nvSpPr>
          <p:cNvPr id="8" name="Freeform 8"/>
          <p:cNvSpPr/>
          <p:nvPr/>
        </p:nvSpPr>
        <p:spPr>
          <a:xfrm>
            <a:off x="12391782" y="250386"/>
            <a:ext cx="5062718" cy="2932673"/>
          </a:xfrm>
          <a:custGeom>
            <a:avLst/>
            <a:gdLst/>
            <a:ahLst/>
            <a:cxnLst/>
            <a:rect l="l" t="t" r="r" b="b"/>
            <a:pathLst>
              <a:path w="5062718" h="2932673">
                <a:moveTo>
                  <a:pt x="0" y="0"/>
                </a:moveTo>
                <a:lnTo>
                  <a:pt x="5062718" y="0"/>
                </a:lnTo>
                <a:lnTo>
                  <a:pt x="5062718" y="2932673"/>
                </a:lnTo>
                <a:lnTo>
                  <a:pt x="0" y="2932673"/>
                </a:lnTo>
                <a:lnTo>
                  <a:pt x="0" y="0"/>
                </a:lnTo>
                <a:close/>
              </a:path>
            </a:pathLst>
          </a:custGeom>
          <a:blipFill>
            <a:blip r:embed="rId3" cstate="print">
              <a:extLst>
                <a:ext uri="{28A0092B-C50C-407E-A947-70E740481C1C}">
                  <a14:useLocalDpi xmlns:a14="http://schemas.microsoft.com/office/drawing/2010/main" val="0"/>
                </a:ext>
              </a:extLst>
            </a:blip>
            <a:stretch>
              <a:fillRect/>
            </a:stretch>
          </a:blipFill>
        </p:spPr>
        <p:txBody>
          <a:bodyPr/>
          <a:lstStyle/>
          <a:p>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4EFE9"/>
        </a:solidFill>
        <a:effectLst/>
      </p:bgPr>
    </p:bg>
    <p:spTree>
      <p:nvGrpSpPr>
        <p:cNvPr id="1" name=""/>
        <p:cNvGrpSpPr/>
        <p:nvPr/>
      </p:nvGrpSpPr>
      <p:grpSpPr>
        <a:xfrm>
          <a:off x="0" y="0"/>
          <a:ext cx="0" cy="0"/>
          <a:chOff x="0" y="0"/>
          <a:chExt cx="0" cy="0"/>
        </a:xfrm>
      </p:grpSpPr>
      <p:grpSp>
        <p:nvGrpSpPr>
          <p:cNvPr id="2" name="Group 2"/>
          <p:cNvGrpSpPr/>
          <p:nvPr/>
        </p:nvGrpSpPr>
        <p:grpSpPr>
          <a:xfrm>
            <a:off x="-235374" y="-221073"/>
            <a:ext cx="18718547" cy="3636815"/>
            <a:chOff x="0" y="0"/>
            <a:chExt cx="4929988" cy="957844"/>
          </a:xfrm>
        </p:grpSpPr>
        <p:sp>
          <p:nvSpPr>
            <p:cNvPr id="3" name="Freeform 3"/>
            <p:cNvSpPr/>
            <p:nvPr/>
          </p:nvSpPr>
          <p:spPr>
            <a:xfrm>
              <a:off x="0" y="0"/>
              <a:ext cx="4929988" cy="957844"/>
            </a:xfrm>
            <a:custGeom>
              <a:avLst/>
              <a:gdLst/>
              <a:ahLst/>
              <a:cxnLst/>
              <a:rect l="l" t="t" r="r" b="b"/>
              <a:pathLst>
                <a:path w="4929988" h="957844">
                  <a:moveTo>
                    <a:pt x="0" y="0"/>
                  </a:moveTo>
                  <a:lnTo>
                    <a:pt x="4929988" y="0"/>
                  </a:lnTo>
                  <a:lnTo>
                    <a:pt x="4929988" y="957844"/>
                  </a:lnTo>
                  <a:lnTo>
                    <a:pt x="0" y="957844"/>
                  </a:lnTo>
                  <a:close/>
                </a:path>
              </a:pathLst>
            </a:custGeom>
            <a:solidFill>
              <a:srgbClr val="F8B549"/>
            </a:solidFill>
          </p:spPr>
          <p:txBody>
            <a:bodyPr/>
            <a:lstStyle/>
            <a:p>
              <a:endParaRPr lang="en-US"/>
            </a:p>
          </p:txBody>
        </p:sp>
        <p:sp>
          <p:nvSpPr>
            <p:cNvPr id="4" name="TextBox 4"/>
            <p:cNvSpPr txBox="1"/>
            <p:nvPr/>
          </p:nvSpPr>
          <p:spPr>
            <a:xfrm>
              <a:off x="0" y="-38100"/>
              <a:ext cx="4929988" cy="995944"/>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217945" y="8508511"/>
            <a:ext cx="1911839" cy="1911839"/>
          </a:xfrm>
          <a:custGeom>
            <a:avLst/>
            <a:gdLst/>
            <a:ahLst/>
            <a:cxnLst/>
            <a:rect l="l" t="t" r="r" b="b"/>
            <a:pathLst>
              <a:path w="1911839" h="1911839">
                <a:moveTo>
                  <a:pt x="0" y="0"/>
                </a:moveTo>
                <a:lnTo>
                  <a:pt x="1911839" y="0"/>
                </a:lnTo>
                <a:lnTo>
                  <a:pt x="1911839" y="1911839"/>
                </a:lnTo>
                <a:lnTo>
                  <a:pt x="0" y="1911839"/>
                </a:lnTo>
                <a:lnTo>
                  <a:pt x="0" y="0"/>
                </a:lnTo>
                <a:close/>
              </a:path>
            </a:pathLst>
          </a:custGeom>
          <a:blipFill>
            <a:blip r:embed="rId2"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6" name="Freeform 6"/>
          <p:cNvSpPr/>
          <p:nvPr/>
        </p:nvSpPr>
        <p:spPr>
          <a:xfrm>
            <a:off x="12057220" y="206362"/>
            <a:ext cx="5202080" cy="3019698"/>
          </a:xfrm>
          <a:custGeom>
            <a:avLst/>
            <a:gdLst/>
            <a:ahLst/>
            <a:cxnLst/>
            <a:rect l="l" t="t" r="r" b="b"/>
            <a:pathLst>
              <a:path w="5202080" h="3019698">
                <a:moveTo>
                  <a:pt x="0" y="0"/>
                </a:moveTo>
                <a:lnTo>
                  <a:pt x="5202080" y="0"/>
                </a:lnTo>
                <a:lnTo>
                  <a:pt x="5202080" y="3019697"/>
                </a:lnTo>
                <a:lnTo>
                  <a:pt x="0" y="3019697"/>
                </a:lnTo>
                <a:lnTo>
                  <a:pt x="0" y="0"/>
                </a:lnTo>
                <a:close/>
              </a:path>
            </a:pathLst>
          </a:custGeom>
          <a:blipFill>
            <a:blip r:embed="rId3" cstate="print">
              <a:extLst>
                <a:ext uri="{28A0092B-C50C-407E-A947-70E740481C1C}">
                  <a14:useLocalDpi xmlns:a14="http://schemas.microsoft.com/office/drawing/2010/main" val="0"/>
                </a:ext>
              </a:extLst>
            </a:blip>
            <a:stretch>
              <a:fillRect t="-6741" b="-6741"/>
            </a:stretch>
          </a:blipFill>
        </p:spPr>
        <p:txBody>
          <a:bodyPr/>
          <a:lstStyle/>
          <a:p>
            <a:endParaRPr lang="en-US"/>
          </a:p>
        </p:txBody>
      </p:sp>
      <p:sp>
        <p:nvSpPr>
          <p:cNvPr id="7" name="TextBox 7"/>
          <p:cNvSpPr txBox="1"/>
          <p:nvPr/>
        </p:nvSpPr>
        <p:spPr>
          <a:xfrm>
            <a:off x="2908544" y="312231"/>
            <a:ext cx="6534785" cy="2512683"/>
          </a:xfrm>
          <a:prstGeom prst="rect">
            <a:avLst/>
          </a:prstGeom>
        </p:spPr>
        <p:txBody>
          <a:bodyPr lIns="0" tIns="0" rIns="0" bIns="0" rtlCol="0" anchor="t">
            <a:spAutoFit/>
          </a:bodyPr>
          <a:lstStyle/>
          <a:p>
            <a:pPr algn="ctr">
              <a:lnSpc>
                <a:spcPts val="10080"/>
              </a:lnSpc>
            </a:pPr>
            <a:r>
              <a:rPr lang="en-US" sz="7200" b="1">
                <a:solidFill>
                  <a:srgbClr val="303870"/>
                </a:solidFill>
                <a:latin typeface="Garamond Bold"/>
                <a:ea typeface="Garamond Bold"/>
                <a:cs typeface="Garamond Bold"/>
                <a:sym typeface="Garamond Bold"/>
              </a:rPr>
              <a:t>Infrastructure &amp; </a:t>
            </a:r>
          </a:p>
          <a:p>
            <a:pPr algn="ctr">
              <a:lnSpc>
                <a:spcPts val="10080"/>
              </a:lnSpc>
            </a:pPr>
            <a:r>
              <a:rPr lang="en-US" sz="7200" b="1">
                <a:solidFill>
                  <a:srgbClr val="303870"/>
                </a:solidFill>
                <a:latin typeface="Garamond Bold"/>
                <a:ea typeface="Garamond Bold"/>
                <a:cs typeface="Garamond Bold"/>
                <a:sym typeface="Garamond Bold"/>
              </a:rPr>
              <a:t>Rebuilding</a:t>
            </a:r>
          </a:p>
        </p:txBody>
      </p:sp>
      <p:sp>
        <p:nvSpPr>
          <p:cNvPr id="8" name="TextBox 8"/>
          <p:cNvSpPr txBox="1"/>
          <p:nvPr/>
        </p:nvSpPr>
        <p:spPr>
          <a:xfrm>
            <a:off x="737974" y="3659964"/>
            <a:ext cx="16943240" cy="4931110"/>
          </a:xfrm>
          <a:prstGeom prst="rect">
            <a:avLst/>
          </a:prstGeom>
        </p:spPr>
        <p:txBody>
          <a:bodyPr lIns="0" tIns="0" rIns="0" bIns="0" rtlCol="0" anchor="t">
            <a:spAutoFit/>
          </a:bodyPr>
          <a:lstStyle/>
          <a:p>
            <a:pPr marL="752806" lvl="1" indent="-376403" algn="just">
              <a:lnSpc>
                <a:spcPts val="4881"/>
              </a:lnSpc>
              <a:buFont typeface="Arial"/>
              <a:buChar char="•"/>
            </a:pPr>
            <a:r>
              <a:rPr lang="en-US" sz="3486">
                <a:solidFill>
                  <a:srgbClr val="303870"/>
                </a:solidFill>
                <a:latin typeface="Garamond"/>
                <a:ea typeface="Garamond"/>
                <a:cs typeface="Garamond"/>
                <a:sym typeface="Garamond"/>
              </a:rPr>
              <a:t>Supporting the rebuilding of destroyed schools and educational infrastructure, to ensure the restoration of safe and accessible educational environment</a:t>
            </a:r>
          </a:p>
          <a:p>
            <a:pPr algn="just">
              <a:lnSpc>
                <a:spcPts val="4881"/>
              </a:lnSpc>
            </a:pPr>
            <a:endParaRPr lang="en-US" sz="3486">
              <a:solidFill>
                <a:srgbClr val="303870"/>
              </a:solidFill>
              <a:latin typeface="Garamond"/>
              <a:ea typeface="Garamond"/>
              <a:cs typeface="Garamond"/>
              <a:sym typeface="Garamond"/>
            </a:endParaRPr>
          </a:p>
          <a:p>
            <a:pPr marL="752806" lvl="1" indent="-376403" algn="just">
              <a:lnSpc>
                <a:spcPts val="4881"/>
              </a:lnSpc>
              <a:spcBef>
                <a:spcPct val="0"/>
              </a:spcBef>
              <a:buFont typeface="Arial"/>
              <a:buChar char="•"/>
            </a:pPr>
            <a:r>
              <a:rPr lang="en-US" sz="3486">
                <a:solidFill>
                  <a:srgbClr val="303870"/>
                </a:solidFill>
                <a:latin typeface="Garamond"/>
                <a:ea typeface="Garamond"/>
                <a:cs typeface="Garamond"/>
                <a:sym typeface="Garamond"/>
              </a:rPr>
              <a:t>Advocating for the protection of children’s right to education, through raising local and international awareness on the devastating impact of conflict, attacks on educational infrastructure, displacement, and movement restrictions on children’s access to safe, inclusive, and continuous learning opportunities</a:t>
            </a:r>
          </a:p>
          <a:p>
            <a:pPr algn="just">
              <a:lnSpc>
                <a:spcPts val="4881"/>
              </a:lnSpc>
              <a:spcBef>
                <a:spcPct val="0"/>
              </a:spcBef>
            </a:pPr>
            <a:endParaRPr lang="en-US" sz="3486">
              <a:solidFill>
                <a:srgbClr val="303870"/>
              </a:solidFill>
              <a:latin typeface="Garamond"/>
              <a:ea typeface="Garamond"/>
              <a:cs typeface="Garamond"/>
              <a:sym typeface="Garamon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4EFE9"/>
        </a:solidFill>
        <a:effectLst/>
      </p:bgPr>
    </p:bg>
    <p:spTree>
      <p:nvGrpSpPr>
        <p:cNvPr id="1" name=""/>
        <p:cNvGrpSpPr/>
        <p:nvPr/>
      </p:nvGrpSpPr>
      <p:grpSpPr>
        <a:xfrm>
          <a:off x="0" y="0"/>
          <a:ext cx="0" cy="0"/>
          <a:chOff x="0" y="0"/>
          <a:chExt cx="0" cy="0"/>
        </a:xfrm>
      </p:grpSpPr>
      <p:grpSp>
        <p:nvGrpSpPr>
          <p:cNvPr id="2" name="Group 2"/>
          <p:cNvGrpSpPr/>
          <p:nvPr/>
        </p:nvGrpSpPr>
        <p:grpSpPr>
          <a:xfrm>
            <a:off x="8707629" y="7180473"/>
            <a:ext cx="1165350" cy="1165350"/>
            <a:chOff x="0" y="0"/>
            <a:chExt cx="6350000" cy="6350000"/>
          </a:xfrm>
        </p:grpSpPr>
        <p:sp>
          <p:nvSpPr>
            <p:cNvPr id="3" name="Freeform 3"/>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D6CB3"/>
            </a:solidFill>
          </p:spPr>
          <p:txBody>
            <a:bodyPr/>
            <a:lstStyle/>
            <a:p>
              <a:endParaRPr lang="en-US"/>
            </a:p>
          </p:txBody>
        </p:sp>
      </p:grpSp>
      <p:grpSp>
        <p:nvGrpSpPr>
          <p:cNvPr id="4" name="Group 4"/>
          <p:cNvGrpSpPr/>
          <p:nvPr/>
        </p:nvGrpSpPr>
        <p:grpSpPr>
          <a:xfrm>
            <a:off x="8707629" y="2514162"/>
            <a:ext cx="1165350" cy="1165350"/>
            <a:chOff x="0" y="0"/>
            <a:chExt cx="6350000" cy="6350000"/>
          </a:xfrm>
        </p:grpSpPr>
        <p:sp>
          <p:nvSpPr>
            <p:cNvPr id="5" name="Freeform 5"/>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D6CB3"/>
            </a:solidFill>
          </p:spPr>
          <p:txBody>
            <a:bodyPr/>
            <a:lstStyle/>
            <a:p>
              <a:endParaRPr lang="en-US"/>
            </a:p>
          </p:txBody>
        </p:sp>
      </p:grpSp>
      <p:grpSp>
        <p:nvGrpSpPr>
          <p:cNvPr id="6" name="Group 6"/>
          <p:cNvGrpSpPr/>
          <p:nvPr/>
        </p:nvGrpSpPr>
        <p:grpSpPr>
          <a:xfrm>
            <a:off x="8707629" y="958725"/>
            <a:ext cx="1165350" cy="1165350"/>
            <a:chOff x="0" y="0"/>
            <a:chExt cx="1553800" cy="1553800"/>
          </a:xfrm>
        </p:grpSpPr>
        <p:grpSp>
          <p:nvGrpSpPr>
            <p:cNvPr id="7" name="Group 7"/>
            <p:cNvGrpSpPr/>
            <p:nvPr/>
          </p:nvGrpSpPr>
          <p:grpSpPr>
            <a:xfrm>
              <a:off x="0" y="0"/>
              <a:ext cx="1553800" cy="1553800"/>
              <a:chOff x="0" y="0"/>
              <a:chExt cx="6350000" cy="6350000"/>
            </a:xfrm>
          </p:grpSpPr>
          <p:sp>
            <p:nvSpPr>
              <p:cNvPr id="8" name="Freeform 8"/>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D6CB3"/>
              </a:solidFill>
            </p:spPr>
            <p:txBody>
              <a:bodyPr/>
              <a:lstStyle/>
              <a:p>
                <a:endParaRPr lang="en-US"/>
              </a:p>
            </p:txBody>
          </p:sp>
        </p:grpSp>
        <p:sp>
          <p:nvSpPr>
            <p:cNvPr id="9" name="Freeform 9"/>
            <p:cNvSpPr/>
            <p:nvPr/>
          </p:nvSpPr>
          <p:spPr>
            <a:xfrm>
              <a:off x="416106" y="317556"/>
              <a:ext cx="721587" cy="918688"/>
            </a:xfrm>
            <a:custGeom>
              <a:avLst/>
              <a:gdLst/>
              <a:ahLst/>
              <a:cxnLst/>
              <a:rect l="l" t="t" r="r" b="b"/>
              <a:pathLst>
                <a:path w="721587" h="918688">
                  <a:moveTo>
                    <a:pt x="0" y="0"/>
                  </a:moveTo>
                  <a:lnTo>
                    <a:pt x="721588" y="0"/>
                  </a:lnTo>
                  <a:lnTo>
                    <a:pt x="721588" y="918688"/>
                  </a:lnTo>
                  <a:lnTo>
                    <a:pt x="0" y="918688"/>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grpSp>
      <p:grpSp>
        <p:nvGrpSpPr>
          <p:cNvPr id="10" name="Group 10"/>
          <p:cNvGrpSpPr/>
          <p:nvPr/>
        </p:nvGrpSpPr>
        <p:grpSpPr>
          <a:xfrm>
            <a:off x="8707629" y="4069599"/>
            <a:ext cx="1165350" cy="1165350"/>
            <a:chOff x="0" y="0"/>
            <a:chExt cx="6350000" cy="6350000"/>
          </a:xfrm>
        </p:grpSpPr>
        <p:sp>
          <p:nvSpPr>
            <p:cNvPr id="11" name="Freeform 11"/>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D6CB3"/>
            </a:solidFill>
          </p:spPr>
          <p:txBody>
            <a:bodyPr/>
            <a:lstStyle/>
            <a:p>
              <a:endParaRPr lang="en-US"/>
            </a:p>
          </p:txBody>
        </p:sp>
      </p:grpSp>
      <p:grpSp>
        <p:nvGrpSpPr>
          <p:cNvPr id="12" name="Group 12"/>
          <p:cNvGrpSpPr/>
          <p:nvPr/>
        </p:nvGrpSpPr>
        <p:grpSpPr>
          <a:xfrm>
            <a:off x="8707629" y="5625036"/>
            <a:ext cx="1165350" cy="1165350"/>
            <a:chOff x="0" y="0"/>
            <a:chExt cx="1553800" cy="1553800"/>
          </a:xfrm>
        </p:grpSpPr>
        <p:grpSp>
          <p:nvGrpSpPr>
            <p:cNvPr id="13" name="Group 13"/>
            <p:cNvGrpSpPr/>
            <p:nvPr/>
          </p:nvGrpSpPr>
          <p:grpSpPr>
            <a:xfrm>
              <a:off x="0" y="0"/>
              <a:ext cx="1553800" cy="1553800"/>
              <a:chOff x="0" y="0"/>
              <a:chExt cx="6350000" cy="6350000"/>
            </a:xfrm>
          </p:grpSpPr>
          <p:sp>
            <p:nvSpPr>
              <p:cNvPr id="14" name="Freeform 14"/>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0D6CB3"/>
              </a:solidFill>
            </p:spPr>
            <p:txBody>
              <a:bodyPr/>
              <a:lstStyle/>
              <a:p>
                <a:endParaRPr lang="en-US"/>
              </a:p>
            </p:txBody>
          </p:sp>
        </p:grpSp>
        <p:sp>
          <p:nvSpPr>
            <p:cNvPr id="15" name="Freeform 15"/>
            <p:cNvSpPr/>
            <p:nvPr/>
          </p:nvSpPr>
          <p:spPr>
            <a:xfrm>
              <a:off x="238309" y="238309"/>
              <a:ext cx="1077181" cy="1077181"/>
            </a:xfrm>
            <a:custGeom>
              <a:avLst/>
              <a:gdLst/>
              <a:ahLst/>
              <a:cxnLst/>
              <a:rect l="l" t="t" r="r" b="b"/>
              <a:pathLst>
                <a:path w="1077181" h="1077181">
                  <a:moveTo>
                    <a:pt x="0" y="0"/>
                  </a:moveTo>
                  <a:lnTo>
                    <a:pt x="1077181" y="0"/>
                  </a:lnTo>
                  <a:lnTo>
                    <a:pt x="1077181" y="1077181"/>
                  </a:lnTo>
                  <a:lnTo>
                    <a:pt x="0" y="107718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grpSp>
      <p:sp>
        <p:nvSpPr>
          <p:cNvPr id="16" name="Freeform 16"/>
          <p:cNvSpPr/>
          <p:nvPr/>
        </p:nvSpPr>
        <p:spPr>
          <a:xfrm>
            <a:off x="0" y="8375161"/>
            <a:ext cx="1911839" cy="1911839"/>
          </a:xfrm>
          <a:custGeom>
            <a:avLst/>
            <a:gdLst/>
            <a:ahLst/>
            <a:cxnLst/>
            <a:rect l="l" t="t" r="r" b="b"/>
            <a:pathLst>
              <a:path w="1911839" h="1911839">
                <a:moveTo>
                  <a:pt x="0" y="0"/>
                </a:moveTo>
                <a:lnTo>
                  <a:pt x="1911839" y="0"/>
                </a:lnTo>
                <a:lnTo>
                  <a:pt x="1911839" y="1911839"/>
                </a:lnTo>
                <a:lnTo>
                  <a:pt x="0" y="1911839"/>
                </a:lnTo>
                <a:lnTo>
                  <a:pt x="0" y="0"/>
                </a:lnTo>
                <a:close/>
              </a:path>
            </a:pathLst>
          </a:custGeom>
          <a:blipFill>
            <a:blip r:embed="rId4" cstate="screen">
              <a:extLst>
                <a:ext uri="{28A0092B-C50C-407E-A947-70E740481C1C}">
                  <a14:useLocalDpi xmlns:a14="http://schemas.microsoft.com/office/drawing/2010/main" val="0"/>
                </a:ext>
              </a:extLst>
            </a:blip>
            <a:stretch>
              <a:fillRect/>
            </a:stretch>
          </a:blipFill>
        </p:spPr>
        <p:txBody>
          <a:bodyPr/>
          <a:lstStyle/>
          <a:p>
            <a:endParaRPr lang="en-US"/>
          </a:p>
        </p:txBody>
      </p:sp>
      <p:sp>
        <p:nvSpPr>
          <p:cNvPr id="17" name="Freeform 17"/>
          <p:cNvSpPr/>
          <p:nvPr/>
        </p:nvSpPr>
        <p:spPr>
          <a:xfrm>
            <a:off x="9068642" y="4214343"/>
            <a:ext cx="443323" cy="867714"/>
          </a:xfrm>
          <a:custGeom>
            <a:avLst/>
            <a:gdLst/>
            <a:ahLst/>
            <a:cxnLst/>
            <a:rect l="l" t="t" r="r" b="b"/>
            <a:pathLst>
              <a:path w="443323" h="867714">
                <a:moveTo>
                  <a:pt x="0" y="0"/>
                </a:moveTo>
                <a:lnTo>
                  <a:pt x="443323" y="0"/>
                </a:lnTo>
                <a:lnTo>
                  <a:pt x="443323" y="867714"/>
                </a:lnTo>
                <a:lnTo>
                  <a:pt x="0" y="86771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8" name="Freeform 18"/>
          <p:cNvSpPr/>
          <p:nvPr/>
        </p:nvSpPr>
        <p:spPr>
          <a:xfrm>
            <a:off x="8902856" y="2724887"/>
            <a:ext cx="774896" cy="743900"/>
          </a:xfrm>
          <a:custGeom>
            <a:avLst/>
            <a:gdLst/>
            <a:ahLst/>
            <a:cxnLst/>
            <a:rect l="l" t="t" r="r" b="b"/>
            <a:pathLst>
              <a:path w="774896" h="743900">
                <a:moveTo>
                  <a:pt x="0" y="0"/>
                </a:moveTo>
                <a:lnTo>
                  <a:pt x="774896" y="0"/>
                </a:lnTo>
                <a:lnTo>
                  <a:pt x="774896" y="743900"/>
                </a:lnTo>
                <a:lnTo>
                  <a:pt x="0" y="7439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9" name="Freeform 19"/>
          <p:cNvSpPr/>
          <p:nvPr/>
        </p:nvSpPr>
        <p:spPr>
          <a:xfrm>
            <a:off x="8902856" y="7390461"/>
            <a:ext cx="774896" cy="798114"/>
          </a:xfrm>
          <a:custGeom>
            <a:avLst/>
            <a:gdLst/>
            <a:ahLst/>
            <a:cxnLst/>
            <a:rect l="l" t="t" r="r" b="b"/>
            <a:pathLst>
              <a:path w="774896" h="798114">
                <a:moveTo>
                  <a:pt x="0" y="0"/>
                </a:moveTo>
                <a:lnTo>
                  <a:pt x="774896" y="0"/>
                </a:lnTo>
                <a:lnTo>
                  <a:pt x="774896" y="798114"/>
                </a:lnTo>
                <a:lnTo>
                  <a:pt x="0" y="798114"/>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20" name="TextBox 20"/>
          <p:cNvSpPr txBox="1"/>
          <p:nvPr/>
        </p:nvSpPr>
        <p:spPr>
          <a:xfrm>
            <a:off x="1028700" y="1028700"/>
            <a:ext cx="6122776" cy="2514600"/>
          </a:xfrm>
          <a:prstGeom prst="rect">
            <a:avLst/>
          </a:prstGeom>
        </p:spPr>
        <p:txBody>
          <a:bodyPr lIns="0" tIns="0" rIns="0" bIns="0" rtlCol="0" anchor="t">
            <a:spAutoFit/>
          </a:bodyPr>
          <a:lstStyle/>
          <a:p>
            <a:pPr algn="l">
              <a:lnSpc>
                <a:spcPts val="9973"/>
              </a:lnSpc>
            </a:pPr>
            <a:r>
              <a:rPr lang="en-US" sz="8311" b="1">
                <a:solidFill>
                  <a:srgbClr val="1B1B1B"/>
                </a:solidFill>
                <a:latin typeface="EB Garamond Semi-Bold"/>
                <a:ea typeface="EB Garamond Semi-Bold"/>
                <a:cs typeface="EB Garamond Semi-Bold"/>
                <a:sym typeface="EB Garamond Semi-Bold"/>
              </a:rPr>
              <a:t>Lessons Learned:</a:t>
            </a:r>
          </a:p>
        </p:txBody>
      </p:sp>
      <p:sp>
        <p:nvSpPr>
          <p:cNvPr id="21" name="TextBox 21"/>
          <p:cNvSpPr txBox="1"/>
          <p:nvPr/>
        </p:nvSpPr>
        <p:spPr>
          <a:xfrm>
            <a:off x="10552647" y="1004888"/>
            <a:ext cx="6706653" cy="1066800"/>
          </a:xfrm>
          <a:prstGeom prst="rect">
            <a:avLst/>
          </a:prstGeom>
        </p:spPr>
        <p:txBody>
          <a:bodyPr lIns="0" tIns="0" rIns="0" bIns="0" rtlCol="0" anchor="t">
            <a:spAutoFit/>
          </a:bodyPr>
          <a:lstStyle/>
          <a:p>
            <a:pPr algn="l">
              <a:lnSpc>
                <a:spcPts val="4200"/>
              </a:lnSpc>
            </a:pPr>
            <a:r>
              <a:rPr lang="en-US" sz="3000" b="1">
                <a:solidFill>
                  <a:srgbClr val="1B1B1B"/>
                </a:solidFill>
                <a:latin typeface="Garamond Bold"/>
                <a:ea typeface="Garamond Bold"/>
                <a:cs typeface="Garamond Bold"/>
                <a:sym typeface="Garamond Bold"/>
              </a:rPr>
              <a:t>The importance of decentralization and localized services </a:t>
            </a:r>
          </a:p>
        </p:txBody>
      </p:sp>
      <p:sp>
        <p:nvSpPr>
          <p:cNvPr id="22" name="TextBox 22"/>
          <p:cNvSpPr txBox="1"/>
          <p:nvPr/>
        </p:nvSpPr>
        <p:spPr>
          <a:xfrm>
            <a:off x="10552647" y="2525337"/>
            <a:ext cx="6706653" cy="1066800"/>
          </a:xfrm>
          <a:prstGeom prst="rect">
            <a:avLst/>
          </a:prstGeom>
        </p:spPr>
        <p:txBody>
          <a:bodyPr lIns="0" tIns="0" rIns="0" bIns="0" rtlCol="0" anchor="t">
            <a:spAutoFit/>
          </a:bodyPr>
          <a:lstStyle/>
          <a:p>
            <a:pPr algn="l">
              <a:lnSpc>
                <a:spcPts val="4200"/>
              </a:lnSpc>
            </a:pPr>
            <a:r>
              <a:rPr lang="en-US" sz="3000" b="1">
                <a:solidFill>
                  <a:srgbClr val="1B1B1B"/>
                </a:solidFill>
                <a:latin typeface="Garamond Bold"/>
                <a:ea typeface="Garamond Bold"/>
                <a:cs typeface="Garamond Bold"/>
                <a:sym typeface="Garamond Bold"/>
              </a:rPr>
              <a:t>Strengthening alternative and non-formal learning approaches.</a:t>
            </a:r>
          </a:p>
        </p:txBody>
      </p:sp>
      <p:sp>
        <p:nvSpPr>
          <p:cNvPr id="23" name="TextBox 23"/>
          <p:cNvSpPr txBox="1"/>
          <p:nvPr/>
        </p:nvSpPr>
        <p:spPr>
          <a:xfrm>
            <a:off x="10552647" y="4076700"/>
            <a:ext cx="6706653" cy="1066800"/>
          </a:xfrm>
          <a:prstGeom prst="rect">
            <a:avLst/>
          </a:prstGeom>
        </p:spPr>
        <p:txBody>
          <a:bodyPr lIns="0" tIns="0" rIns="0" bIns="0" rtlCol="0" anchor="t">
            <a:spAutoFit/>
          </a:bodyPr>
          <a:lstStyle/>
          <a:p>
            <a:pPr algn="l">
              <a:lnSpc>
                <a:spcPts val="4200"/>
              </a:lnSpc>
            </a:pPr>
            <a:r>
              <a:rPr lang="en-US" sz="3000" b="1">
                <a:solidFill>
                  <a:srgbClr val="1B1B1B"/>
                </a:solidFill>
                <a:latin typeface="Garamond Bold"/>
                <a:ea typeface="Garamond Bold"/>
                <a:cs typeface="Garamond Bold"/>
                <a:sym typeface="Garamond Bold"/>
              </a:rPr>
              <a:t>Build capcity for local communities and education actors.</a:t>
            </a:r>
          </a:p>
        </p:txBody>
      </p:sp>
      <p:sp>
        <p:nvSpPr>
          <p:cNvPr id="24" name="TextBox 24"/>
          <p:cNvSpPr txBox="1"/>
          <p:nvPr/>
        </p:nvSpPr>
        <p:spPr>
          <a:xfrm>
            <a:off x="10552647" y="5636211"/>
            <a:ext cx="6706653" cy="1066800"/>
          </a:xfrm>
          <a:prstGeom prst="rect">
            <a:avLst/>
          </a:prstGeom>
        </p:spPr>
        <p:txBody>
          <a:bodyPr lIns="0" tIns="0" rIns="0" bIns="0" rtlCol="0" anchor="t">
            <a:spAutoFit/>
          </a:bodyPr>
          <a:lstStyle/>
          <a:p>
            <a:pPr algn="l">
              <a:lnSpc>
                <a:spcPts val="4200"/>
              </a:lnSpc>
            </a:pPr>
            <a:r>
              <a:rPr lang="en-US" sz="3000" b="1">
                <a:solidFill>
                  <a:srgbClr val="1B1B1B"/>
                </a:solidFill>
                <a:latin typeface="Garamond Bold"/>
                <a:ea typeface="Garamond Bold"/>
                <a:cs typeface="Garamond Bold"/>
                <a:sym typeface="Garamond Bold"/>
              </a:rPr>
              <a:t>Promoting inclusive and accessible education at all times.</a:t>
            </a:r>
          </a:p>
        </p:txBody>
      </p:sp>
      <p:sp>
        <p:nvSpPr>
          <p:cNvPr id="25" name="TextBox 25"/>
          <p:cNvSpPr txBox="1"/>
          <p:nvPr/>
        </p:nvSpPr>
        <p:spPr>
          <a:xfrm>
            <a:off x="10552647" y="7191648"/>
            <a:ext cx="6706653" cy="1066800"/>
          </a:xfrm>
          <a:prstGeom prst="rect">
            <a:avLst/>
          </a:prstGeom>
        </p:spPr>
        <p:txBody>
          <a:bodyPr lIns="0" tIns="0" rIns="0" bIns="0" rtlCol="0" anchor="t">
            <a:spAutoFit/>
          </a:bodyPr>
          <a:lstStyle/>
          <a:p>
            <a:pPr algn="l">
              <a:lnSpc>
                <a:spcPts val="4200"/>
              </a:lnSpc>
            </a:pPr>
            <a:r>
              <a:rPr lang="en-US" sz="3000" b="1">
                <a:solidFill>
                  <a:srgbClr val="1B1B1B"/>
                </a:solidFill>
                <a:latin typeface="Garamond Bold"/>
                <a:ea typeface="Garamond Bold"/>
                <a:cs typeface="Garamond Bold"/>
                <a:sym typeface="Garamond Bold"/>
              </a:rPr>
              <a:t>Viewing crises as opportunities for transformation.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7E754124FC8ED4A870F16CCE485E754" ma:contentTypeVersion="18" ma:contentTypeDescription="Create a new document." ma:contentTypeScope="" ma:versionID="ddde930d826269c0f59bb9f8026a8d7a">
  <xsd:schema xmlns:xsd="http://www.w3.org/2001/XMLSchema" xmlns:xs="http://www.w3.org/2001/XMLSchema" xmlns:p="http://schemas.microsoft.com/office/2006/metadata/properties" xmlns:ns2="040fb58a-a206-4ce9-a922-1d40898aae55" xmlns:ns3="e02fff17-c085-42ca-8052-bec6af4d82b0" targetNamespace="http://schemas.microsoft.com/office/2006/metadata/properties" ma:root="true" ma:fieldsID="3767bd12a86a410ae096606b08439d84" ns2:_="" ns3:_="">
    <xsd:import namespace="040fb58a-a206-4ce9-a922-1d40898aae55"/>
    <xsd:import namespace="e02fff17-c085-42ca-8052-bec6af4d82b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0fb58a-a206-4ce9-a922-1d40898aae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802ca1d-a6ac-4648-ae42-3596f34ef5fc"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02fff17-c085-42ca-8052-bec6af4d82b0"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6f0af8a-31a3-4a0d-b665-0c7e5c5202ab}" ma:internalName="TaxCatchAll" ma:showField="CatchAllData" ma:web="e02fff17-c085-42ca-8052-bec6af4d82b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40fb58a-a206-4ce9-a922-1d40898aae55">
      <Terms xmlns="http://schemas.microsoft.com/office/infopath/2007/PartnerControls"/>
    </lcf76f155ced4ddcb4097134ff3c332f>
    <TaxCatchAll xmlns="e02fff17-c085-42ca-8052-bec6af4d82b0" xsi:nil="true"/>
  </documentManagement>
</p:properties>
</file>

<file path=customXml/itemProps1.xml><?xml version="1.0" encoding="utf-8"?>
<ds:datastoreItem xmlns:ds="http://schemas.openxmlformats.org/officeDocument/2006/customXml" ds:itemID="{69B7A57A-759C-4DF6-831A-82D038B365DE}"/>
</file>

<file path=customXml/itemProps2.xml><?xml version="1.0" encoding="utf-8"?>
<ds:datastoreItem xmlns:ds="http://schemas.openxmlformats.org/officeDocument/2006/customXml" ds:itemID="{BB1E9F04-AD77-4FE1-9737-FE5867F4B4FC}"/>
</file>

<file path=customXml/itemProps3.xml><?xml version="1.0" encoding="utf-8"?>
<ds:datastoreItem xmlns:ds="http://schemas.openxmlformats.org/officeDocument/2006/customXml" ds:itemID="{D7B78060-2751-4F85-919B-E1497B22AD5C}"/>
</file>

<file path=docProps/app.xml><?xml version="1.0" encoding="utf-8"?>
<Properties xmlns="http://schemas.openxmlformats.org/officeDocument/2006/extended-properties" xmlns:vt="http://schemas.openxmlformats.org/officeDocument/2006/docPropsVTypes">
  <TotalTime>1</TotalTime>
  <Words>1472</Words>
  <Application>Microsoft Office PowerPoint</Application>
  <PresentationFormat>Custom</PresentationFormat>
  <Paragraphs>116</Paragraphs>
  <Slides>24</Slides>
  <Notes>0</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24</vt:i4>
      </vt:variant>
    </vt:vector>
  </HeadingPairs>
  <TitlesOfParts>
    <vt:vector size="36" baseType="lpstr">
      <vt:lpstr>Bebas Neue Bold</vt:lpstr>
      <vt:lpstr>DM Serif Display</vt:lpstr>
      <vt:lpstr>Garamond</vt:lpstr>
      <vt:lpstr>Calibri</vt:lpstr>
      <vt:lpstr>Open Sauce Bold</vt:lpstr>
      <vt:lpstr>Canva Sans</vt:lpstr>
      <vt:lpstr>Garamond Bold</vt:lpstr>
      <vt:lpstr>Open Sauce</vt:lpstr>
      <vt:lpstr>EB Garamond Semi-Bold</vt:lpstr>
      <vt:lpstr>EB Garamond</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cp:lastModifiedBy>Manal Khalil</cp:lastModifiedBy>
  <cp:revision>5</cp:revision>
  <dcterms:created xsi:type="dcterms:W3CDTF">2006-08-16T00:00:00Z</dcterms:created>
  <dcterms:modified xsi:type="dcterms:W3CDTF">2026-05-27T13:16:55Z</dcterms:modified>
  <dc:identifier>DAHKRq-R8Ng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0x01010087E754124FC8ED4A870F16CCE485E754</vt:lpwstr>
  </property>
</Properties>
</file>