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4" r:id="rId3"/>
    <p:sldId id="315" r:id="rId4"/>
    <p:sldId id="307" r:id="rId5"/>
    <p:sldId id="316" r:id="rId6"/>
    <p:sldId id="308" r:id="rId7"/>
    <p:sldId id="309" r:id="rId8"/>
    <p:sldId id="310" r:id="rId9"/>
    <p:sldId id="312" r:id="rId10"/>
    <p:sldId id="314" r:id="rId11"/>
  </p:sldIdLst>
  <p:sldSz cx="9144000" cy="6858000" type="screen4x3"/>
  <p:notesSz cx="67611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FF3"/>
    <a:srgbClr val="C0C0C0"/>
    <a:srgbClr val="9ECE6B"/>
    <a:srgbClr val="CCCC00"/>
    <a:srgbClr val="FFCC33"/>
    <a:srgbClr val="6699CC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3" autoAdjust="0"/>
    <p:restoredTop sz="94444" autoAdjust="0"/>
  </p:normalViewPr>
  <p:slideViewPr>
    <p:cSldViewPr>
      <p:cViewPr>
        <p:scale>
          <a:sx n="100" d="100"/>
          <a:sy n="100" d="100"/>
        </p:scale>
        <p:origin x="-209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980" y="-11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fld id="{2C821E2B-96D1-48CE-92AD-02E329DA92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40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fld id="{068320EF-C065-44AE-8BF3-6CB99E7C1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80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58009219-EDFE-493B-82C1-91F571BBFA60}" type="slidenum">
              <a:rPr lang="en-GB" sz="12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Verdana" pitchFamily="34" charset="0"/>
            </a:endParaRPr>
          </a:p>
          <a:p>
            <a:pPr eaLnBrk="1" hangingPunct="1"/>
            <a:endParaRPr lang="en-GB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91C823EA-AACB-4594-BF49-774F49C80B1A}" type="slidenum">
              <a:rPr lang="en-GB" sz="12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19AEAADB-C508-4767-9F1F-54C58DB6F478}" type="slidenum">
              <a:rPr lang="en-GB" sz="12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19AEAADB-C508-4767-9F1F-54C58DB6F478}" type="slidenum">
              <a:rPr lang="en-GB" sz="12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C29149FD-1B2E-4B31-86D2-D83890046BE9}" type="slidenum">
              <a:rPr lang="en-GB" sz="12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C29149FD-1B2E-4B31-86D2-D83890046BE9}" type="slidenum">
              <a:rPr lang="en-GB" sz="12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C446291B-051A-4640-BAB5-EE2244F633F8}" type="slidenum">
              <a:rPr lang="en-GB" sz="12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2EE7EE9B-41FB-4343-BA21-A4A9C7AF31B7}" type="slidenum">
              <a:rPr lang="en-GB" sz="12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A0F6295B-3875-4F20-BD88-F9676E6A5912}" type="slidenum">
              <a:rPr lang="en-GB" sz="12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fld id="{9586248E-9AAE-4700-9B96-A6013290C267}" type="slidenum">
              <a:rPr lang="en-GB" sz="12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GB" sz="1200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 b="1" smtClean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12C9B-CAFD-42CE-B5F0-54DDEEAC16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0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F186-2293-4EC9-A343-CBD59B0B08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0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FBB96-80E8-4612-AF3D-9519EF940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0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16A93-7882-47FE-8FAF-A852895C8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0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C2B7A-D296-4697-BFDE-75206E8D65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8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2D02-938E-445E-B36F-31E74B0CB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73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1339-EF5D-4642-94A1-099F2812DA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2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F31DD-8CFF-4112-9A40-EA7E58B7B5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CC500-1A31-4329-9CE4-4868BAB1C9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62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3A5A-6370-4FBA-ACEA-C5D0DBF36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C1046-EFD0-49D9-BF02-CD397026F4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9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Verdana" pitchFamily="32" charset="0"/>
              </a:defRPr>
            </a:lvl1pPr>
          </a:lstStyle>
          <a:p>
            <a:pPr>
              <a:defRPr/>
            </a:pPr>
            <a:fld id="{6AE689FB-CC0C-4806-8F13-803E61135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4384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8880"/>
            <a:ext cx="9144000" cy="100392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bg1"/>
                </a:solidFill>
              </a:rPr>
              <a:t>Vocational </a:t>
            </a:r>
            <a:r>
              <a:rPr lang="en-GB" sz="3600" b="1" dirty="0" smtClean="0">
                <a:solidFill>
                  <a:schemeClr val="bg1"/>
                </a:solidFill>
              </a:rPr>
              <a:t>Education and Training </a:t>
            </a:r>
            <a:r>
              <a:rPr lang="en-GB" sz="3600" b="1" dirty="0" smtClean="0">
                <a:solidFill>
                  <a:schemeClr val="bg1"/>
                </a:solidFill>
              </a:rPr>
              <a:t/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for Development</a:t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/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/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/>
            </a:r>
            <a:br>
              <a:rPr lang="en-GB" sz="3600" b="1" dirty="0" smtClean="0">
                <a:solidFill>
                  <a:schemeClr val="bg1"/>
                </a:solidFill>
              </a:rPr>
            </a:b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0"/>
            <a:ext cx="8077200" cy="50165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Simon McGrath</a:t>
            </a:r>
          </a:p>
        </p:txBody>
      </p:sp>
      <p:pic>
        <p:nvPicPr>
          <p:cNvPr id="2053" name="Picture 9" descr="Restaur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565400"/>
            <a:ext cx="54006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196975"/>
            <a:ext cx="8620125" cy="719138"/>
          </a:xfrm>
          <a:noFill/>
        </p:spPr>
        <p:txBody>
          <a:bodyPr/>
          <a:lstStyle/>
          <a:p>
            <a:pPr algn="l" eaLnBrk="1" hangingPunct="1"/>
            <a:r>
              <a:rPr lang="en-GB" sz="2800" b="1" smtClean="0">
                <a:solidFill>
                  <a:schemeClr val="bg1"/>
                </a:solidFill>
              </a:rPr>
              <a:t>Conclusion</a:t>
            </a:r>
            <a:endParaRPr lang="en-GB" sz="4000" smtClean="0">
              <a:solidFill>
                <a:schemeClr val="bg1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773238"/>
            <a:ext cx="8641084" cy="5084762"/>
          </a:xfrm>
        </p:spPr>
        <p:txBody>
          <a:bodyPr/>
          <a:lstStyle/>
          <a:p>
            <a:pPr marL="342900" indent="-342900" algn="just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We need a new debate </a:t>
            </a:r>
            <a:r>
              <a:rPr lang="en-GB" sz="2400" dirty="0" smtClean="0">
                <a:solidFill>
                  <a:schemeClr val="bg1"/>
                </a:solidFill>
              </a:rPr>
              <a:t>regarding the purposes, natures and possibilities of </a:t>
            </a:r>
            <a:r>
              <a:rPr lang="en-GB" sz="2400" dirty="0" smtClean="0">
                <a:solidFill>
                  <a:schemeClr val="bg1"/>
                </a:solidFill>
              </a:rPr>
              <a:t>VET, which links to:</a:t>
            </a:r>
          </a:p>
          <a:p>
            <a:pPr marL="800100" lvl="1" indent="-342900" algn="just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Emerging notions of development and ties into debates about global development policies “beyond 2015”; </a:t>
            </a:r>
          </a:p>
          <a:p>
            <a:pPr marL="800100" lvl="1" indent="-342900" algn="just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>
                <a:solidFill>
                  <a:schemeClr val="bg1"/>
                </a:solidFill>
              </a:rPr>
              <a:t>A broad sense of the multiple sites and modes of learning and </a:t>
            </a:r>
            <a:r>
              <a:rPr lang="en-GB" sz="2000" dirty="0" smtClean="0">
                <a:solidFill>
                  <a:schemeClr val="bg1"/>
                </a:solidFill>
              </a:rPr>
              <a:t>working; </a:t>
            </a:r>
          </a:p>
          <a:p>
            <a:pPr marL="800100" lvl="1" indent="-342900" algn="just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>
                <a:solidFill>
                  <a:schemeClr val="bg1"/>
                </a:solidFill>
              </a:rPr>
              <a:t>A realisation that VET does not simply have economic </a:t>
            </a:r>
            <a:r>
              <a:rPr lang="en-GB" sz="2000" dirty="0" smtClean="0">
                <a:solidFill>
                  <a:schemeClr val="bg1"/>
                </a:solidFill>
              </a:rPr>
              <a:t>purposes; and</a:t>
            </a:r>
          </a:p>
          <a:p>
            <a:pPr marL="800100" lvl="1" indent="-342900" algn="just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A new commitment to listening to the voices of learners as key actors in the VET system.</a:t>
            </a:r>
          </a:p>
        </p:txBody>
      </p:sp>
      <p:pic>
        <p:nvPicPr>
          <p:cNvPr id="13317" name="Picture 5" descr="1986 results 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24384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 descr="1986 results 0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589588"/>
            <a:ext cx="255587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 descr="Comput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589588"/>
            <a:ext cx="201612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6" descr="1986 results 0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589588"/>
            <a:ext cx="223202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012825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What </a:t>
            </a:r>
            <a:r>
              <a:rPr lang="en-GB" sz="2800" b="1" dirty="0" smtClean="0">
                <a:solidFill>
                  <a:schemeClr val="bg1"/>
                </a:solidFill>
              </a:rPr>
              <a:t>are </a:t>
            </a:r>
            <a:r>
              <a:rPr lang="en-GB" sz="2800" b="1" dirty="0" smtClean="0">
                <a:solidFill>
                  <a:schemeClr val="bg1"/>
                </a:solidFill>
              </a:rPr>
              <a:t>the </a:t>
            </a:r>
            <a:r>
              <a:rPr lang="en-GB" sz="2800" b="1" dirty="0" smtClean="0">
                <a:solidFill>
                  <a:schemeClr val="bg1"/>
                </a:solidFill>
              </a:rPr>
              <a:t>Issues?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496300" cy="4797425"/>
          </a:xfrm>
        </p:spPr>
        <p:txBody>
          <a:bodyPr/>
          <a:lstStyle/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We are seeing a major shift back to an interest in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</a:t>
            </a:r>
            <a:r>
              <a:rPr lang="en-GB" sz="2400" dirty="0" smtClean="0">
                <a:solidFill>
                  <a:schemeClr val="bg1"/>
                </a:solidFill>
              </a:rPr>
              <a:t>VET-for-development but there is a risk </a:t>
            </a:r>
            <a:r>
              <a:rPr lang="en-GB" sz="2400" dirty="0" smtClean="0">
                <a:solidFill>
                  <a:schemeClr val="bg1"/>
                </a:solidFill>
              </a:rPr>
              <a:t>that </a:t>
            </a:r>
            <a:r>
              <a:rPr lang="en-GB" sz="2400" dirty="0" smtClean="0">
                <a:solidFill>
                  <a:schemeClr val="bg1"/>
                </a:solidFill>
              </a:rPr>
              <a:t>past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critiques are not being addressed</a:t>
            </a:r>
            <a:endParaRPr lang="en-GB" sz="2400" dirty="0" smtClean="0">
              <a:solidFill>
                <a:schemeClr val="bg1"/>
              </a:solidFill>
            </a:endParaRP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Current VET-for-development policies and practices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    are weakly informed by understandings of the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    complex relationships between learning, working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    and living 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VET-for-development is locked </a:t>
            </a:r>
            <a:r>
              <a:rPr lang="en-GB" sz="2400" dirty="0" smtClean="0">
                <a:solidFill>
                  <a:schemeClr val="bg1"/>
                </a:solidFill>
              </a:rPr>
              <a:t>into an outdated </a:t>
            </a: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model of development, and we need </a:t>
            </a:r>
            <a:r>
              <a:rPr lang="en-GB" sz="2400" dirty="0" smtClean="0">
                <a:solidFill>
                  <a:schemeClr val="bg1"/>
                </a:solidFill>
              </a:rPr>
              <a:t>to </a:t>
            </a:r>
            <a:r>
              <a:rPr lang="en-GB" sz="2400" dirty="0" smtClean="0">
                <a:solidFill>
                  <a:schemeClr val="bg1"/>
                </a:solidFill>
              </a:rPr>
              <a:t>build a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new account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Challenge of linking VET to “Beyond 2015” agenda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012825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The Return of VET-for-Development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496300" cy="4797425"/>
          </a:xfrm>
        </p:spPr>
        <p:txBody>
          <a:bodyPr/>
          <a:lstStyle/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UNESCO World Report, Skills GMR and Third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International Congress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UNESCO Strategy, Inter-Agency Group, G20 and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OECD work; sharp ODA rise; </a:t>
            </a:r>
            <a:r>
              <a:rPr lang="en-GB" sz="2400" dirty="0">
                <a:solidFill>
                  <a:schemeClr val="bg1"/>
                </a:solidFill>
              </a:rPr>
              <a:t>rise of new </a:t>
            </a:r>
            <a:r>
              <a:rPr lang="en-GB" sz="2400" dirty="0" smtClean="0">
                <a:solidFill>
                  <a:schemeClr val="bg1"/>
                </a:solidFill>
              </a:rPr>
              <a:t>donors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Regional initiatives (e.g., SADC Strategy; next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week’s Asia meeting)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Still largely couched in a youth unemployment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“time bomb” rhetoric – cf. NCCK Report 45 years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ago; Victoria Falls conference 20 years ago – new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notion of NEETs  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An avoidance of past critiques of public VET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151905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The Complex Modes and Sites of Learning for Work and Lives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8880"/>
            <a:ext cx="8496300" cy="4509120"/>
          </a:xfrm>
        </p:spPr>
        <p:txBody>
          <a:bodyPr/>
          <a:lstStyle/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VET does not simply take place in public vocational schools and colleges for young people</a:t>
            </a:r>
          </a:p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It takes place in private providers and in complex public-private partnerships</a:t>
            </a:r>
          </a:p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It is found in “academic” schooling and in HE</a:t>
            </a:r>
          </a:p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It occurs in public, private and informal enterprises; in community and domestic spaces; and through new technologies</a:t>
            </a:r>
          </a:p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It is formal, non-formal and informal</a:t>
            </a:r>
          </a:p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It is lifelong and </a:t>
            </a:r>
            <a:r>
              <a:rPr lang="en-GB" sz="2400" dirty="0" err="1" smtClean="0">
                <a:solidFill>
                  <a:schemeClr val="bg1"/>
                </a:solidFill>
              </a:rPr>
              <a:t>lifewide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012825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The </a:t>
            </a:r>
            <a:r>
              <a:rPr lang="en-GB" sz="2800" b="1" dirty="0" smtClean="0">
                <a:solidFill>
                  <a:schemeClr val="bg1"/>
                </a:solidFill>
              </a:rPr>
              <a:t>VET-for-Development </a:t>
            </a:r>
            <a:r>
              <a:rPr lang="en-GB" sz="2800" b="1" dirty="0" smtClean="0">
                <a:solidFill>
                  <a:schemeClr val="bg1"/>
                </a:solidFill>
              </a:rPr>
              <a:t>Orthodoxy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496300" cy="4797425"/>
          </a:xfrm>
        </p:spPr>
        <p:txBody>
          <a:bodyPr/>
          <a:lstStyle/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Economic </a:t>
            </a:r>
            <a:r>
              <a:rPr lang="en-GB" sz="2400" dirty="0" smtClean="0">
                <a:solidFill>
                  <a:schemeClr val="bg1"/>
                </a:solidFill>
              </a:rPr>
              <a:t>development is </a:t>
            </a:r>
            <a:r>
              <a:rPr lang="en-GB" sz="2400" dirty="0">
                <a:solidFill>
                  <a:schemeClr val="bg1"/>
                </a:solidFill>
              </a:rPr>
              <a:t>the ultimate goal of </a:t>
            </a:r>
            <a:r>
              <a:rPr lang="en-GB" sz="2400" dirty="0" smtClean="0">
                <a:solidFill>
                  <a:schemeClr val="bg1"/>
                </a:solidFill>
              </a:rPr>
              <a:t>society</a:t>
            </a:r>
          </a:p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Skills lead to employability, which leads to jobs</a:t>
            </a:r>
          </a:p>
          <a:p>
            <a:pPr marL="342900" indent="-342900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Training </a:t>
            </a:r>
            <a:r>
              <a:rPr lang="en-GB" sz="2400" dirty="0">
                <a:solidFill>
                  <a:schemeClr val="bg1"/>
                </a:solidFill>
              </a:rPr>
              <a:t>leads to productivity, </a:t>
            </a:r>
            <a:r>
              <a:rPr lang="en-GB" sz="2400" dirty="0" smtClean="0">
                <a:solidFill>
                  <a:schemeClr val="bg1"/>
                </a:solidFill>
              </a:rPr>
              <a:t>which leads </a:t>
            </a:r>
            <a:r>
              <a:rPr lang="en-GB" sz="2400" dirty="0">
                <a:solidFill>
                  <a:schemeClr val="bg1"/>
                </a:solidFill>
              </a:rPr>
              <a:t>to economic growth 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012825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Rethinking </a:t>
            </a:r>
            <a:r>
              <a:rPr lang="en-GB" sz="2800" b="1" dirty="0" smtClean="0">
                <a:solidFill>
                  <a:schemeClr val="bg1"/>
                </a:solidFill>
              </a:rPr>
              <a:t>VET-for-Development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496300" cy="4797425"/>
          </a:xfrm>
        </p:spPr>
        <p:txBody>
          <a:bodyPr/>
          <a:lstStyle/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Development theory has moved on from this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position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It is seen as environmentally unsustainable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 smtClean="0">
                <a:solidFill>
                  <a:schemeClr val="bg1"/>
                </a:solidFill>
              </a:rPr>
              <a:t>Rise of broader developmental accounts. For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instance:</a:t>
            </a:r>
          </a:p>
          <a:p>
            <a:pPr lvl="1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Human </a:t>
            </a:r>
            <a:r>
              <a:rPr lang="en-GB" sz="2000" dirty="0" smtClean="0">
                <a:solidFill>
                  <a:schemeClr val="bg1"/>
                </a:solidFill>
              </a:rPr>
              <a:t>Rights</a:t>
            </a:r>
          </a:p>
          <a:p>
            <a:pPr lvl="1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 Capabilities</a:t>
            </a:r>
          </a:p>
          <a:p>
            <a:pPr lvl="1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 Integrated Human </a:t>
            </a:r>
            <a:r>
              <a:rPr lang="en-GB" sz="2000" dirty="0" smtClean="0">
                <a:solidFill>
                  <a:schemeClr val="bg1"/>
                </a:solidFill>
              </a:rPr>
              <a:t>Development (McGrath 2012)</a:t>
            </a:r>
            <a:endParaRPr lang="en-GB" sz="2000" dirty="0" smtClean="0">
              <a:solidFill>
                <a:schemeClr val="bg1"/>
              </a:solidFill>
            </a:endParaRPr>
          </a:p>
          <a:p>
            <a:pPr algn="l" eaLnBrk="1" hangingPunct="1">
              <a:spcBef>
                <a:spcPts val="1000"/>
              </a:spcBef>
            </a:pP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012825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A Human Rights </a:t>
            </a:r>
            <a:r>
              <a:rPr lang="en-GB" sz="2800" b="1" dirty="0" smtClean="0">
                <a:solidFill>
                  <a:schemeClr val="bg1"/>
                </a:solidFill>
              </a:rPr>
              <a:t>Perspective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496300" cy="4797425"/>
          </a:xfrm>
        </p:spPr>
        <p:txBody>
          <a:bodyPr/>
          <a:lstStyle/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Tomasevski’s</a:t>
            </a:r>
            <a:r>
              <a:rPr lang="en-GB" sz="2400" dirty="0" smtClean="0">
                <a:solidFill>
                  <a:schemeClr val="bg1"/>
                </a:solidFill>
              </a:rPr>
              <a:t> 4 As:</a:t>
            </a:r>
          </a:p>
          <a:p>
            <a:pPr lvl="1" algn="l"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 availability of provision at the systemic level;</a:t>
            </a:r>
          </a:p>
          <a:p>
            <a:pPr lvl="1" algn="l"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 access in practice;</a:t>
            </a:r>
          </a:p>
          <a:p>
            <a:pPr lvl="1" algn="l"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 acceptability in terms of quality, process and content; and</a:t>
            </a:r>
          </a:p>
          <a:p>
            <a:pPr lvl="1" algn="l">
              <a:buFont typeface="Wingdings" pitchFamily="2" charset="2"/>
              <a:buChar char="v"/>
            </a:pPr>
            <a:r>
              <a:rPr lang="en-GB" sz="2000" dirty="0" smtClean="0">
                <a:solidFill>
                  <a:schemeClr val="bg1"/>
                </a:solidFill>
              </a:rPr>
              <a:t> adaptability to the needs of individuals and groups.    </a:t>
            </a:r>
            <a:br>
              <a:rPr lang="en-GB" sz="20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   (</a:t>
            </a:r>
            <a:r>
              <a:rPr lang="en-GB" sz="2000" dirty="0" err="1" smtClean="0">
                <a:solidFill>
                  <a:schemeClr val="bg1"/>
                </a:solidFill>
              </a:rPr>
              <a:t>Tomasevski</a:t>
            </a:r>
            <a:r>
              <a:rPr lang="en-GB" sz="2000" dirty="0" smtClean="0">
                <a:solidFill>
                  <a:schemeClr val="bg1"/>
                </a:solidFill>
              </a:rPr>
              <a:t> 2001)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All can be applied to VET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Possibilities of a vision of </a:t>
            </a:r>
            <a:r>
              <a:rPr lang="en-GB" sz="2400" dirty="0" smtClean="0">
                <a:solidFill>
                  <a:schemeClr val="bg1"/>
                </a:solidFill>
              </a:rPr>
              <a:t>VET for all </a:t>
            </a:r>
            <a:r>
              <a:rPr lang="en-GB" sz="2400" dirty="0" smtClean="0">
                <a:solidFill>
                  <a:schemeClr val="bg1"/>
                </a:solidFill>
              </a:rPr>
              <a:t>based on a </a:t>
            </a: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realisation </a:t>
            </a:r>
            <a:r>
              <a:rPr lang="en-GB" sz="2400" dirty="0" smtClean="0">
                <a:solidFill>
                  <a:schemeClr val="bg1"/>
                </a:solidFill>
              </a:rPr>
              <a:t>of the multiple forms of </a:t>
            </a:r>
            <a:r>
              <a:rPr lang="en-GB" sz="2400" dirty="0" smtClean="0">
                <a:solidFill>
                  <a:schemeClr val="bg1"/>
                </a:solidFill>
              </a:rPr>
              <a:t>vocational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learning </a:t>
            </a:r>
            <a:r>
              <a:rPr lang="en-GB" sz="2400" dirty="0" smtClean="0">
                <a:solidFill>
                  <a:schemeClr val="bg1"/>
                </a:solidFill>
              </a:rPr>
              <a:t>that individuals do and could </a:t>
            </a:r>
            <a:r>
              <a:rPr lang="en-GB" sz="2400" dirty="0" smtClean="0">
                <a:solidFill>
                  <a:schemeClr val="bg1"/>
                </a:solidFill>
              </a:rPr>
              <a:t>access </a:t>
            </a:r>
            <a:r>
              <a:rPr lang="en-GB" sz="2400" dirty="0" smtClean="0">
                <a:solidFill>
                  <a:schemeClr val="bg1"/>
                </a:solidFill>
              </a:rPr>
              <a:t>AND </a:t>
            </a: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on </a:t>
            </a:r>
            <a:r>
              <a:rPr lang="en-GB" sz="2400" dirty="0" smtClean="0">
                <a:solidFill>
                  <a:schemeClr val="bg1"/>
                </a:solidFill>
              </a:rPr>
              <a:t>a rights-based commitment </a:t>
            </a:r>
            <a:r>
              <a:rPr lang="en-GB" sz="2400" dirty="0" smtClean="0">
                <a:solidFill>
                  <a:schemeClr val="bg1"/>
                </a:solidFill>
              </a:rPr>
              <a:t>to acceptability </a:t>
            </a:r>
            <a:r>
              <a:rPr lang="en-GB" sz="2400" dirty="0" smtClean="0">
                <a:solidFill>
                  <a:schemeClr val="bg1"/>
                </a:solidFill>
              </a:rPr>
              <a:t>and </a:t>
            </a: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adaptability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012825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A Capabilities </a:t>
            </a:r>
            <a:r>
              <a:rPr lang="en-GB" sz="2800" b="1" dirty="0" smtClean="0">
                <a:solidFill>
                  <a:schemeClr val="bg1"/>
                </a:solidFill>
              </a:rPr>
              <a:t>Perspective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496300" cy="4797425"/>
          </a:xfrm>
        </p:spPr>
        <p:txBody>
          <a:bodyPr/>
          <a:lstStyle/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Well-being and flourishing are the goals of 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development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Informed </a:t>
            </a:r>
            <a:r>
              <a:rPr lang="en-GB" sz="2400" dirty="0" smtClean="0">
                <a:solidFill>
                  <a:schemeClr val="bg1"/>
                </a:solidFill>
              </a:rPr>
              <a:t>by social </a:t>
            </a:r>
            <a:r>
              <a:rPr lang="en-GB" sz="2400" dirty="0" smtClean="0">
                <a:solidFill>
                  <a:schemeClr val="bg1"/>
                </a:solidFill>
              </a:rPr>
              <a:t>justice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Aggregate </a:t>
            </a:r>
            <a:r>
              <a:rPr lang="en-GB" sz="2400" dirty="0">
                <a:solidFill>
                  <a:schemeClr val="bg1"/>
                </a:solidFill>
              </a:rPr>
              <a:t>goals determined by public </a:t>
            </a:r>
            <a:r>
              <a:rPr lang="en-GB" sz="2400" dirty="0" smtClean="0">
                <a:solidFill>
                  <a:schemeClr val="bg1"/>
                </a:solidFill>
              </a:rPr>
              <a:t>debate</a:t>
            </a:r>
            <a:endParaRPr lang="en-GB" sz="2400" dirty="0" smtClean="0">
              <a:solidFill>
                <a:schemeClr val="bg1"/>
              </a:solidFill>
            </a:endParaRP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Powell (2012) </a:t>
            </a:r>
            <a:r>
              <a:rPr lang="en-GB" sz="2400" dirty="0">
                <a:solidFill>
                  <a:schemeClr val="bg1"/>
                </a:solidFill>
              </a:rPr>
              <a:t>on South African FET capabilities:</a:t>
            </a:r>
          </a:p>
          <a:p>
            <a:pPr lvl="1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>
                <a:solidFill>
                  <a:schemeClr val="bg1"/>
                </a:solidFill>
              </a:rPr>
              <a:t> learners’ voices</a:t>
            </a:r>
          </a:p>
          <a:p>
            <a:pPr lvl="1"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000" dirty="0">
                <a:solidFill>
                  <a:schemeClr val="bg1"/>
                </a:solidFill>
              </a:rPr>
              <a:t> capabilities to choose and to aspire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VET should be about supporting </a:t>
            </a:r>
            <a:r>
              <a:rPr lang="en-GB" sz="2400" dirty="0" smtClean="0">
                <a:solidFill>
                  <a:schemeClr val="bg1"/>
                </a:solidFill>
              </a:rPr>
              <a:t>VET </a:t>
            </a:r>
            <a:r>
              <a:rPr lang="en-GB" sz="2400" dirty="0">
                <a:solidFill>
                  <a:schemeClr val="bg1"/>
                </a:solidFill>
              </a:rPr>
              <a:t>that people </a:t>
            </a: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>    value </a:t>
            </a:r>
            <a:r>
              <a:rPr lang="en-GB" sz="2400" dirty="0">
                <a:solidFill>
                  <a:schemeClr val="bg1"/>
                </a:solidFill>
              </a:rPr>
              <a:t>for their lives and livelihoods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66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96975"/>
            <a:ext cx="8566150" cy="1223913"/>
          </a:xfrm>
          <a:noFill/>
        </p:spPr>
        <p:txBody>
          <a:bodyPr/>
          <a:lstStyle/>
          <a:p>
            <a:pPr algn="l" eaLnBrk="1" hangingPunct="1"/>
            <a:r>
              <a:rPr lang="en-GB" sz="2800" b="1" dirty="0" smtClean="0">
                <a:solidFill>
                  <a:schemeClr val="bg1"/>
                </a:solidFill>
              </a:rPr>
              <a:t>An Integrated Human Development </a:t>
            </a:r>
            <a:r>
              <a:rPr lang="en-GB" sz="2800" b="1" dirty="0" smtClean="0">
                <a:solidFill>
                  <a:schemeClr val="bg1"/>
                </a:solidFill>
              </a:rPr>
              <a:t>Perspective</a:t>
            </a:r>
            <a:endParaRPr lang="en-GB" sz="4000" dirty="0" smtClean="0">
              <a:solidFill>
                <a:schemeClr val="bg1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8880"/>
            <a:ext cx="8496300" cy="4509120"/>
          </a:xfrm>
        </p:spPr>
        <p:txBody>
          <a:bodyPr/>
          <a:lstStyle/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Centred in Catholic Social Teaching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bg1"/>
                </a:solidFill>
              </a:rPr>
              <a:t> Human </a:t>
            </a:r>
            <a:r>
              <a:rPr lang="en-GB" sz="2400" dirty="0" smtClean="0">
                <a:solidFill>
                  <a:schemeClr val="bg1"/>
                </a:solidFill>
              </a:rPr>
              <a:t>dignity is the core </a:t>
            </a:r>
            <a:r>
              <a:rPr lang="en-GB" sz="2400" dirty="0" smtClean="0">
                <a:solidFill>
                  <a:schemeClr val="bg1"/>
                </a:solidFill>
              </a:rPr>
              <a:t>value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Crucial importance of the dignity of labour – cf.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    ILO’s decent work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VET is about promoting humanness – learning to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    be and to become – cf. UNESCO’s lifelong learning</a:t>
            </a:r>
          </a:p>
          <a:p>
            <a:pPr algn="l" eaLnBrk="1" hangingPunct="1">
              <a:spcBef>
                <a:spcPts val="1000"/>
              </a:spcBef>
              <a:buFont typeface="Wingdings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 VET is about developing character and values, as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    well as about learning narrow work skills – cf.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    </a:t>
            </a:r>
            <a:r>
              <a:rPr lang="en-GB" sz="2400" dirty="0" err="1">
                <a:solidFill>
                  <a:schemeClr val="bg1"/>
                </a:solidFill>
              </a:rPr>
              <a:t>Kerschensteiner</a:t>
            </a:r>
            <a:r>
              <a:rPr lang="en-GB" sz="2400" dirty="0">
                <a:solidFill>
                  <a:schemeClr val="bg1"/>
                </a:solidFill>
              </a:rPr>
              <a:t> and Dewey</a:t>
            </a:r>
          </a:p>
          <a:p>
            <a:pPr algn="l" eaLnBrk="1" hangingPunct="1">
              <a:spcBef>
                <a:spcPts val="1000"/>
              </a:spcBef>
            </a:pPr>
            <a:endParaRPr lang="en-GB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2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BA1B85A0ED2D4DBDA918FB7826A85F" ma:contentTypeVersion="0" ma:contentTypeDescription="Create a new document." ma:contentTypeScope="" ma:versionID="7b6efb6310958462d3890960083ce9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469077-6971-4441-A176-2DDB5E38A5F9}"/>
</file>

<file path=customXml/itemProps2.xml><?xml version="1.0" encoding="utf-8"?>
<ds:datastoreItem xmlns:ds="http://schemas.openxmlformats.org/officeDocument/2006/customXml" ds:itemID="{BEB26AE2-AC94-4D45-8B2D-27B1CC4DA139}"/>
</file>

<file path=customXml/itemProps3.xml><?xml version="1.0" encoding="utf-8"?>
<ds:datastoreItem xmlns:ds="http://schemas.openxmlformats.org/officeDocument/2006/customXml" ds:itemID="{57169FBA-2750-4E68-ABE3-9E8D334CA1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5318</TotalTime>
  <Words>331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Verdana</vt:lpstr>
      <vt:lpstr>Arial</vt:lpstr>
      <vt:lpstr>Wingdings</vt:lpstr>
      <vt:lpstr>Blank</vt:lpstr>
      <vt:lpstr>Vocational Education and Training  for Development    </vt:lpstr>
      <vt:lpstr>What are the Issues?</vt:lpstr>
      <vt:lpstr>The Return of VET-for-Development</vt:lpstr>
      <vt:lpstr>The Complex Modes and Sites of Learning for Work and Lives</vt:lpstr>
      <vt:lpstr>The VET-for-Development Orthodoxy</vt:lpstr>
      <vt:lpstr>Rethinking VET-for-Development</vt:lpstr>
      <vt:lpstr>A Human Rights Perspective</vt:lpstr>
      <vt:lpstr>A Capabilities Perspective</vt:lpstr>
      <vt:lpstr>An Integrated Human Development Perspective</vt:lpstr>
      <vt:lpstr>Conclusion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simon</cp:lastModifiedBy>
  <cp:revision>109</cp:revision>
  <dcterms:created xsi:type="dcterms:W3CDTF">2003-03-31T12:37:15Z</dcterms:created>
  <dcterms:modified xsi:type="dcterms:W3CDTF">2011-12-02T13:31:38Z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0x01010023BA1B85A0ED2D4DBDA918FB7826A85F</vt:lpwstr>
  </property>
</Properties>
</file>